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1" r:id="rId2"/>
    <p:sldMasterId id="2147483685" r:id="rId3"/>
    <p:sldMasterId id="2147483699" r:id="rId4"/>
  </p:sldMasterIdLst>
  <p:notesMasterIdLst>
    <p:notesMasterId r:id="rId49"/>
  </p:notesMasterIdLst>
  <p:handoutMasterIdLst>
    <p:handoutMasterId r:id="rId50"/>
  </p:handoutMasterIdLst>
  <p:sldIdLst>
    <p:sldId id="256" r:id="rId5"/>
    <p:sldId id="440" r:id="rId6"/>
    <p:sldId id="287" r:id="rId7"/>
    <p:sldId id="258" r:id="rId8"/>
    <p:sldId id="261" r:id="rId9"/>
    <p:sldId id="290" r:id="rId10"/>
    <p:sldId id="388" r:id="rId11"/>
    <p:sldId id="387" r:id="rId12"/>
    <p:sldId id="418" r:id="rId13"/>
    <p:sldId id="441" r:id="rId14"/>
    <p:sldId id="442" r:id="rId15"/>
    <p:sldId id="434" r:id="rId16"/>
    <p:sldId id="435" r:id="rId17"/>
    <p:sldId id="419" r:id="rId18"/>
    <p:sldId id="420" r:id="rId19"/>
    <p:sldId id="421" r:id="rId20"/>
    <p:sldId id="432" r:id="rId21"/>
    <p:sldId id="433" r:id="rId22"/>
    <p:sldId id="431" r:id="rId23"/>
    <p:sldId id="429" r:id="rId24"/>
    <p:sldId id="405" r:id="rId25"/>
    <p:sldId id="407" r:id="rId26"/>
    <p:sldId id="416" r:id="rId27"/>
    <p:sldId id="443" r:id="rId28"/>
    <p:sldId id="444" r:id="rId29"/>
    <p:sldId id="445" r:id="rId30"/>
    <p:sldId id="446" r:id="rId31"/>
    <p:sldId id="447" r:id="rId32"/>
    <p:sldId id="448" r:id="rId33"/>
    <p:sldId id="383" r:id="rId34"/>
    <p:sldId id="384" r:id="rId35"/>
    <p:sldId id="385" r:id="rId36"/>
    <p:sldId id="386" r:id="rId37"/>
    <p:sldId id="408" r:id="rId38"/>
    <p:sldId id="409" r:id="rId39"/>
    <p:sldId id="417" r:id="rId40"/>
    <p:sldId id="397" r:id="rId41"/>
    <p:sldId id="406" r:id="rId42"/>
    <p:sldId id="438" r:id="rId43"/>
    <p:sldId id="410" r:id="rId44"/>
    <p:sldId id="325" r:id="rId45"/>
    <p:sldId id="439" r:id="rId46"/>
    <p:sldId id="437" r:id="rId47"/>
    <p:sldId id="411" r:id="rId4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F32"/>
    <a:srgbClr val="FFCE43"/>
    <a:srgbClr val="E6AA00"/>
    <a:srgbClr val="CC9900"/>
    <a:srgbClr val="CC6600"/>
    <a:srgbClr val="87133F"/>
    <a:srgbClr val="75252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0" d="100"/>
          <a:sy n="60" d="100"/>
        </p:scale>
        <p:origin x="1460" y="2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tudlife-server1.lsu.edu\datashares\CAS\CAS%20Assessments%20Reports%20Statistics\Reports\Annual%20Reports\2008-2009\08-09%20chart%20inf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'SI-DFW-FW'!$B$1</c:f>
              <c:strCache>
                <c:ptCount val="1"/>
                <c:pt idx="0">
                  <c:v>DFW-SI</c:v>
                </c:pt>
              </c:strCache>
            </c:strRef>
          </c:tx>
          <c:spPr>
            <a:solidFill>
              <a:srgbClr val="969696"/>
            </a:solidFill>
          </c:spPr>
          <c:invertIfNegative val="0"/>
          <c:dLbls>
            <c:spPr>
              <a:solidFill>
                <a:schemeClr val="bg1"/>
              </a:solidFill>
              <a:ln>
                <a:solidFill>
                  <a:sysClr val="windowText" lastClr="000000"/>
                </a:solidFill>
              </a:ln>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'SI-DFW-FW'!$A$2:$A$6</c:f>
              <c:strCache>
                <c:ptCount val="5"/>
                <c:pt idx="0">
                  <c:v>BIOL 1201</c:v>
                </c:pt>
                <c:pt idx="1">
                  <c:v>CHEM 1201</c:v>
                </c:pt>
                <c:pt idx="2">
                  <c:v>CHEM 1202</c:v>
                </c:pt>
                <c:pt idx="3">
                  <c:v>CHEM 2261</c:v>
                </c:pt>
                <c:pt idx="4">
                  <c:v>CHEM 2262</c:v>
                </c:pt>
              </c:strCache>
            </c:strRef>
          </c:cat>
          <c:val>
            <c:numRef>
              <c:f>'SI-DFW-FW'!$B$2:$B$6</c:f>
              <c:numCache>
                <c:formatCode>0%</c:formatCode>
                <c:ptCount val="5"/>
                <c:pt idx="0">
                  <c:v>0.31000000000000066</c:v>
                </c:pt>
                <c:pt idx="1">
                  <c:v>0.27</c:v>
                </c:pt>
                <c:pt idx="2">
                  <c:v>0.30000000000000032</c:v>
                </c:pt>
                <c:pt idx="3">
                  <c:v>0.22000000000000025</c:v>
                </c:pt>
                <c:pt idx="4">
                  <c:v>0.23</c:v>
                </c:pt>
              </c:numCache>
            </c:numRef>
          </c:val>
          <c:extLst>
            <c:ext xmlns:c16="http://schemas.microsoft.com/office/drawing/2014/chart" uri="{C3380CC4-5D6E-409C-BE32-E72D297353CC}">
              <c16:uniqueId val="{00000000-DD39-4A02-A41D-2C690CD6116B}"/>
            </c:ext>
          </c:extLst>
        </c:ser>
        <c:ser>
          <c:idx val="1"/>
          <c:order val="1"/>
          <c:tx>
            <c:strRef>
              <c:f>'SI-DFW-FW'!$C$1</c:f>
              <c:strCache>
                <c:ptCount val="1"/>
                <c:pt idx="0">
                  <c:v>DFW-NON SI</c:v>
                </c:pt>
              </c:strCache>
            </c:strRef>
          </c:tx>
          <c:spPr>
            <a:solidFill>
              <a:srgbClr val="666666"/>
            </a:solidFill>
          </c:spPr>
          <c:invertIfNegative val="0"/>
          <c:dLbls>
            <c:spPr>
              <a:solidFill>
                <a:schemeClr val="bg1"/>
              </a:solidFill>
              <a:ln>
                <a:solidFill>
                  <a:sysClr val="windowText" lastClr="000000"/>
                </a:solidFill>
              </a:ln>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'SI-DFW-FW'!$A$2:$A$6</c:f>
              <c:strCache>
                <c:ptCount val="5"/>
                <c:pt idx="0">
                  <c:v>BIOL 1201</c:v>
                </c:pt>
                <c:pt idx="1">
                  <c:v>CHEM 1201</c:v>
                </c:pt>
                <c:pt idx="2">
                  <c:v>CHEM 1202</c:v>
                </c:pt>
                <c:pt idx="3">
                  <c:v>CHEM 2261</c:v>
                </c:pt>
                <c:pt idx="4">
                  <c:v>CHEM 2262</c:v>
                </c:pt>
              </c:strCache>
            </c:strRef>
          </c:cat>
          <c:val>
            <c:numRef>
              <c:f>'SI-DFW-FW'!$C$2:$C$6</c:f>
              <c:numCache>
                <c:formatCode>0%</c:formatCode>
                <c:ptCount val="5"/>
                <c:pt idx="0">
                  <c:v>0.60000000000000064</c:v>
                </c:pt>
                <c:pt idx="1">
                  <c:v>0.42000000000000032</c:v>
                </c:pt>
                <c:pt idx="2">
                  <c:v>0.37000000000000038</c:v>
                </c:pt>
                <c:pt idx="3">
                  <c:v>0.43000000000000038</c:v>
                </c:pt>
                <c:pt idx="4">
                  <c:v>0.4</c:v>
                </c:pt>
              </c:numCache>
            </c:numRef>
          </c:val>
          <c:extLst>
            <c:ext xmlns:c16="http://schemas.microsoft.com/office/drawing/2014/chart" uri="{C3380CC4-5D6E-409C-BE32-E72D297353CC}">
              <c16:uniqueId val="{00000001-DD39-4A02-A41D-2C690CD6116B}"/>
            </c:ext>
          </c:extLst>
        </c:ser>
        <c:ser>
          <c:idx val="2"/>
          <c:order val="2"/>
          <c:tx>
            <c:strRef>
              <c:f>'SI-DFW-FW'!$D$1</c:f>
              <c:strCache>
                <c:ptCount val="1"/>
                <c:pt idx="0">
                  <c:v>FW-SI</c:v>
                </c:pt>
              </c:strCache>
            </c:strRef>
          </c:tx>
          <c:spPr>
            <a:solidFill>
              <a:srgbClr val="BAEC2C"/>
            </a:solidFill>
          </c:spPr>
          <c:invertIfNegative val="0"/>
          <c:dLbls>
            <c:spPr>
              <a:solidFill>
                <a:sysClr val="window" lastClr="FFFFFF"/>
              </a:solidFill>
              <a:ln>
                <a:solidFill>
                  <a:sysClr val="windowText" lastClr="000000"/>
                </a:solidFill>
              </a:ln>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'SI-DFW-FW'!$A$2:$A$6</c:f>
              <c:strCache>
                <c:ptCount val="5"/>
                <c:pt idx="0">
                  <c:v>BIOL 1201</c:v>
                </c:pt>
                <c:pt idx="1">
                  <c:v>CHEM 1201</c:v>
                </c:pt>
                <c:pt idx="2">
                  <c:v>CHEM 1202</c:v>
                </c:pt>
                <c:pt idx="3">
                  <c:v>CHEM 2261</c:v>
                </c:pt>
                <c:pt idx="4">
                  <c:v>CHEM 2262</c:v>
                </c:pt>
              </c:strCache>
            </c:strRef>
          </c:cat>
          <c:val>
            <c:numRef>
              <c:f>'SI-DFW-FW'!$D$2:$D$6</c:f>
              <c:numCache>
                <c:formatCode>0%</c:formatCode>
                <c:ptCount val="5"/>
                <c:pt idx="0">
                  <c:v>0.22000000000000025</c:v>
                </c:pt>
                <c:pt idx="1">
                  <c:v>0.15000000000000024</c:v>
                </c:pt>
                <c:pt idx="2">
                  <c:v>0.2</c:v>
                </c:pt>
                <c:pt idx="3">
                  <c:v>0.15000000000000024</c:v>
                </c:pt>
                <c:pt idx="4">
                  <c:v>5.0000000000000093E-2</c:v>
                </c:pt>
              </c:numCache>
            </c:numRef>
          </c:val>
          <c:extLst>
            <c:ext xmlns:c16="http://schemas.microsoft.com/office/drawing/2014/chart" uri="{C3380CC4-5D6E-409C-BE32-E72D297353CC}">
              <c16:uniqueId val="{00000002-DD39-4A02-A41D-2C690CD6116B}"/>
            </c:ext>
          </c:extLst>
        </c:ser>
        <c:ser>
          <c:idx val="3"/>
          <c:order val="3"/>
          <c:tx>
            <c:strRef>
              <c:f>'SI-DFW-FW'!$E$1</c:f>
              <c:strCache>
                <c:ptCount val="1"/>
                <c:pt idx="0">
                  <c:v>FW-NON SI</c:v>
                </c:pt>
              </c:strCache>
            </c:strRef>
          </c:tx>
          <c:spPr>
            <a:solidFill>
              <a:srgbClr val="8CB811"/>
            </a:solidFill>
          </c:spPr>
          <c:invertIfNegative val="0"/>
          <c:dLbls>
            <c:spPr>
              <a:solidFill>
                <a:sysClr val="window" lastClr="FFFFFF"/>
              </a:solidFill>
              <a:ln>
                <a:solidFill>
                  <a:sysClr val="windowText" lastClr="000000"/>
                </a:solidFill>
              </a:ln>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'SI-DFW-FW'!$A$2:$A$6</c:f>
              <c:strCache>
                <c:ptCount val="5"/>
                <c:pt idx="0">
                  <c:v>BIOL 1201</c:v>
                </c:pt>
                <c:pt idx="1">
                  <c:v>CHEM 1201</c:v>
                </c:pt>
                <c:pt idx="2">
                  <c:v>CHEM 1202</c:v>
                </c:pt>
                <c:pt idx="3">
                  <c:v>CHEM 2261</c:v>
                </c:pt>
                <c:pt idx="4">
                  <c:v>CHEM 2262</c:v>
                </c:pt>
              </c:strCache>
            </c:strRef>
          </c:cat>
          <c:val>
            <c:numRef>
              <c:f>'SI-DFW-FW'!$E$2:$E$6</c:f>
              <c:numCache>
                <c:formatCode>0%</c:formatCode>
                <c:ptCount val="5"/>
                <c:pt idx="0">
                  <c:v>0.47000000000000008</c:v>
                </c:pt>
                <c:pt idx="1">
                  <c:v>0.32000000000000073</c:v>
                </c:pt>
                <c:pt idx="2">
                  <c:v>0.23</c:v>
                </c:pt>
                <c:pt idx="3">
                  <c:v>0.31000000000000066</c:v>
                </c:pt>
                <c:pt idx="4">
                  <c:v>0.27</c:v>
                </c:pt>
              </c:numCache>
            </c:numRef>
          </c:val>
          <c:extLst>
            <c:ext xmlns:c16="http://schemas.microsoft.com/office/drawing/2014/chart" uri="{C3380CC4-5D6E-409C-BE32-E72D297353CC}">
              <c16:uniqueId val="{00000003-DD39-4A02-A41D-2C690CD6116B}"/>
            </c:ext>
          </c:extLst>
        </c:ser>
        <c:dLbls>
          <c:showLegendKey val="0"/>
          <c:showVal val="0"/>
          <c:showCatName val="0"/>
          <c:showSerName val="0"/>
          <c:showPercent val="0"/>
          <c:showBubbleSize val="0"/>
        </c:dLbls>
        <c:gapWidth val="150"/>
        <c:shape val="cylinder"/>
        <c:axId val="61974016"/>
        <c:axId val="61975552"/>
        <c:axId val="0"/>
      </c:bar3DChart>
      <c:catAx>
        <c:axId val="61974016"/>
        <c:scaling>
          <c:orientation val="minMax"/>
        </c:scaling>
        <c:delete val="0"/>
        <c:axPos val="b"/>
        <c:numFmt formatCode="General" sourceLinked="0"/>
        <c:majorTickMark val="out"/>
        <c:minorTickMark val="none"/>
        <c:tickLblPos val="nextTo"/>
        <c:crossAx val="61975552"/>
        <c:crosses val="autoZero"/>
        <c:auto val="1"/>
        <c:lblAlgn val="ctr"/>
        <c:lblOffset val="100"/>
        <c:noMultiLvlLbl val="0"/>
      </c:catAx>
      <c:valAx>
        <c:axId val="61975552"/>
        <c:scaling>
          <c:orientation val="minMax"/>
        </c:scaling>
        <c:delete val="0"/>
        <c:axPos val="l"/>
        <c:majorGridlines/>
        <c:numFmt formatCode="0%" sourceLinked="1"/>
        <c:majorTickMark val="out"/>
        <c:minorTickMark val="none"/>
        <c:tickLblPos val="nextTo"/>
        <c:crossAx val="61974016"/>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3309256-F6E0-415C-A967-6FF551525E1B}" type="datetimeFigureOut">
              <a:rPr lang="en-US" smtClean="0"/>
              <a:t>10/6/2016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29A427F-1AA0-4ED9-9D15-E1BB2556AA84}" type="slidenum">
              <a:rPr lang="en-US" smtClean="0"/>
              <a:t>‹#›</a:t>
            </a:fld>
            <a:endParaRPr lang="en-US"/>
          </a:p>
        </p:txBody>
      </p:sp>
    </p:spTree>
    <p:extLst>
      <p:ext uri="{BB962C8B-B14F-4D97-AF65-F5344CB8AC3E}">
        <p14:creationId xmlns:p14="http://schemas.microsoft.com/office/powerpoint/2010/main" val="731551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atin typeface="Times New Roman" pitchFamily="18" charset="0"/>
              </a:defRPr>
            </a:lvl1pPr>
          </a:lstStyle>
          <a:p>
            <a:endParaRPr lang="en-US"/>
          </a:p>
        </p:txBody>
      </p:sp>
      <p:sp>
        <p:nvSpPr>
          <p:cNvPr id="74755"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atin typeface="Times New Roman" pitchFamily="18" charset="0"/>
              </a:defRPr>
            </a:lvl1pPr>
          </a:lstStyle>
          <a:p>
            <a:endParaRPr lang="en-US"/>
          </a:p>
        </p:txBody>
      </p:sp>
      <p:sp>
        <p:nvSpPr>
          <p:cNvPr id="7475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8"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atin typeface="Times New Roman" pitchFamily="18" charset="0"/>
              </a:defRPr>
            </a:lvl1pPr>
          </a:lstStyle>
          <a:p>
            <a:endParaRPr lang="en-US"/>
          </a:p>
        </p:txBody>
      </p:sp>
      <p:sp>
        <p:nvSpPr>
          <p:cNvPr id="74759"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atin typeface="Times New Roman" pitchFamily="18" charset="0"/>
              </a:defRPr>
            </a:lvl1pPr>
          </a:lstStyle>
          <a:p>
            <a:fld id="{BD396E1F-0098-4A75-9D08-5812AC78E059}" type="slidenum">
              <a:rPr lang="en-US"/>
              <a:pPr/>
              <a:t>‹#›</a:t>
            </a:fld>
            <a:endParaRPr lang="en-US"/>
          </a:p>
        </p:txBody>
      </p:sp>
    </p:spTree>
    <p:extLst>
      <p:ext uri="{BB962C8B-B14F-4D97-AF65-F5344CB8AC3E}">
        <p14:creationId xmlns:p14="http://schemas.microsoft.com/office/powerpoint/2010/main" val="1930469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AF728-414F-4876-8C9E-9962BFD6BE37}" type="slidenum">
              <a:rPr lang="en-US"/>
              <a:pPr/>
              <a:t>7</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46997" y="4459526"/>
            <a:ext cx="5208482" cy="4224814"/>
          </a:xfrm>
        </p:spPr>
        <p:txBody>
          <a:bodyPr/>
          <a:lstStyle/>
          <a:p>
            <a:endParaRPr lang="en-US" dirty="0">
              <a:solidFill>
                <a:srgbClr val="080808"/>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a:prstGeom prst="rect">
            <a:avLst/>
          </a:prstGeom>
        </p:spPr>
      </p:sp>
      <p:sp>
        <p:nvSpPr>
          <p:cNvPr id="3" name="Notes Placeholder 2"/>
          <p:cNvSpPr>
            <a:spLocks noGrp="1"/>
          </p:cNvSpPr>
          <p:nvPr>
            <p:ph type="body" idx="1"/>
          </p:nvPr>
        </p:nvSpPr>
        <p:spPr>
          <a:xfrm>
            <a:off x="685800" y="4343402"/>
            <a:ext cx="5486400" cy="4114800"/>
          </a:xfrm>
          <a:prstGeom prst="rect">
            <a:avLst/>
          </a:prstGeom>
        </p:spPr>
        <p:txBody>
          <a:bodyPr lIns="89684" tIns="44842" rIns="89684" bIns="44842">
            <a:normAutofit/>
          </a:bodyPr>
          <a:lstStyle/>
          <a:p>
            <a:endParaRPr lang="en-US" dirty="0"/>
          </a:p>
        </p:txBody>
      </p:sp>
      <p:sp>
        <p:nvSpPr>
          <p:cNvPr id="4" name="Slide Number Placeholder 3"/>
          <p:cNvSpPr>
            <a:spLocks noGrp="1"/>
          </p:cNvSpPr>
          <p:nvPr>
            <p:ph type="sldNum" sz="quarter" idx="10"/>
          </p:nvPr>
        </p:nvSpPr>
        <p:spPr>
          <a:xfrm>
            <a:off x="3884614" y="8685215"/>
            <a:ext cx="2971800" cy="457200"/>
          </a:xfrm>
          <a:prstGeom prst="rect">
            <a:avLst/>
          </a:prstGeom>
        </p:spPr>
        <p:txBody>
          <a:bodyPr lIns="89684" tIns="44842" rIns="89684" bIns="44842"/>
          <a:lstStyle/>
          <a:p>
            <a:fld id="{59C9FC88-4920-4B6C-AF58-84F55B162EBD}" type="slidenum">
              <a:rPr lang="en-US" smtClean="0"/>
              <a:pPr/>
              <a:t>13</a:t>
            </a:fld>
            <a:endParaRPr lang="en-US" dirty="0"/>
          </a:p>
        </p:txBody>
      </p:sp>
    </p:spTree>
    <p:extLst>
      <p:ext uri="{BB962C8B-B14F-4D97-AF65-F5344CB8AC3E}">
        <p14:creationId xmlns:p14="http://schemas.microsoft.com/office/powerpoint/2010/main" val="3496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18</a:t>
            </a:fld>
            <a:endParaRPr lang="en-US" dirty="0"/>
          </a:p>
        </p:txBody>
      </p:sp>
    </p:spTree>
    <p:extLst>
      <p:ext uri="{BB962C8B-B14F-4D97-AF65-F5344CB8AC3E}">
        <p14:creationId xmlns:p14="http://schemas.microsoft.com/office/powerpoint/2010/main" val="206829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19</a:t>
            </a:fld>
            <a:endParaRPr lang="en-US" dirty="0"/>
          </a:p>
        </p:txBody>
      </p:sp>
    </p:spTree>
    <p:extLst>
      <p:ext uri="{BB962C8B-B14F-4D97-AF65-F5344CB8AC3E}">
        <p14:creationId xmlns:p14="http://schemas.microsoft.com/office/powerpoint/2010/main" val="259512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10/6/2016</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20</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139486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9FC88-4920-4B6C-AF58-84F55B162E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43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6E1F-0098-4A75-9D08-5812AC78E059}" type="slidenum">
              <a:rPr lang="en-US" smtClean="0"/>
              <a:pPr/>
              <a:t>36</a:t>
            </a:fld>
            <a:endParaRPr lang="en-US"/>
          </a:p>
        </p:txBody>
      </p:sp>
    </p:spTree>
    <p:extLst>
      <p:ext uri="{BB962C8B-B14F-4D97-AF65-F5344CB8AC3E}">
        <p14:creationId xmlns:p14="http://schemas.microsoft.com/office/powerpoint/2010/main" val="60517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10/6/2016</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43</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76444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386" name="Group 2"/>
          <p:cNvGrpSpPr>
            <a:grpSpLocks/>
          </p:cNvGrpSpPr>
          <p:nvPr/>
        </p:nvGrpSpPr>
        <p:grpSpPr bwMode="auto">
          <a:xfrm>
            <a:off x="-3175" y="2438400"/>
            <a:ext cx="9147175" cy="1063625"/>
            <a:chOff x="-2" y="1536"/>
            <a:chExt cx="5762" cy="670"/>
          </a:xfrm>
        </p:grpSpPr>
        <p:grpSp>
          <p:nvGrpSpPr>
            <p:cNvPr id="16387" name="Group 3"/>
            <p:cNvGrpSpPr>
              <a:grpSpLocks/>
            </p:cNvGrpSpPr>
            <p:nvPr/>
          </p:nvGrpSpPr>
          <p:grpSpPr bwMode="auto">
            <a:xfrm flipH="1">
              <a:off x="-2" y="1562"/>
              <a:ext cx="5762" cy="638"/>
              <a:chOff x="-2" y="1562"/>
              <a:chExt cx="5762" cy="638"/>
            </a:xfrm>
          </p:grpSpPr>
          <p:sp>
            <p:nvSpPr>
              <p:cNvPr id="16388"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89"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1"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639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4"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5"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7"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639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399"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40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401"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40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403"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640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405"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40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6407"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08"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6409" name="Rectangle 25"/>
          <p:cNvSpPr>
            <a:spLocks noGrp="1" noChangeArrowheads="1"/>
          </p:cNvSpPr>
          <p:nvPr>
            <p:ph type="ctrTitle"/>
          </p:nvPr>
        </p:nvSpPr>
        <p:spPr>
          <a:xfrm>
            <a:off x="1173163" y="1341438"/>
            <a:ext cx="7772400" cy="1143000"/>
          </a:xfrm>
        </p:spPr>
        <p:txBody>
          <a:bodyPr/>
          <a:lstStyle>
            <a:lvl1pPr>
              <a:defRPr/>
            </a:lvl1pPr>
          </a:lstStyle>
          <a:p>
            <a:pPr lvl="0"/>
            <a:r>
              <a:rPr lang="en-US" noProof="0" smtClean="0"/>
              <a:t>Click to edit Master title style</a:t>
            </a:r>
          </a:p>
        </p:txBody>
      </p:sp>
      <p:sp>
        <p:nvSpPr>
          <p:cNvPr id="16410" name="Rectangle 26"/>
          <p:cNvSpPr>
            <a:spLocks noGrp="1" noChangeArrowheads="1"/>
          </p:cNvSpPr>
          <p:nvPr>
            <p:ph type="subTitle" idx="1"/>
          </p:nvPr>
        </p:nvSpPr>
        <p:spPr>
          <a:xfrm>
            <a:off x="1166813" y="3886200"/>
            <a:ext cx="6400800" cy="1752600"/>
          </a:xfrm>
        </p:spPr>
        <p:txBody>
          <a:bodyPr/>
          <a:lstStyle>
            <a:lvl1pPr marL="0" indent="0" algn="ctr">
              <a:buFontTx/>
              <a:buNone/>
              <a:defRPr/>
            </a:lvl1pPr>
          </a:lstStyle>
          <a:p>
            <a:pPr lvl="0"/>
            <a:r>
              <a:rPr lang="en-US" noProof="0" smtClean="0"/>
              <a:t>Click to edit Master subtitle style</a:t>
            </a:r>
          </a:p>
        </p:txBody>
      </p:sp>
      <p:sp>
        <p:nvSpPr>
          <p:cNvPr id="16411"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16412"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16413" name="Rectangle 29"/>
          <p:cNvSpPr>
            <a:spLocks noGrp="1" noChangeArrowheads="1"/>
          </p:cNvSpPr>
          <p:nvPr>
            <p:ph type="sldNum" sz="quarter" idx="4"/>
          </p:nvPr>
        </p:nvSpPr>
        <p:spPr/>
        <p:txBody>
          <a:bodyPr/>
          <a:lstStyle>
            <a:lvl1pPr>
              <a:defRPr>
                <a:solidFill>
                  <a:srgbClr val="000000"/>
                </a:solidFill>
              </a:defRPr>
            </a:lvl1pPr>
          </a:lstStyle>
          <a:p>
            <a:fld id="{717B3359-A706-496E-B734-391079A8C3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A0B183-BA7E-45D6-A7B7-2681483CB1CB}" type="slidenum">
              <a:rPr lang="en-US"/>
              <a:pPr/>
              <a:t>‹#›</a:t>
            </a:fld>
            <a:endParaRPr lang="en-US"/>
          </a:p>
        </p:txBody>
      </p:sp>
    </p:spTree>
    <p:extLst>
      <p:ext uri="{BB962C8B-B14F-4D97-AF65-F5344CB8AC3E}">
        <p14:creationId xmlns:p14="http://schemas.microsoft.com/office/powerpoint/2010/main" val="82774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19E055-C4B7-4C52-8F69-8A816AAC9F37}" type="slidenum">
              <a:rPr lang="en-US"/>
              <a:pPr/>
              <a:t>‹#›</a:t>
            </a:fld>
            <a:endParaRPr lang="en-US"/>
          </a:p>
        </p:txBody>
      </p:sp>
    </p:spTree>
    <p:extLst>
      <p:ext uri="{BB962C8B-B14F-4D97-AF65-F5344CB8AC3E}">
        <p14:creationId xmlns:p14="http://schemas.microsoft.com/office/powerpoint/2010/main" val="329475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73163" y="6265863"/>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5814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010400" y="6248400"/>
            <a:ext cx="1905000" cy="457200"/>
          </a:xfrm>
        </p:spPr>
        <p:txBody>
          <a:bodyPr/>
          <a:lstStyle>
            <a:lvl1pPr>
              <a:defRPr/>
            </a:lvl1pPr>
          </a:lstStyle>
          <a:p>
            <a:fld id="{CB1AD71D-F324-42CD-B902-D72ED97F7AF9}" type="slidenum">
              <a:rPr lang="en-US"/>
              <a:pPr/>
              <a:t>‹#›</a:t>
            </a:fld>
            <a:endParaRPr lang="en-US"/>
          </a:p>
        </p:txBody>
      </p:sp>
    </p:spTree>
    <p:extLst>
      <p:ext uri="{BB962C8B-B14F-4D97-AF65-F5344CB8AC3E}">
        <p14:creationId xmlns:p14="http://schemas.microsoft.com/office/powerpoint/2010/main" val="36242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r>
              <a:rPr lang="en-US" dirty="0"/>
              <a:t>Copyright 2007, University of Missouri - Kansas City</a:t>
            </a:r>
          </a:p>
        </p:txBody>
      </p:sp>
      <p:sp>
        <p:nvSpPr>
          <p:cNvPr id="6" name="Rectangle 42"/>
          <p:cNvSpPr>
            <a:spLocks noGrp="1" noChangeArrowheads="1"/>
          </p:cNvSpPr>
          <p:nvPr>
            <p:ph type="sldNum" sz="quarter" idx="12"/>
          </p:nvPr>
        </p:nvSpPr>
        <p:spPr>
          <a:ln/>
        </p:spPr>
        <p:txBody>
          <a:bodyPr/>
          <a:lstStyle>
            <a:lvl1pPr>
              <a:defRPr/>
            </a:lvl1pPr>
          </a:lstStyle>
          <a:p>
            <a:pPr>
              <a:defRPr/>
            </a:pPr>
            <a:fld id="{33DC2EAA-082C-45B9-8A4F-3942780DB3FC}" type="slidenum">
              <a:rPr lang="en-US"/>
              <a:pPr>
                <a:defRPr/>
              </a:pPr>
              <a:t>‹#›</a:t>
            </a:fld>
            <a:endParaRPr lang="en-US" dirty="0"/>
          </a:p>
        </p:txBody>
      </p:sp>
    </p:spTree>
    <p:extLst>
      <p:ext uri="{BB962C8B-B14F-4D97-AF65-F5344CB8AC3E}">
        <p14:creationId xmlns:p14="http://schemas.microsoft.com/office/powerpoint/2010/main" val="367818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117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96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579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6305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8692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41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ACFC9E-2FAB-49B2-8ED5-48075EC0622E}" type="slidenum">
              <a:rPr lang="en-US"/>
              <a:pPr/>
              <a:t>‹#›</a:t>
            </a:fld>
            <a:endParaRPr lang="en-US"/>
          </a:p>
        </p:txBody>
      </p:sp>
    </p:spTree>
    <p:extLst>
      <p:ext uri="{BB962C8B-B14F-4D97-AF65-F5344CB8AC3E}">
        <p14:creationId xmlns:p14="http://schemas.microsoft.com/office/powerpoint/2010/main" val="406846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4251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95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59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1710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0443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68B97-AB73-4D98-A43A-2266794DABE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552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C076582-7D8C-4105-8A38-C61BA0C8A34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29729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6992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5072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09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D54501-19E8-4F34-9CDF-2F1642B88C74}" type="slidenum">
              <a:rPr lang="en-US"/>
              <a:pPr/>
              <a:t>‹#›</a:t>
            </a:fld>
            <a:endParaRPr lang="en-US"/>
          </a:p>
        </p:txBody>
      </p:sp>
    </p:spTree>
    <p:extLst>
      <p:ext uri="{BB962C8B-B14F-4D97-AF65-F5344CB8AC3E}">
        <p14:creationId xmlns:p14="http://schemas.microsoft.com/office/powerpoint/2010/main" val="177106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86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69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9650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602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6932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6284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1019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3661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68B97-AB73-4D98-A43A-2266794DABE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23733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C076582-7D8C-4105-8A38-C61BA0C8A34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59755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C1E35D-FE40-48E5-9118-9465E9CE54C7}" type="slidenum">
              <a:rPr lang="en-US"/>
              <a:pPr/>
              <a:t>‹#›</a:t>
            </a:fld>
            <a:endParaRPr lang="en-US"/>
          </a:p>
        </p:txBody>
      </p:sp>
    </p:spTree>
    <p:extLst>
      <p:ext uri="{BB962C8B-B14F-4D97-AF65-F5344CB8AC3E}">
        <p14:creationId xmlns:p14="http://schemas.microsoft.com/office/powerpoint/2010/main" val="581105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822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9623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5362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8561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8970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7138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3885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4738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243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882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665DCA-6523-43BD-B956-2546369E28B8}" type="slidenum">
              <a:rPr lang="en-US"/>
              <a:pPr/>
              <a:t>‹#›</a:t>
            </a:fld>
            <a:endParaRPr lang="en-US"/>
          </a:p>
        </p:txBody>
      </p:sp>
    </p:spTree>
    <p:extLst>
      <p:ext uri="{BB962C8B-B14F-4D97-AF65-F5344CB8AC3E}">
        <p14:creationId xmlns:p14="http://schemas.microsoft.com/office/powerpoint/2010/main" val="1798347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856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68B97-AB73-4D98-A43A-2266794DABE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52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C076582-7D8C-4105-8A38-C61BA0C8A34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08327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7299FD-6A6D-4FEE-A1AB-36B50BF167C0}" type="slidenum">
              <a:rPr lang="en-US"/>
              <a:pPr/>
              <a:t>‹#›</a:t>
            </a:fld>
            <a:endParaRPr lang="en-US"/>
          </a:p>
        </p:txBody>
      </p:sp>
    </p:spTree>
    <p:extLst>
      <p:ext uri="{BB962C8B-B14F-4D97-AF65-F5344CB8AC3E}">
        <p14:creationId xmlns:p14="http://schemas.microsoft.com/office/powerpoint/2010/main" val="283766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2A9E0E-6AF1-4DC8-9282-3E184AA23320}" type="slidenum">
              <a:rPr lang="en-US"/>
              <a:pPr/>
              <a:t>‹#›</a:t>
            </a:fld>
            <a:endParaRPr lang="en-US"/>
          </a:p>
        </p:txBody>
      </p:sp>
    </p:spTree>
    <p:extLst>
      <p:ext uri="{BB962C8B-B14F-4D97-AF65-F5344CB8AC3E}">
        <p14:creationId xmlns:p14="http://schemas.microsoft.com/office/powerpoint/2010/main" val="55382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F490A5-F30C-4FD0-9D41-8920D5356C7E}" type="slidenum">
              <a:rPr lang="en-US"/>
              <a:pPr/>
              <a:t>‹#›</a:t>
            </a:fld>
            <a:endParaRPr lang="en-US"/>
          </a:p>
        </p:txBody>
      </p:sp>
    </p:spTree>
    <p:extLst>
      <p:ext uri="{BB962C8B-B14F-4D97-AF65-F5344CB8AC3E}">
        <p14:creationId xmlns:p14="http://schemas.microsoft.com/office/powerpoint/2010/main" val="24041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C38BE0-4748-434F-A736-F12AC75400A6}" type="slidenum">
              <a:rPr lang="en-US"/>
              <a:pPr/>
              <a:t>‹#›</a:t>
            </a:fld>
            <a:endParaRPr lang="en-US"/>
          </a:p>
        </p:txBody>
      </p:sp>
    </p:spTree>
    <p:extLst>
      <p:ext uri="{BB962C8B-B14F-4D97-AF65-F5344CB8AC3E}">
        <p14:creationId xmlns:p14="http://schemas.microsoft.com/office/powerpoint/2010/main" val="331284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4763"/>
            <a:ext cx="1063625" cy="6858001"/>
            <a:chOff x="0" y="-3"/>
            <a:chExt cx="670" cy="4320"/>
          </a:xfrm>
        </p:grpSpPr>
        <p:grpSp>
          <p:nvGrpSpPr>
            <p:cNvPr id="15363" name="Group 3"/>
            <p:cNvGrpSpPr>
              <a:grpSpLocks/>
            </p:cNvGrpSpPr>
            <p:nvPr/>
          </p:nvGrpSpPr>
          <p:grpSpPr bwMode="auto">
            <a:xfrm rot="16200000" flipH="1">
              <a:off x="-1815" y="1838"/>
              <a:ext cx="4320" cy="638"/>
              <a:chOff x="-2" y="1562"/>
              <a:chExt cx="5762" cy="638"/>
            </a:xfrm>
          </p:grpSpPr>
          <p:sp>
            <p:nvSpPr>
              <p:cNvPr id="1536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6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6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6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536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6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537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7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538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8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38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5383"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84"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5385"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86"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87"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15388"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15389"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9A522187-4939-4DC7-8919-700C2A4D30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68304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94885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E1DF495-FA8C-894E-B746-8B63A983E0D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10/6/2016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D3A0E-F688-A147-A9D9-466AB7FD75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05410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EPbXYzE5_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304800"/>
            <a:ext cx="9144000" cy="1143000"/>
          </a:xfrm>
        </p:spPr>
        <p:txBody>
          <a:bodyPr/>
          <a:lstStyle/>
          <a:p>
            <a:pPr algn="ctr"/>
            <a:r>
              <a:rPr lang="en-US" sz="3500" b="1" dirty="0" smtClean="0">
                <a:solidFill>
                  <a:schemeClr val="tx1"/>
                </a:solidFill>
                <a:latin typeface="Calibri" pitchFamily="34" charset="0"/>
                <a:cs typeface="Calibri" pitchFamily="34" charset="0"/>
              </a:rPr>
              <a:t>Establishing </a:t>
            </a:r>
            <a:r>
              <a:rPr lang="en-US" sz="3500" b="1" dirty="0">
                <a:solidFill>
                  <a:schemeClr val="tx1"/>
                </a:solidFill>
                <a:latin typeface="Calibri" pitchFamily="34" charset="0"/>
                <a:cs typeface="Calibri" pitchFamily="34" charset="0"/>
              </a:rPr>
              <a:t>the Learning Center </a:t>
            </a:r>
            <a:r>
              <a:rPr lang="en-US" sz="3500" b="1" dirty="0" smtClean="0">
                <a:solidFill>
                  <a:schemeClr val="tx1"/>
                </a:solidFill>
                <a:latin typeface="Calibri" pitchFamily="34" charset="0"/>
                <a:cs typeface="Calibri" pitchFamily="34" charset="0"/>
              </a:rPr>
              <a:t>as the Nucleus</a:t>
            </a:r>
            <a:r>
              <a:rPr lang="en-US" sz="3500" b="1" dirty="0">
                <a:solidFill>
                  <a:schemeClr val="tx1"/>
                </a:solidFill>
                <a:latin typeface="Calibri" pitchFamily="34" charset="0"/>
                <a:cs typeface="Calibri" pitchFamily="34" charset="0"/>
              </a:rPr>
              <a:t> </a:t>
            </a:r>
            <a:r>
              <a:rPr lang="en-US" sz="3500" b="1" dirty="0" smtClean="0">
                <a:solidFill>
                  <a:schemeClr val="tx1"/>
                </a:solidFill>
                <a:latin typeface="Calibri" pitchFamily="34" charset="0"/>
                <a:cs typeface="Calibri" pitchFamily="34" charset="0"/>
              </a:rPr>
              <a:t>in </a:t>
            </a:r>
            <a:r>
              <a:rPr lang="en-US" sz="3500" b="1" dirty="0">
                <a:solidFill>
                  <a:schemeClr val="tx1"/>
                </a:solidFill>
                <a:latin typeface="Calibri" pitchFamily="34" charset="0"/>
                <a:cs typeface="Calibri" pitchFamily="34" charset="0"/>
              </a:rPr>
              <a:t>a Learner Centered Institution</a:t>
            </a:r>
          </a:p>
        </p:txBody>
      </p:sp>
      <p:sp>
        <p:nvSpPr>
          <p:cNvPr id="5124" name="Text Box 4"/>
          <p:cNvSpPr txBox="1">
            <a:spLocks noChangeArrowheads="1"/>
          </p:cNvSpPr>
          <p:nvPr/>
        </p:nvSpPr>
        <p:spPr bwMode="auto">
          <a:xfrm>
            <a:off x="0" y="4343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5126" name="Rectangle 6"/>
          <p:cNvSpPr>
            <a:spLocks noGrp="1" noChangeArrowheads="1"/>
          </p:cNvSpPr>
          <p:nvPr>
            <p:ph type="subTitle" idx="1"/>
          </p:nvPr>
        </p:nvSpPr>
        <p:spPr>
          <a:xfrm>
            <a:off x="0" y="4839378"/>
            <a:ext cx="9144000" cy="1752600"/>
          </a:xfrm>
          <a:noFill/>
          <a:ln/>
        </p:spPr>
        <p:txBody>
          <a:bodyPr/>
          <a:lstStyle/>
          <a:p>
            <a:pPr>
              <a:spcBef>
                <a:spcPts val="0"/>
              </a:spcBef>
            </a:pPr>
            <a:r>
              <a:rPr lang="en-US" sz="2400" b="1" dirty="0">
                <a:cs typeface="Arial" pitchFamily="34" charset="0"/>
              </a:rPr>
              <a:t>Saundra Yancy McGuire, Ph.D</a:t>
            </a:r>
            <a:r>
              <a:rPr lang="en-US" sz="2400" b="1" dirty="0" smtClean="0">
                <a:cs typeface="Arial" pitchFamily="34" charset="0"/>
              </a:rPr>
              <a:t>.</a:t>
            </a:r>
          </a:p>
          <a:p>
            <a:pPr>
              <a:spcBef>
                <a:spcPts val="0"/>
              </a:spcBef>
            </a:pPr>
            <a:r>
              <a:rPr lang="en-US" sz="2400" b="1" dirty="0" smtClean="0">
                <a:cs typeface="Arial" pitchFamily="34" charset="0"/>
              </a:rPr>
              <a:t>Director Emerita, </a:t>
            </a:r>
            <a:r>
              <a:rPr lang="en-US" sz="2400" b="1" dirty="0">
                <a:cs typeface="Arial" pitchFamily="34" charset="0"/>
              </a:rPr>
              <a:t>Center for Academic </a:t>
            </a:r>
            <a:r>
              <a:rPr lang="en-US" sz="2400" b="1" dirty="0" smtClean="0">
                <a:cs typeface="Arial" pitchFamily="34" charset="0"/>
              </a:rPr>
              <a:t>Success</a:t>
            </a:r>
            <a:endParaRPr lang="en-US" sz="2400" b="1" dirty="0">
              <a:cs typeface="Arial" pitchFamily="34" charset="0"/>
            </a:endParaRPr>
          </a:p>
          <a:p>
            <a:pPr>
              <a:spcBef>
                <a:spcPts val="0"/>
              </a:spcBef>
            </a:pPr>
            <a:r>
              <a:rPr lang="en-US" sz="2400" b="1" dirty="0" smtClean="0">
                <a:cs typeface="Arial" pitchFamily="34" charset="0"/>
              </a:rPr>
              <a:t>Retired Asst</a:t>
            </a:r>
            <a:r>
              <a:rPr lang="en-US" sz="2400" b="1" dirty="0">
                <a:cs typeface="Arial" pitchFamily="34" charset="0"/>
              </a:rPr>
              <a:t>. Vice Chancellor &amp; Professor of Chemistry</a:t>
            </a:r>
          </a:p>
          <a:p>
            <a:pPr>
              <a:spcBef>
                <a:spcPts val="0"/>
              </a:spcBef>
            </a:pPr>
            <a:r>
              <a:rPr lang="en-US" sz="2400" b="1" dirty="0" smtClean="0"/>
              <a:t>NCLCA  </a:t>
            </a:r>
            <a:r>
              <a:rPr lang="en-US" sz="2400" b="1" dirty="0"/>
              <a:t>Certified Learning Center Professional - Level 4 </a:t>
            </a:r>
            <a:endParaRPr lang="en-US" sz="2400" b="1" dirty="0">
              <a:cs typeface="Arial" pitchFamily="34" charset="0"/>
            </a:endParaRPr>
          </a:p>
          <a:p>
            <a:pPr>
              <a:spcBef>
                <a:spcPts val="0"/>
              </a:spcBef>
            </a:pPr>
            <a:r>
              <a:rPr lang="en-US" sz="2400" b="1" dirty="0" smtClean="0">
                <a:cs typeface="Arial" pitchFamily="34" charset="0"/>
              </a:rPr>
              <a:t>Elected Fellow of CLADEA, ACS, AAAS</a:t>
            </a:r>
            <a:endParaRPr lang="en-US" sz="2400" b="1" dirty="0">
              <a:cs typeface="Arial" pitchFamily="34" charset="0"/>
            </a:endParaRPr>
          </a:p>
          <a:p>
            <a:pPr>
              <a:lnSpc>
                <a:spcPct val="80000"/>
              </a:lnSpc>
            </a:pPr>
            <a:endParaRPr lang="en-US" sz="1400" b="1" dirty="0"/>
          </a:p>
        </p:txBody>
      </p:sp>
      <p:pic>
        <p:nvPicPr>
          <p:cNvPr id="1026" name="Picture 2" descr="http://www.physast.uga.edu/%7Erls/1020/ch15/15-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490" t="19391" r="27099" b="17912"/>
          <a:stretch/>
        </p:blipFill>
        <p:spPr bwMode="auto">
          <a:xfrm>
            <a:off x="3441701" y="1772023"/>
            <a:ext cx="2209800" cy="2238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5400000">
            <a:off x="4405769" y="-45244"/>
            <a:ext cx="281665" cy="9144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2811" y="0"/>
            <a:ext cx="8460800" cy="1143000"/>
          </a:xfrm>
        </p:spPr>
        <p:txBody>
          <a:bodyPr>
            <a:normAutofit/>
          </a:bodyPr>
          <a:lstStyle/>
          <a:p>
            <a:pPr algn="ctr" eaLnBrk="1" hangingPunct="1"/>
            <a:r>
              <a:rPr lang="en-US" sz="4000" b="1" dirty="0" smtClean="0">
                <a:solidFill>
                  <a:schemeClr val="tx1"/>
                </a:solidFill>
                <a:latin typeface="+mn-lt"/>
              </a:rPr>
              <a:t>Reflection Questions</a:t>
            </a:r>
          </a:p>
        </p:txBody>
      </p:sp>
      <p:sp>
        <p:nvSpPr>
          <p:cNvPr id="14339" name="Rectangle 3"/>
          <p:cNvSpPr>
            <a:spLocks noGrp="1" noChangeArrowheads="1"/>
          </p:cNvSpPr>
          <p:nvPr>
            <p:ph type="body" idx="1"/>
          </p:nvPr>
        </p:nvSpPr>
        <p:spPr>
          <a:xfrm>
            <a:off x="718457" y="1611086"/>
            <a:ext cx="7978254" cy="4343400"/>
          </a:xfrm>
        </p:spPr>
        <p:txBody>
          <a:bodyPr>
            <a:normAutofit/>
          </a:bodyPr>
          <a:lstStyle/>
          <a:p>
            <a:pPr eaLnBrk="1" hangingPunct="1">
              <a:buClr>
                <a:srgbClr val="6B0F32"/>
              </a:buClr>
              <a:buFont typeface="Arial" panose="020B0604020202020204" pitchFamily="34" charset="0"/>
              <a:buChar char="•"/>
            </a:pPr>
            <a:r>
              <a:rPr lang="en-US" sz="3600" dirty="0" smtClean="0">
                <a:solidFill>
                  <a:schemeClr val="tx1"/>
                </a:solidFill>
                <a:latin typeface="+mn-lt"/>
              </a:rPr>
              <a:t>What’s the difference, if any, between </a:t>
            </a:r>
            <a:r>
              <a:rPr lang="en-US" sz="3600" i="1" dirty="0" smtClean="0">
                <a:solidFill>
                  <a:schemeClr val="tx1"/>
                </a:solidFill>
                <a:latin typeface="+mn-lt"/>
              </a:rPr>
              <a:t>studying</a:t>
            </a:r>
            <a:r>
              <a:rPr lang="en-US" sz="3600" dirty="0" smtClean="0">
                <a:solidFill>
                  <a:schemeClr val="tx1"/>
                </a:solidFill>
                <a:latin typeface="+mn-lt"/>
              </a:rPr>
              <a:t> and </a:t>
            </a:r>
            <a:r>
              <a:rPr lang="en-US" sz="3600" i="1" dirty="0" smtClean="0">
                <a:solidFill>
                  <a:schemeClr val="tx1"/>
                </a:solidFill>
                <a:latin typeface="+mn-lt"/>
              </a:rPr>
              <a:t>learning</a:t>
            </a:r>
            <a:r>
              <a:rPr lang="en-US" sz="3600" dirty="0" smtClean="0">
                <a:solidFill>
                  <a:schemeClr val="tx1"/>
                </a:solidFill>
                <a:latin typeface="+mn-lt"/>
              </a:rPr>
              <a:t>?</a:t>
            </a:r>
          </a:p>
          <a:p>
            <a:pPr eaLnBrk="1" hangingPunct="1">
              <a:buClr>
                <a:srgbClr val="6B0F32"/>
              </a:buClr>
              <a:buFont typeface="Arial" panose="020B0604020202020204" pitchFamily="34" charset="0"/>
              <a:buChar char="•"/>
            </a:pPr>
            <a:endParaRPr lang="en-US" dirty="0" smtClean="0">
              <a:solidFill>
                <a:schemeClr val="tx1"/>
              </a:solidFill>
            </a:endParaRPr>
          </a:p>
          <a:p>
            <a:pPr eaLnBrk="1" hangingPunct="1">
              <a:buClr>
                <a:srgbClr val="6B0F32"/>
              </a:buClr>
              <a:buFont typeface="Arial" panose="020B0604020202020204" pitchFamily="34" charset="0"/>
              <a:buChar char="•"/>
            </a:pPr>
            <a:r>
              <a:rPr lang="en-US" sz="3600" dirty="0" smtClean="0">
                <a:solidFill>
                  <a:schemeClr val="tx1"/>
                </a:solidFill>
                <a:latin typeface="+mn-lt"/>
              </a:rPr>
              <a:t>For which task would you work harder?</a:t>
            </a:r>
          </a:p>
          <a:p>
            <a:pPr marL="0" indent="0" eaLnBrk="1" hangingPunct="1">
              <a:buClr>
                <a:srgbClr val="6B0F32"/>
              </a:buClr>
              <a:buNone/>
            </a:pPr>
            <a:r>
              <a:rPr lang="en-US" sz="3600" dirty="0">
                <a:solidFill>
                  <a:schemeClr val="tx1"/>
                </a:solidFill>
                <a:latin typeface="+mn-lt"/>
              </a:rPr>
              <a:t> </a:t>
            </a:r>
            <a:r>
              <a:rPr lang="en-US" sz="3600" dirty="0" smtClean="0">
                <a:solidFill>
                  <a:schemeClr val="tx1"/>
                </a:solidFill>
                <a:latin typeface="+mn-lt"/>
              </a:rPr>
              <a:t>   A.  Make an A on the test</a:t>
            </a:r>
          </a:p>
          <a:p>
            <a:pPr marL="0" indent="0" eaLnBrk="1" hangingPunct="1">
              <a:buClr>
                <a:srgbClr val="6B0F32"/>
              </a:buClr>
              <a:buNone/>
            </a:pPr>
            <a:r>
              <a:rPr lang="en-US" sz="3600" dirty="0">
                <a:solidFill>
                  <a:schemeClr val="tx1"/>
                </a:solidFill>
                <a:latin typeface="+mn-lt"/>
              </a:rPr>
              <a:t> </a:t>
            </a:r>
            <a:r>
              <a:rPr lang="en-US" sz="3600" dirty="0" smtClean="0">
                <a:solidFill>
                  <a:schemeClr val="tx1"/>
                </a:solidFill>
                <a:latin typeface="+mn-lt"/>
              </a:rPr>
              <a:t>   B.  Teach the material to the class</a:t>
            </a:r>
          </a:p>
          <a:p>
            <a:pPr eaLnBrk="1" hangingPunct="1">
              <a:buFontTx/>
              <a:buNone/>
            </a:pPr>
            <a:r>
              <a:rPr lang="en-US" dirty="0" smtClean="0"/>
              <a:t> </a:t>
            </a:r>
          </a:p>
          <a:p>
            <a:pPr marL="0" indent="0" eaLnBrk="1" hangingPunct="1">
              <a:buNone/>
            </a:pPr>
            <a:endParaRPr lang="en-US" dirty="0" smtClean="0"/>
          </a:p>
        </p:txBody>
      </p:sp>
      <p:cxnSp>
        <p:nvCxnSpPr>
          <p:cNvPr id="5" name="Straight Connector 4"/>
          <p:cNvCxnSpPr/>
          <p:nvPr/>
        </p:nvCxnSpPr>
        <p:spPr>
          <a:xfrm>
            <a:off x="0" y="6172200"/>
            <a:ext cx="9144000" cy="0"/>
          </a:xfrm>
          <a:prstGeom prst="line">
            <a:avLst/>
          </a:prstGeom>
          <a:ln w="63500">
            <a:solidFill>
              <a:srgbClr val="6B0F3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460375"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920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1698"/>
            <a:ext cx="8458200" cy="1143000"/>
          </a:xfrm>
        </p:spPr>
        <p:txBody>
          <a:bodyPr>
            <a:noAutofit/>
          </a:bodyPr>
          <a:lstStyle/>
          <a:p>
            <a:pPr algn="ctr"/>
            <a:r>
              <a:rPr lang="en-US" sz="3600" b="1" i="0" dirty="0" smtClean="0">
                <a:solidFill>
                  <a:srgbClr val="6B0F32"/>
                </a:solidFill>
                <a:latin typeface="+mn-lt"/>
              </a:rPr>
              <a:t>Power of </a:t>
            </a:r>
            <a:r>
              <a:rPr lang="en-US" sz="3600" b="1" dirty="0" smtClean="0">
                <a:solidFill>
                  <a:srgbClr val="6B0F32"/>
                </a:solidFill>
                <a:latin typeface="+mn-lt"/>
              </a:rPr>
              <a:t>Teaching</a:t>
            </a:r>
            <a:r>
              <a:rPr lang="en-US" sz="3600" b="1" i="0" dirty="0" smtClean="0">
                <a:solidFill>
                  <a:srgbClr val="6B0F32"/>
                </a:solidFill>
                <a:latin typeface="+mn-lt"/>
              </a:rPr>
              <a:t> to Master </a:t>
            </a:r>
            <a:r>
              <a:rPr lang="en-US" sz="3600" b="1" dirty="0" smtClean="0">
                <a:solidFill>
                  <a:srgbClr val="6B0F32"/>
                </a:solidFill>
                <a:latin typeface="+mn-lt"/>
              </a:rPr>
              <a:t>Learning</a:t>
            </a:r>
            <a:r>
              <a:rPr lang="en-US" sz="3600" b="0" i="0" dirty="0" smtClean="0">
                <a:solidFill>
                  <a:schemeClr val="tx2"/>
                </a:solidFill>
                <a:latin typeface="+mn-lt"/>
              </a:rPr>
              <a:t/>
            </a:r>
            <a:br>
              <a:rPr lang="en-US" sz="3600" b="0" i="0" dirty="0" smtClean="0">
                <a:solidFill>
                  <a:schemeClr val="tx2"/>
                </a:solidFill>
                <a:latin typeface="+mn-lt"/>
              </a:rPr>
            </a:br>
            <a:r>
              <a:rPr lang="en-US" sz="3200" b="0" i="0" dirty="0" smtClean="0">
                <a:latin typeface="+mn-lt"/>
              </a:rPr>
              <a:t>Clint’s Story: </a:t>
            </a:r>
            <a:r>
              <a:rPr lang="en-US" sz="3200" i="0" dirty="0" smtClean="0">
                <a:latin typeface="+mn-lt"/>
              </a:rPr>
              <a:t>Baby Groot and the Licensure Exam</a:t>
            </a:r>
            <a:br>
              <a:rPr lang="en-US" sz="3200" i="0" dirty="0" smtClean="0">
                <a:latin typeface="+mn-lt"/>
              </a:rPr>
            </a:br>
            <a:endParaRPr lang="en-US" sz="3200" b="0" i="0" dirty="0">
              <a:solidFill>
                <a:schemeClr val="tx2"/>
              </a:solidFill>
              <a:latin typeface="+mn-lt"/>
            </a:endParaRPr>
          </a:p>
        </p:txBody>
      </p:sp>
      <p:sp>
        <p:nvSpPr>
          <p:cNvPr id="3" name="Content Placeholder 2"/>
          <p:cNvSpPr>
            <a:spLocks noGrp="1"/>
          </p:cNvSpPr>
          <p:nvPr>
            <p:ph idx="1"/>
          </p:nvPr>
        </p:nvSpPr>
        <p:spPr>
          <a:xfrm>
            <a:off x="1930809" y="4470490"/>
            <a:ext cx="5968181" cy="1808137"/>
          </a:xfrm>
        </p:spPr>
        <p:txBody>
          <a:bodyPr>
            <a:normAutofit/>
          </a:bodyPr>
          <a:lstStyle/>
          <a:p>
            <a:pPr>
              <a:buFont typeface="Wingdings" panose="05000000000000000000" pitchFamily="2" charset="2"/>
              <a:buChar char="§"/>
            </a:pPr>
            <a:r>
              <a:rPr lang="en-US" sz="2400" dirty="0" smtClean="0">
                <a:solidFill>
                  <a:schemeClr val="tx1"/>
                </a:solidFill>
                <a:latin typeface="+mn-lt"/>
              </a:rPr>
              <a:t>First encounter on October 29, 2015 at EKU</a:t>
            </a:r>
            <a:endParaRPr lang="en-US" sz="2400" baseline="30000" dirty="0">
              <a:solidFill>
                <a:schemeClr val="tx1"/>
              </a:solidFill>
              <a:latin typeface="+mn-lt"/>
            </a:endParaRPr>
          </a:p>
          <a:p>
            <a:pPr>
              <a:buFont typeface="Wingdings" panose="05000000000000000000" pitchFamily="2" charset="2"/>
              <a:buChar char="§"/>
            </a:pPr>
            <a:r>
              <a:rPr lang="en-US" sz="2400" dirty="0" smtClean="0">
                <a:solidFill>
                  <a:schemeClr val="tx1"/>
                </a:solidFill>
                <a:latin typeface="+mn-lt"/>
              </a:rPr>
              <a:t>Email on January 18, 2016</a:t>
            </a:r>
          </a:p>
          <a:p>
            <a:pPr>
              <a:buFont typeface="Wingdings" panose="05000000000000000000" pitchFamily="2" charset="2"/>
              <a:buChar char="§"/>
            </a:pPr>
            <a:r>
              <a:rPr lang="en-US" sz="2400" dirty="0" err="1" smtClean="0"/>
              <a:t>Msg</a:t>
            </a:r>
            <a:r>
              <a:rPr lang="en-US" sz="2400" dirty="0" smtClean="0"/>
              <a:t> on April 14, 2016</a:t>
            </a:r>
          </a:p>
          <a:p>
            <a:pPr>
              <a:buFont typeface="Wingdings" panose="05000000000000000000" pitchFamily="2" charset="2"/>
              <a:buChar char="§"/>
            </a:pPr>
            <a:r>
              <a:rPr lang="en-US" sz="2400" dirty="0" err="1" smtClean="0">
                <a:solidFill>
                  <a:schemeClr val="tx1"/>
                </a:solidFill>
                <a:latin typeface="+mn-lt"/>
              </a:rPr>
              <a:t>Msg</a:t>
            </a:r>
            <a:r>
              <a:rPr lang="en-US" sz="2400" dirty="0" smtClean="0">
                <a:solidFill>
                  <a:schemeClr val="tx1"/>
                </a:solidFill>
                <a:latin typeface="+mn-lt"/>
              </a:rPr>
              <a:t> on June 11, 2016</a:t>
            </a: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9218" name="Picture 1" descr="https://scontent-ord1-1.xx.fbcdn.net/hphotos-xpl1/v/t1.0-9/12548863_665048453637808_6841255462270057965_n.jpg?oh=ad6cb0d7397827a52a41645a9f10bc2f&amp;oe=57086C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604698"/>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p:cNvPr>
          <p:cNvSpPr/>
          <p:nvPr/>
        </p:nvSpPr>
        <p:spPr>
          <a:xfrm>
            <a:off x="2030808" y="6400800"/>
            <a:ext cx="5996661" cy="369332"/>
          </a:xfrm>
          <a:prstGeom prst="rect">
            <a:avLst/>
          </a:prstGeom>
        </p:spPr>
        <p:txBody>
          <a:bodyPr wrap="square">
            <a:spAutoFit/>
          </a:bodyPr>
          <a:lstStyle/>
          <a:p>
            <a:pPr algn="ctr"/>
            <a:r>
              <a:rPr lang="en-US" sz="1800" dirty="0"/>
              <a:t>https://www.youtube.com/watch?v=BEPbXYzE5_Y</a:t>
            </a:r>
          </a:p>
        </p:txBody>
      </p:sp>
      <p:sp>
        <p:nvSpPr>
          <p:cNvPr id="6" name="TextBox 5"/>
          <p:cNvSpPr txBox="1"/>
          <p:nvPr/>
        </p:nvSpPr>
        <p:spPr>
          <a:xfrm>
            <a:off x="2628900" y="3763543"/>
            <a:ext cx="4572000" cy="584775"/>
          </a:xfrm>
          <a:prstGeom prst="rect">
            <a:avLst/>
          </a:prstGeom>
          <a:noFill/>
        </p:spPr>
        <p:txBody>
          <a:bodyPr wrap="square" rtlCol="0">
            <a:spAutoFit/>
          </a:bodyPr>
          <a:lstStyle/>
          <a:p>
            <a:pPr algn="ctr"/>
            <a:r>
              <a:rPr lang="en-US" sz="3200" dirty="0" smtClean="0">
                <a:latin typeface="+mn-lt"/>
              </a:rPr>
              <a:t>Guardians of the Galaxy</a:t>
            </a:r>
            <a:endParaRPr lang="en-US" sz="3200" dirty="0">
              <a:latin typeface="+mn-lt"/>
            </a:endParaRPr>
          </a:p>
        </p:txBody>
      </p:sp>
      <p:sp>
        <p:nvSpPr>
          <p:cNvPr id="9" name="Rectangle 8"/>
          <p:cNvSpPr/>
          <p:nvPr/>
        </p:nvSpPr>
        <p:spPr>
          <a:xfrm>
            <a:off x="0" y="0"/>
            <a:ext cx="460375"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96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740025" cy="1374775"/>
          </a:xfrm>
          <a:prstGeom prst="rect">
            <a:avLst/>
          </a:prstGeom>
          <a:solidFill>
            <a:srgbClr val="FFFFCC"/>
          </a:solidFill>
          <a:ln w="9525">
            <a:solidFill>
              <a:schemeClr val="tx1"/>
            </a:solidFill>
            <a:miter lim="800000"/>
            <a:headEnd/>
            <a:tailEnd/>
          </a:ln>
        </p:spPr>
        <p:txBody>
          <a:bodyPr wrap="square"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362200" cy="1590675"/>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2057400" cy="1374775"/>
          </a:xfrm>
          <a:prstGeom prst="rect">
            <a:avLst/>
          </a:prstGeom>
          <a:solidFill>
            <a:srgbClr val="FFFFCC"/>
          </a:solidFill>
          <a:ln w="9525">
            <a:solidFill>
              <a:srgbClr val="000000"/>
            </a:solidFill>
            <a:miter lim="800000"/>
            <a:headEnd/>
            <a:tailEnd/>
          </a:ln>
        </p:spPr>
        <p:txBody>
          <a:bodyPr wrap="square"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69850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152400" y="6210300"/>
            <a:ext cx="26860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8"/>
          <p:cNvSpPr txBox="1">
            <a:spLocks noChangeArrowheads="1"/>
          </p:cNvSpPr>
          <p:nvPr/>
        </p:nvSpPr>
        <p:spPr bwMode="auto">
          <a:xfrm>
            <a:off x="57912" y="6553200"/>
            <a:ext cx="2867025"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a:spLocks noGrp="1"/>
          </p:cNvSpPr>
          <p:nvPr>
            <p:ph type="title"/>
          </p:nvPr>
        </p:nvSpPr>
        <p:spPr>
          <a:xfrm>
            <a:off x="2590798" y="30018"/>
            <a:ext cx="3962400" cy="1143000"/>
          </a:xfrm>
        </p:spPr>
        <p:txBody>
          <a:bodyPr>
            <a:normAutofit/>
          </a:bodyPr>
          <a:lstStyle/>
          <a:p>
            <a:pPr algn="l"/>
            <a:r>
              <a:rPr lang="en-US" sz="4000" b="1" dirty="0" smtClean="0">
                <a:latin typeface="+mn-lt"/>
              </a:rPr>
              <a:t>The Study Cycle</a:t>
            </a:r>
            <a:endParaRPr lang="en-US" sz="4000" b="1" dirty="0">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81" t="3226" r="2582" b="3226"/>
          <a:stretch/>
        </p:blipFill>
        <p:spPr>
          <a:xfrm>
            <a:off x="57912" y="66843"/>
            <a:ext cx="9086088" cy="6803857"/>
          </a:xfrm>
          <a:prstGeom prst="rect">
            <a:avLst/>
          </a:prstGeom>
        </p:spPr>
      </p:pic>
    </p:spTree>
    <p:extLst>
      <p:ext uri="{BB962C8B-B14F-4D97-AF65-F5344CB8AC3E}">
        <p14:creationId xmlns:p14="http://schemas.microsoft.com/office/powerpoint/2010/main" val="1122276296"/>
      </p:ext>
    </p:extLst>
  </p:cSld>
  <p:clrMapOvr>
    <a:masterClrMapping/>
  </p:clrMapOvr>
  <mc:AlternateContent xmlns:mc="http://schemas.openxmlformats.org/markup-compatibility/2006" xmlns:p14="http://schemas.microsoft.com/office/powerpoint/2010/main">
    <mc:Choice Requires="p14">
      <p:transition spd="slow" p14:dur="2000" advTm="168000"/>
    </mc:Choice>
    <mc:Fallback xmlns="">
      <p:transition spd="slow" advTm="16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102433"/>
            <a:ext cx="8001000" cy="1219200"/>
          </a:xfrm>
        </p:spPr>
        <p:txBody>
          <a:bodyPr/>
          <a:lstStyle/>
          <a:p>
            <a:pPr algn="ctr" eaLnBrk="1" hangingPunct="1"/>
            <a:r>
              <a:rPr lang="en-US" dirty="0" smtClean="0">
                <a:solidFill>
                  <a:schemeClr val="tx1"/>
                </a:solidFill>
                <a:latin typeface="+mn-lt"/>
              </a:rPr>
              <a:t>The Story of Two Students</a:t>
            </a:r>
          </a:p>
        </p:txBody>
      </p:sp>
      <p:sp>
        <p:nvSpPr>
          <p:cNvPr id="5123" name="Rectangle 3"/>
          <p:cNvSpPr>
            <a:spLocks noGrp="1" noChangeArrowheads="1"/>
          </p:cNvSpPr>
          <p:nvPr>
            <p:ph type="body" idx="1"/>
          </p:nvPr>
        </p:nvSpPr>
        <p:spPr>
          <a:xfrm>
            <a:off x="876300" y="1752600"/>
            <a:ext cx="7848600" cy="6400800"/>
          </a:xfrm>
        </p:spPr>
        <p:txBody>
          <a:bodyPr>
            <a:normAutofit/>
          </a:bodyPr>
          <a:lstStyle/>
          <a:p>
            <a:pPr eaLnBrk="1" hangingPunct="1">
              <a:lnSpc>
                <a:spcPct val="90000"/>
              </a:lnSpc>
              <a:buClr>
                <a:srgbClr val="6B0F32"/>
              </a:buClr>
              <a:buFont typeface="Wingdings" pitchFamily="2" charset="2"/>
              <a:buChar char="§"/>
            </a:pPr>
            <a:r>
              <a:rPr lang="en-US" b="1" dirty="0" smtClean="0">
                <a:latin typeface="+mn-lt"/>
              </a:rPr>
              <a:t>Travis</a:t>
            </a:r>
            <a:r>
              <a:rPr lang="en-US" dirty="0" smtClean="0">
                <a:latin typeface="+mn-lt"/>
              </a:rPr>
              <a:t>, </a:t>
            </a:r>
            <a:r>
              <a:rPr lang="en-US" i="1" dirty="0" smtClean="0">
                <a:latin typeface="+mn-lt"/>
              </a:rPr>
              <a:t>junior psychology student</a:t>
            </a:r>
          </a:p>
          <a:p>
            <a:pPr marL="0" indent="0" eaLnBrk="1" hangingPunct="1">
              <a:lnSpc>
                <a:spcPct val="90000"/>
              </a:lnSpc>
              <a:buNone/>
            </a:pPr>
            <a:r>
              <a:rPr lang="en-US" dirty="0" smtClean="0">
                <a:latin typeface="+mn-lt"/>
              </a:rPr>
              <a:t>    47, 52, </a:t>
            </a:r>
            <a:r>
              <a:rPr lang="en-US" u="sng" dirty="0" smtClean="0">
                <a:solidFill>
                  <a:srgbClr val="FF0000"/>
                </a:solidFill>
                <a:latin typeface="+mn-lt"/>
              </a:rPr>
              <a:t>82, 86</a:t>
            </a:r>
            <a:r>
              <a:rPr lang="en-US" dirty="0" smtClean="0">
                <a:solidFill>
                  <a:srgbClr val="FF0000"/>
                </a:solidFill>
                <a:latin typeface="+mn-lt"/>
              </a:rPr>
              <a:t>	</a:t>
            </a:r>
            <a:r>
              <a:rPr lang="en-US" dirty="0" smtClean="0">
                <a:latin typeface="+mn-lt"/>
              </a:rPr>
              <a:t>		   	</a:t>
            </a:r>
            <a:r>
              <a:rPr lang="en-US" dirty="0" smtClean="0">
                <a:solidFill>
                  <a:srgbClr val="FF0000"/>
                </a:solidFill>
                <a:latin typeface="+mn-lt"/>
              </a:rPr>
              <a:t>B in course</a:t>
            </a:r>
          </a:p>
          <a:p>
            <a:pPr marL="0" indent="0" eaLnBrk="1" hangingPunct="1">
              <a:lnSpc>
                <a:spcPct val="90000"/>
              </a:lnSpc>
              <a:buNone/>
            </a:pPr>
            <a:endParaRPr lang="en-US" dirty="0" smtClean="0">
              <a:latin typeface="+mn-lt"/>
            </a:endParaRPr>
          </a:p>
          <a:p>
            <a:pPr marL="0" indent="0">
              <a:lnSpc>
                <a:spcPct val="90000"/>
              </a:lnSpc>
              <a:buNone/>
            </a:pPr>
            <a:endParaRPr lang="en-US" u="sng" dirty="0" smtClean="0">
              <a:latin typeface="+mn-lt"/>
            </a:endParaRPr>
          </a:p>
          <a:p>
            <a:pPr>
              <a:buClr>
                <a:srgbClr val="6B0F32"/>
              </a:buClr>
              <a:buFont typeface="Wingdings" panose="05000000000000000000" pitchFamily="2" charset="2"/>
              <a:buChar char="§"/>
            </a:pPr>
            <a:r>
              <a:rPr lang="en-US" b="1" dirty="0" smtClean="0">
                <a:latin typeface="+mn-lt"/>
              </a:rPr>
              <a:t>Dana</a:t>
            </a:r>
            <a:r>
              <a:rPr lang="en-US" dirty="0" smtClean="0">
                <a:latin typeface="+mn-lt"/>
              </a:rPr>
              <a:t>, </a:t>
            </a:r>
            <a:r>
              <a:rPr lang="en-US" i="1" dirty="0" smtClean="0">
                <a:latin typeface="+mn-lt"/>
              </a:rPr>
              <a:t>first year physics student</a:t>
            </a:r>
          </a:p>
          <a:p>
            <a:pPr marL="0" indent="0">
              <a:buNone/>
            </a:pPr>
            <a:r>
              <a:rPr lang="en-US" dirty="0" smtClean="0">
                <a:latin typeface="+mn-lt"/>
              </a:rPr>
              <a:t>    80, 54, </a:t>
            </a:r>
            <a:r>
              <a:rPr lang="en-US" u="sng" dirty="0" smtClean="0">
                <a:latin typeface="+mn-lt"/>
              </a:rPr>
              <a:t>91, 97, 90 (final)</a:t>
            </a:r>
            <a:r>
              <a:rPr lang="en-US" dirty="0" smtClean="0">
                <a:latin typeface="+mn-lt"/>
              </a:rPr>
              <a:t>	   	</a:t>
            </a:r>
            <a:r>
              <a:rPr lang="en-US" dirty="0" smtClean="0">
                <a:solidFill>
                  <a:srgbClr val="FF0000"/>
                </a:solidFill>
                <a:latin typeface="+mn-lt"/>
              </a:rPr>
              <a:t>A in course</a:t>
            </a:r>
          </a:p>
          <a:p>
            <a:pPr marL="0" indent="0">
              <a:buNone/>
            </a:pPr>
            <a:endParaRPr lang="en-US" dirty="0">
              <a:solidFill>
                <a:srgbClr val="461D7C"/>
              </a:solidFill>
              <a:latin typeface="+mn-lt"/>
            </a:endParaRPr>
          </a:p>
          <a:p>
            <a:pPr marL="0" indent="0">
              <a:buNone/>
            </a:pPr>
            <a:r>
              <a:rPr lang="en-US" dirty="0" smtClean="0">
                <a:solidFill>
                  <a:srgbClr val="FF0000"/>
                </a:solidFill>
              </a:rPr>
              <a:t>	</a:t>
            </a:r>
            <a:endParaRPr lang="en-US" u="sng" dirty="0" smtClean="0">
              <a:solidFill>
                <a:srgbClr val="FF0000"/>
              </a:solidFill>
            </a:endParaRPr>
          </a:p>
          <a:p>
            <a:pPr eaLnBrk="1" hangingPunct="1">
              <a:lnSpc>
                <a:spcPct val="90000"/>
              </a:lnSpc>
              <a:buFont typeface="Wingdings" pitchFamily="2" charset="2"/>
              <a:buNone/>
            </a:pPr>
            <a:endParaRPr lang="en-US" u="sng" dirty="0" smtClean="0">
              <a:solidFill>
                <a:srgbClr val="FF3300"/>
              </a:solidFill>
            </a:endParaRPr>
          </a:p>
          <a:p>
            <a:pPr>
              <a:buFont typeface="Wingdings" pitchFamily="2" charset="2"/>
              <a:buNone/>
            </a:pPr>
            <a:endParaRPr lang="en-US" u="sng" dirty="0" smtClean="0">
              <a:solidFill>
                <a:srgbClr val="FF3300"/>
              </a:solidFill>
            </a:endParaRPr>
          </a:p>
          <a:p>
            <a:pPr eaLnBrk="1" hangingPunct="1">
              <a:lnSpc>
                <a:spcPct val="90000"/>
              </a:lnSpc>
              <a:buFont typeface="Wingdings" pitchFamily="2" charset="2"/>
              <a:buNone/>
            </a:pPr>
            <a:r>
              <a:rPr lang="en-US" sz="2400" dirty="0" smtClean="0"/>
              <a:t>		</a:t>
            </a: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p:txBody>
      </p:sp>
      <p:cxnSp>
        <p:nvCxnSpPr>
          <p:cNvPr id="5" name="Straight Connector 4"/>
          <p:cNvCxnSpPr/>
          <p:nvPr/>
        </p:nvCxnSpPr>
        <p:spPr>
          <a:xfrm>
            <a:off x="0" y="61722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19939"/>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502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8645471" cy="1752600"/>
          </a:xfrm>
        </p:spPr>
        <p:txBody>
          <a:bodyPr>
            <a:normAutofit/>
          </a:bodyPr>
          <a:lstStyle/>
          <a:p>
            <a:pPr algn="ctr" eaLnBrk="1" hangingPunct="1"/>
            <a:r>
              <a:rPr lang="en-US" sz="3200" b="1" dirty="0" smtClean="0">
                <a:solidFill>
                  <a:schemeClr val="tx1"/>
                </a:solidFill>
                <a:latin typeface="+mn-lt"/>
              </a:rPr>
              <a:t>A Reading Strategy that Works: SQ5R</a:t>
            </a:r>
            <a:br>
              <a:rPr lang="en-US" sz="3200" b="1" dirty="0" smtClean="0">
                <a:solidFill>
                  <a:schemeClr val="tx1"/>
                </a:solidFill>
                <a:latin typeface="+mn-lt"/>
              </a:rPr>
            </a:br>
            <a:endParaRPr lang="en-US" sz="3200" b="1" dirty="0" smtClean="0">
              <a:solidFill>
                <a:schemeClr val="tx1"/>
              </a:solidFill>
              <a:latin typeface="+mn-lt"/>
            </a:endParaRPr>
          </a:p>
        </p:txBody>
      </p:sp>
      <p:sp>
        <p:nvSpPr>
          <p:cNvPr id="14339" name="Rectangle 3"/>
          <p:cNvSpPr>
            <a:spLocks noGrp="1" noChangeArrowheads="1"/>
          </p:cNvSpPr>
          <p:nvPr>
            <p:ph type="body" idx="1"/>
          </p:nvPr>
        </p:nvSpPr>
        <p:spPr>
          <a:xfrm>
            <a:off x="533400" y="1371600"/>
            <a:ext cx="8610600" cy="6019800"/>
          </a:xfrm>
        </p:spPr>
        <p:txBody>
          <a:bodyPr>
            <a:normAutofit fontScale="92500" lnSpcReduction="10000"/>
          </a:bodyPr>
          <a:lstStyle/>
          <a:p>
            <a:pPr eaLnBrk="1" hangingPunct="1">
              <a:buClr>
                <a:srgbClr val="6B0F32"/>
              </a:buClr>
              <a:buFont typeface="Wingdings" panose="05000000000000000000" pitchFamily="2" charset="2"/>
              <a:buChar char="§"/>
            </a:pPr>
            <a:r>
              <a:rPr lang="en-US" sz="3500" b="1" dirty="0" smtClean="0">
                <a:solidFill>
                  <a:schemeClr val="tx1"/>
                </a:solidFill>
                <a:latin typeface="+mn-lt"/>
              </a:rPr>
              <a:t>Survey  </a:t>
            </a:r>
            <a:r>
              <a:rPr lang="en-US" sz="3500" dirty="0" smtClean="0">
                <a:solidFill>
                  <a:schemeClr val="tx1"/>
                </a:solidFill>
                <a:latin typeface="+mn-lt"/>
              </a:rPr>
              <a:t>(look at intro, summary, bold print, italicized words, etc.) </a:t>
            </a:r>
            <a:endParaRPr lang="en-US" sz="3500" b="1" dirty="0" smtClean="0">
              <a:solidFill>
                <a:schemeClr val="tx1"/>
              </a:solidFill>
              <a:latin typeface="+mn-lt"/>
            </a:endParaRPr>
          </a:p>
          <a:p>
            <a:pPr eaLnBrk="1" hangingPunct="1">
              <a:buClr>
                <a:srgbClr val="6B0F32"/>
              </a:buClr>
              <a:buFont typeface="Wingdings" panose="05000000000000000000" pitchFamily="2" charset="2"/>
              <a:buChar char="§"/>
            </a:pPr>
            <a:r>
              <a:rPr lang="en-US" sz="3500" b="1" dirty="0" smtClean="0">
                <a:solidFill>
                  <a:schemeClr val="tx1"/>
                </a:solidFill>
                <a:latin typeface="+mn-lt"/>
              </a:rPr>
              <a:t>Question </a:t>
            </a:r>
            <a:r>
              <a:rPr lang="en-US" sz="3500" dirty="0" smtClean="0">
                <a:solidFill>
                  <a:schemeClr val="tx1"/>
                </a:solidFill>
                <a:latin typeface="+mn-lt"/>
              </a:rPr>
              <a:t>(devise questions survey that you think the reading will answer)</a:t>
            </a:r>
            <a:endParaRPr lang="en-US" sz="3500" b="1" dirty="0" smtClean="0">
              <a:solidFill>
                <a:schemeClr val="tx1"/>
              </a:solidFill>
              <a:latin typeface="+mn-lt"/>
            </a:endParaRPr>
          </a:p>
          <a:p>
            <a:pPr eaLnBrk="1" hangingPunct="1">
              <a:buClr>
                <a:srgbClr val="6B0F32"/>
              </a:buClr>
              <a:buFont typeface="Wingdings" panose="05000000000000000000" pitchFamily="2" charset="2"/>
              <a:buChar char="§"/>
            </a:pPr>
            <a:r>
              <a:rPr lang="en-US" sz="3500" b="1" dirty="0" smtClean="0">
                <a:solidFill>
                  <a:schemeClr val="tx1"/>
                </a:solidFill>
                <a:latin typeface="+mn-lt"/>
              </a:rPr>
              <a:t>Read </a:t>
            </a:r>
            <a:r>
              <a:rPr lang="en-US" sz="3500" dirty="0" smtClean="0">
                <a:solidFill>
                  <a:schemeClr val="tx1"/>
                </a:solidFill>
                <a:latin typeface="+mn-lt"/>
              </a:rPr>
              <a:t>(one paragraph at a time)</a:t>
            </a:r>
          </a:p>
          <a:p>
            <a:pPr eaLnBrk="1" hangingPunct="1">
              <a:buClr>
                <a:srgbClr val="6B0F32"/>
              </a:buClr>
              <a:buFont typeface="Wingdings" panose="05000000000000000000" pitchFamily="2" charset="2"/>
              <a:buChar char="§"/>
            </a:pPr>
            <a:r>
              <a:rPr lang="en-US" sz="3500" b="1" dirty="0" smtClean="0">
                <a:solidFill>
                  <a:schemeClr val="tx1"/>
                </a:solidFill>
                <a:latin typeface="+mn-lt"/>
              </a:rPr>
              <a:t>Recite </a:t>
            </a:r>
            <a:r>
              <a:rPr lang="en-US" sz="3500" dirty="0" smtClean="0">
                <a:solidFill>
                  <a:schemeClr val="tx1"/>
                </a:solidFill>
                <a:latin typeface="+mn-lt"/>
              </a:rPr>
              <a:t>(summarize in your own words)</a:t>
            </a:r>
          </a:p>
          <a:p>
            <a:pPr>
              <a:buClr>
                <a:srgbClr val="6B0F32"/>
              </a:buClr>
              <a:buFont typeface="Wingdings" panose="05000000000000000000" pitchFamily="2" charset="2"/>
              <a:buChar char="§"/>
            </a:pPr>
            <a:r>
              <a:rPr lang="en-US" sz="3500" b="1" dirty="0" smtClean="0">
                <a:solidFill>
                  <a:schemeClr val="tx1"/>
                </a:solidFill>
                <a:latin typeface="+mn-lt"/>
              </a:rPr>
              <a:t>Record or wRite </a:t>
            </a:r>
            <a:r>
              <a:rPr lang="en-US" sz="3500" dirty="0" smtClean="0">
                <a:solidFill>
                  <a:schemeClr val="tx1"/>
                </a:solidFill>
                <a:latin typeface="+mn-lt"/>
              </a:rPr>
              <a:t>(annotate in margins)</a:t>
            </a:r>
            <a:endParaRPr lang="en-US" sz="3500" b="1" dirty="0" smtClean="0">
              <a:solidFill>
                <a:schemeClr val="tx1"/>
              </a:solidFill>
              <a:latin typeface="+mn-lt"/>
            </a:endParaRPr>
          </a:p>
          <a:p>
            <a:pPr eaLnBrk="1" hangingPunct="1">
              <a:buClr>
                <a:srgbClr val="6B0F32"/>
              </a:buClr>
              <a:buFont typeface="Wingdings" panose="05000000000000000000" pitchFamily="2" charset="2"/>
              <a:buChar char="§"/>
            </a:pPr>
            <a:r>
              <a:rPr lang="en-US" sz="3500" b="1" dirty="0" smtClean="0">
                <a:solidFill>
                  <a:schemeClr val="tx1"/>
                </a:solidFill>
                <a:latin typeface="+mn-lt"/>
              </a:rPr>
              <a:t>Review </a:t>
            </a:r>
            <a:r>
              <a:rPr lang="en-US" sz="3500" dirty="0" smtClean="0">
                <a:solidFill>
                  <a:schemeClr val="tx1"/>
                </a:solidFill>
                <a:latin typeface="+mn-lt"/>
              </a:rPr>
              <a:t>(summarize the information in your words)</a:t>
            </a:r>
            <a:endParaRPr lang="en-US" sz="3500" b="1" dirty="0" smtClean="0">
              <a:solidFill>
                <a:schemeClr val="tx1"/>
              </a:solidFill>
              <a:latin typeface="+mn-lt"/>
            </a:endParaRPr>
          </a:p>
          <a:p>
            <a:pPr eaLnBrk="1" hangingPunct="1">
              <a:buClr>
                <a:srgbClr val="6B0F32"/>
              </a:buClr>
              <a:buFont typeface="Wingdings" panose="05000000000000000000" pitchFamily="2" charset="2"/>
              <a:buChar char="§"/>
            </a:pPr>
            <a:r>
              <a:rPr lang="en-US" sz="3500" b="1" dirty="0" smtClean="0">
                <a:solidFill>
                  <a:schemeClr val="tx1"/>
                </a:solidFill>
                <a:latin typeface="+mn-lt"/>
              </a:rPr>
              <a:t>Reflect </a:t>
            </a:r>
            <a:r>
              <a:rPr lang="en-US" sz="3500" dirty="0" smtClean="0">
                <a:solidFill>
                  <a:schemeClr val="tx1"/>
                </a:solidFill>
                <a:latin typeface="+mn-lt"/>
              </a:rPr>
              <a:t>(other views, remaining questions)</a:t>
            </a:r>
            <a:endParaRPr lang="en-US" sz="3500" b="1" dirty="0" smtClean="0">
              <a:solidFill>
                <a:schemeClr val="tx1"/>
              </a:solidFill>
              <a:latin typeface="+mn-lt"/>
            </a:endParaRPr>
          </a:p>
          <a:p>
            <a:pPr marL="0" indent="0" eaLnBrk="1" hangingPunct="1">
              <a:buNone/>
            </a:pPr>
            <a:r>
              <a:rPr lang="en-US" dirty="0"/>
              <a:t>	</a:t>
            </a:r>
            <a:endParaRPr lang="en-US" dirty="0" smtClean="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27090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447800"/>
            <a:ext cx="8394915" cy="5410200"/>
          </a:xfrm>
        </p:spPr>
        <p:txBody>
          <a:bodyPr>
            <a:normAutofit/>
          </a:bodyPr>
          <a:lstStyle/>
          <a:p>
            <a:pPr eaLnBrk="1" hangingPunct="1">
              <a:buClr>
                <a:srgbClr val="6B0F32"/>
              </a:buClr>
              <a:buFont typeface="Wingdings" panose="05000000000000000000" pitchFamily="2" charset="2"/>
              <a:buChar char="§"/>
            </a:pPr>
            <a:r>
              <a:rPr lang="en-US" b="1" dirty="0" smtClean="0">
                <a:solidFill>
                  <a:schemeClr val="tx1"/>
                </a:solidFill>
                <a:latin typeface="+mn-lt"/>
              </a:rPr>
              <a:t>Study information </a:t>
            </a:r>
            <a:r>
              <a:rPr lang="en-US" dirty="0" smtClean="0">
                <a:solidFill>
                  <a:schemeClr val="tx1"/>
                </a:solidFill>
                <a:latin typeface="+mn-lt"/>
              </a:rPr>
              <a:t>before looking at the problems/questions</a:t>
            </a:r>
          </a:p>
          <a:p>
            <a:pPr eaLnBrk="1" hangingPunct="1">
              <a:buClr>
                <a:srgbClr val="6B0F32"/>
              </a:buClr>
              <a:buFont typeface="Wingdings" panose="05000000000000000000" pitchFamily="2" charset="2"/>
              <a:buChar char="§"/>
            </a:pPr>
            <a:r>
              <a:rPr lang="en-US" b="1" dirty="0" smtClean="0">
                <a:solidFill>
                  <a:schemeClr val="tx1"/>
                </a:solidFill>
                <a:latin typeface="+mn-lt"/>
              </a:rPr>
              <a:t>Work example problems </a:t>
            </a:r>
            <a:r>
              <a:rPr lang="en-US" dirty="0" smtClean="0">
                <a:solidFill>
                  <a:schemeClr val="tx1"/>
                </a:solidFill>
                <a:latin typeface="+mn-lt"/>
              </a:rPr>
              <a:t>(without looking at the solutions) until you get to the answer</a:t>
            </a:r>
          </a:p>
          <a:p>
            <a:pPr eaLnBrk="1" hangingPunct="1">
              <a:buClr>
                <a:srgbClr val="6B0F32"/>
              </a:buClr>
              <a:buFont typeface="Wingdings" panose="05000000000000000000" pitchFamily="2" charset="2"/>
              <a:buChar char="§"/>
            </a:pPr>
            <a:r>
              <a:rPr lang="en-US" b="1" dirty="0" smtClean="0">
                <a:solidFill>
                  <a:schemeClr val="tx1"/>
                </a:solidFill>
                <a:latin typeface="+mn-lt"/>
              </a:rPr>
              <a:t>Check</a:t>
            </a:r>
            <a:r>
              <a:rPr lang="en-US" dirty="0" smtClean="0">
                <a:solidFill>
                  <a:schemeClr val="tx1"/>
                </a:solidFill>
                <a:latin typeface="+mn-lt"/>
              </a:rPr>
              <a:t> to see if answer is correct</a:t>
            </a:r>
          </a:p>
          <a:p>
            <a:pPr eaLnBrk="1" hangingPunct="1">
              <a:buClr>
                <a:srgbClr val="6B0F32"/>
              </a:buClr>
              <a:buFont typeface="Wingdings" panose="05000000000000000000" pitchFamily="2" charset="2"/>
              <a:buChar char="§"/>
            </a:pPr>
            <a:r>
              <a:rPr lang="en-US" dirty="0" smtClean="0">
                <a:solidFill>
                  <a:schemeClr val="tx1"/>
                </a:solidFill>
                <a:latin typeface="+mn-lt"/>
              </a:rPr>
              <a:t>If answer is not correct, </a:t>
            </a:r>
            <a:r>
              <a:rPr lang="en-US" b="1" dirty="0" smtClean="0">
                <a:solidFill>
                  <a:schemeClr val="tx1"/>
                </a:solidFill>
                <a:latin typeface="+mn-lt"/>
              </a:rPr>
              <a:t>figure out where mistake was made</a:t>
            </a:r>
            <a:r>
              <a:rPr lang="en-US" dirty="0" smtClean="0">
                <a:solidFill>
                  <a:schemeClr val="tx1"/>
                </a:solidFill>
                <a:latin typeface="+mn-lt"/>
              </a:rPr>
              <a:t>, without consulting solution</a:t>
            </a:r>
          </a:p>
          <a:p>
            <a:pPr eaLnBrk="1" hangingPunct="1">
              <a:buClr>
                <a:srgbClr val="6B0F32"/>
              </a:buClr>
              <a:buFont typeface="Wingdings" panose="05000000000000000000" pitchFamily="2" charset="2"/>
              <a:buChar char="§"/>
            </a:pPr>
            <a:r>
              <a:rPr lang="en-US" b="1" dirty="0" smtClean="0">
                <a:solidFill>
                  <a:schemeClr val="tx1"/>
                </a:solidFill>
                <a:latin typeface="+mn-lt"/>
              </a:rPr>
              <a:t>Work homework problems/answer questions </a:t>
            </a:r>
            <a:r>
              <a:rPr lang="en-US" dirty="0" smtClean="0">
                <a:solidFill>
                  <a:schemeClr val="tx1"/>
                </a:solidFill>
                <a:latin typeface="+mn-lt"/>
              </a:rPr>
              <a:t>as if taking a test </a:t>
            </a:r>
          </a:p>
          <a:p>
            <a:pPr eaLnBrk="1" hangingPunct="1"/>
            <a:endParaRPr lang="en-US" dirty="0" smtClean="0">
              <a:solidFill>
                <a:schemeClr val="tx1"/>
              </a:solidFill>
            </a:endParaRPr>
          </a:p>
          <a:p>
            <a:pPr eaLnBrk="1" hangingPunct="1"/>
            <a:endParaRPr lang="en-US" dirty="0" smtClean="0">
              <a:solidFill>
                <a:schemeClr val="tx1"/>
              </a:solidFill>
            </a:endParaRPr>
          </a:p>
          <a:p>
            <a:pPr marL="0" indent="0" eaLnBrk="1" hangingPunct="1">
              <a:buNone/>
            </a:pPr>
            <a:endParaRPr lang="en-US" dirty="0" smtClean="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152400"/>
            <a:ext cx="8242515" cy="1143000"/>
          </a:xfrm>
        </p:spPr>
        <p:txBody>
          <a:bodyPr/>
          <a:lstStyle/>
          <a:p>
            <a:pPr algn="ctr" eaLnBrk="1" hangingPunct="1"/>
            <a:r>
              <a:rPr lang="en-US" sz="3200" b="1" dirty="0" smtClean="0">
                <a:solidFill>
                  <a:schemeClr val="tx1"/>
                </a:solidFill>
              </a:rPr>
              <a:t>A Homework </a:t>
            </a:r>
            <a:r>
              <a:rPr lang="en-US" sz="3200" b="1" dirty="0">
                <a:solidFill>
                  <a:schemeClr val="tx1"/>
                </a:solidFill>
              </a:rPr>
              <a:t>S</a:t>
            </a:r>
            <a:r>
              <a:rPr lang="en-US" sz="3200" b="1" dirty="0" smtClean="0">
                <a:solidFill>
                  <a:schemeClr val="tx1"/>
                </a:solidFill>
              </a:rPr>
              <a:t>ystem </a:t>
            </a:r>
            <a:r>
              <a:rPr lang="en-US" sz="3200" b="1" dirty="0">
                <a:solidFill>
                  <a:schemeClr val="tx1"/>
                </a:solidFill>
              </a:rPr>
              <a:t>T</a:t>
            </a:r>
            <a:r>
              <a:rPr lang="en-US" sz="3200" b="1" dirty="0" smtClean="0">
                <a:solidFill>
                  <a:schemeClr val="tx1"/>
                </a:solidFill>
              </a:rPr>
              <a:t>hat </a:t>
            </a:r>
            <a:r>
              <a:rPr lang="en-US" sz="3200" b="1" dirty="0">
                <a:solidFill>
                  <a:schemeClr val="tx1"/>
                </a:solidFill>
              </a:rPr>
              <a:t>C</a:t>
            </a:r>
            <a:r>
              <a:rPr lang="en-US" sz="3200" b="1" dirty="0" smtClean="0">
                <a:solidFill>
                  <a:schemeClr val="tx1"/>
                </a:solidFill>
              </a:rPr>
              <a:t>an </a:t>
            </a:r>
            <a:r>
              <a:rPr lang="en-US" sz="3200" b="1" dirty="0">
                <a:solidFill>
                  <a:schemeClr val="tx1"/>
                </a:solidFill>
              </a:rPr>
              <a:t>B</a:t>
            </a:r>
            <a:r>
              <a:rPr lang="en-US" sz="3200" b="1" dirty="0" smtClean="0">
                <a:solidFill>
                  <a:schemeClr val="tx1"/>
                </a:solidFill>
              </a:rPr>
              <a:t>e </a:t>
            </a:r>
            <a:r>
              <a:rPr lang="en-US" sz="3200" b="1" dirty="0">
                <a:solidFill>
                  <a:schemeClr val="tx1"/>
                </a:solidFill>
              </a:rPr>
              <a:t>T</a:t>
            </a:r>
            <a:r>
              <a:rPr lang="en-US" sz="3200" b="1" dirty="0" smtClean="0">
                <a:solidFill>
                  <a:schemeClr val="tx1"/>
                </a:solidFill>
              </a:rPr>
              <a:t>aught</a:t>
            </a:r>
            <a:endParaRPr lang="en-US" sz="3200" b="1" dirty="0">
              <a:solidFill>
                <a:schemeClr val="tx1"/>
              </a:solidFill>
            </a:endParaRPr>
          </a:p>
        </p:txBody>
      </p:sp>
    </p:spTree>
    <p:custDataLst>
      <p:tags r:id="rId1"/>
    </p:custDataLst>
    <p:extLst>
      <p:ext uri="{BB962C8B-B14F-4D97-AF65-F5344CB8AC3E}">
        <p14:creationId xmlns:p14="http://schemas.microsoft.com/office/powerpoint/2010/main" val="40159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9150" y="2177"/>
            <a:ext cx="8001000" cy="1143000"/>
          </a:xfrm>
        </p:spPr>
        <p:txBody>
          <a:bodyPr>
            <a:normAutofit fontScale="90000"/>
          </a:bodyPr>
          <a:lstStyle/>
          <a:p>
            <a:pPr algn="ctr" eaLnBrk="1" hangingPunct="1"/>
            <a:r>
              <a:rPr lang="en-US" sz="4000" dirty="0" smtClean="0">
                <a:solidFill>
                  <a:schemeClr val="tx1"/>
                </a:solidFill>
                <a:latin typeface="Calibri" pitchFamily="34" charset="0"/>
                <a:cs typeface="Calibri" pitchFamily="34" charset="0"/>
              </a:rPr>
              <a:t>Why Can Students Make Fast and Dramatic Increases in Performance?</a:t>
            </a:r>
          </a:p>
        </p:txBody>
      </p:sp>
      <p:sp>
        <p:nvSpPr>
          <p:cNvPr id="18435" name="Rectangle 3"/>
          <p:cNvSpPr>
            <a:spLocks noGrp="1" noChangeArrowheads="1"/>
          </p:cNvSpPr>
          <p:nvPr>
            <p:ph type="body" idx="1"/>
          </p:nvPr>
        </p:nvSpPr>
        <p:spPr>
          <a:xfrm>
            <a:off x="895350" y="1752600"/>
            <a:ext cx="7848600" cy="3962400"/>
          </a:xfrm>
        </p:spPr>
        <p:txBody>
          <a:bodyPr>
            <a:noAutofit/>
          </a:bodyPr>
          <a:lstStyle/>
          <a:p>
            <a:pPr marL="0" indent="0" algn="ctr">
              <a:buNone/>
            </a:pPr>
            <a:r>
              <a:rPr lang="en-US" sz="4000" dirty="0" smtClean="0">
                <a:solidFill>
                  <a:schemeClr val="tx1"/>
                </a:solidFill>
                <a:latin typeface="+mn-lt"/>
              </a:rPr>
              <a:t>It’s all about the </a:t>
            </a:r>
            <a:r>
              <a:rPr lang="en-US" sz="4000" b="1" i="1" dirty="0" smtClean="0">
                <a:solidFill>
                  <a:schemeClr val="tx1"/>
                </a:solidFill>
                <a:latin typeface="+mn-lt"/>
              </a:rPr>
              <a:t>strategies</a:t>
            </a:r>
            <a:r>
              <a:rPr lang="en-US" sz="4000" dirty="0" smtClean="0">
                <a:solidFill>
                  <a:schemeClr val="tx1"/>
                </a:solidFill>
                <a:latin typeface="+mn-lt"/>
              </a:rPr>
              <a:t>, and getting </a:t>
            </a:r>
            <a:r>
              <a:rPr lang="en-US" sz="4000" b="1" i="1" dirty="0" smtClean="0">
                <a:solidFill>
                  <a:schemeClr val="tx1"/>
                </a:solidFill>
                <a:latin typeface="+mn-lt"/>
              </a:rPr>
              <a:t>them</a:t>
            </a:r>
            <a:r>
              <a:rPr lang="en-US" sz="4000" dirty="0" smtClean="0">
                <a:solidFill>
                  <a:schemeClr val="tx1"/>
                </a:solidFill>
                <a:latin typeface="+mn-lt"/>
              </a:rPr>
              <a:t> to </a:t>
            </a:r>
            <a:r>
              <a:rPr lang="en-US" sz="4000" b="1" i="1" dirty="0" smtClean="0">
                <a:solidFill>
                  <a:schemeClr val="tx1"/>
                </a:solidFill>
                <a:latin typeface="+mn-lt"/>
              </a:rPr>
              <a:t>engage their brains</a:t>
            </a:r>
            <a:r>
              <a:rPr lang="en-US" sz="4000" dirty="0" smtClean="0">
                <a:solidFill>
                  <a:schemeClr val="tx1"/>
                </a:solidFill>
                <a:latin typeface="+mn-lt"/>
              </a:rPr>
              <a:t>!</a:t>
            </a:r>
            <a:endParaRPr lang="en-US" sz="4000" b="1" i="1" dirty="0" smtClean="0">
              <a:solidFill>
                <a:schemeClr val="tx1"/>
              </a:solidFill>
              <a:latin typeface="+mn-lt"/>
            </a:endParaRPr>
          </a:p>
        </p:txBody>
      </p:sp>
      <p:cxnSp>
        <p:nvCxnSpPr>
          <p:cNvPr id="4" name="Straight Connector 3"/>
          <p:cNvCxnSpPr/>
          <p:nvPr/>
        </p:nvCxnSpPr>
        <p:spPr>
          <a:xfrm>
            <a:off x="0" y="1295400"/>
            <a:ext cx="9144000" cy="0"/>
          </a:xfrm>
          <a:prstGeom prst="line">
            <a:avLst/>
          </a:prstGeom>
          <a:ln w="127000">
            <a:solidFill>
              <a:srgbClr val="6B0F32"/>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944" y="3386136"/>
            <a:ext cx="2286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256" y="3200359"/>
            <a:ext cx="2038350" cy="180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8444" y="4419600"/>
            <a:ext cx="2119312"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264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14400" y="574830"/>
            <a:ext cx="8001000" cy="1143000"/>
          </a:xfrm>
        </p:spPr>
        <p:txBody>
          <a:bodyPr>
            <a:noAutofit/>
          </a:bodyPr>
          <a:lstStyle/>
          <a:p>
            <a:pPr algn="ctr"/>
            <a:r>
              <a:rPr lang="en-US" sz="4800" b="1" dirty="0" smtClean="0">
                <a:solidFill>
                  <a:schemeClr val="tx1"/>
                </a:solidFill>
                <a:latin typeface="+mj-lt"/>
              </a:rPr>
              <a:t>Finding Numbers </a:t>
            </a:r>
            <a:br>
              <a:rPr lang="en-US" sz="4800" b="1" dirty="0" smtClean="0">
                <a:solidFill>
                  <a:schemeClr val="tx1"/>
                </a:solidFill>
                <a:latin typeface="+mj-lt"/>
              </a:rPr>
            </a:br>
            <a:r>
              <a:rPr lang="en-US" sz="4800" b="1" dirty="0" smtClean="0">
                <a:solidFill>
                  <a:schemeClr val="tx1"/>
                </a:solidFill>
                <a:latin typeface="+mj-lt"/>
              </a:rPr>
              <a:t>in Sequential Order</a:t>
            </a:r>
            <a:endParaRPr lang="en-US" sz="4800" b="1" dirty="0" smtClean="0">
              <a:solidFill>
                <a:schemeClr val="tx1"/>
              </a:solidFill>
              <a:latin typeface="+mj-lt"/>
              <a:cs typeface="Times New Roman" pitchFamily="18" charset="0"/>
            </a:endParaRPr>
          </a:p>
        </p:txBody>
      </p:sp>
      <p:sp>
        <p:nvSpPr>
          <p:cNvPr id="5" name="Rectangle 4"/>
          <p:cNvSpPr/>
          <p:nvPr/>
        </p:nvSpPr>
        <p:spPr>
          <a:xfrm>
            <a:off x="1589310" y="3954704"/>
            <a:ext cx="6651180" cy="1938992"/>
          </a:xfrm>
          <a:prstGeom prst="rect">
            <a:avLst/>
          </a:prstGeom>
        </p:spPr>
        <p:txBody>
          <a:bodyPr wrap="none">
            <a:spAutoFit/>
          </a:bodyPr>
          <a:lstStyle/>
          <a:p>
            <a:pPr algn="ctr"/>
            <a:endParaRPr lang="en-US" sz="4000" b="1" dirty="0" smtClean="0"/>
          </a:p>
          <a:p>
            <a:pPr algn="ctr"/>
            <a:r>
              <a:rPr lang="en-US" sz="4000" b="1" dirty="0" smtClean="0"/>
              <a:t>How many can you find in </a:t>
            </a:r>
          </a:p>
          <a:p>
            <a:pPr algn="ctr"/>
            <a:r>
              <a:rPr lang="en-US" sz="4000" b="1" dirty="0" smtClean="0"/>
              <a:t>15 seconds?</a:t>
            </a:r>
          </a:p>
        </p:txBody>
      </p:sp>
      <p:cxnSp>
        <p:nvCxnSpPr>
          <p:cNvPr id="10" name="Straight Connector 9"/>
          <p:cNvCxnSpPr/>
          <p:nvPr/>
        </p:nvCxnSpPr>
        <p:spPr>
          <a:xfrm>
            <a:off x="0" y="6172200"/>
            <a:ext cx="9144000" cy="0"/>
          </a:xfrm>
          <a:prstGeom prst="line">
            <a:avLst/>
          </a:prstGeom>
          <a:ln w="63500">
            <a:solidFill>
              <a:srgbClr val="6B0F3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3581400" y="2125904"/>
            <a:ext cx="2495550" cy="1828800"/>
          </a:xfrm>
          <a:prstGeom prst="rect">
            <a:avLst/>
          </a:prstGeom>
        </p:spPr>
      </p:pic>
      <p:sp>
        <p:nvSpPr>
          <p:cNvPr id="24" name="Rectangle 23"/>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564345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152400" y="6210300"/>
            <a:ext cx="26860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8"/>
          <p:cNvSpPr txBox="1">
            <a:spLocks noChangeArrowheads="1"/>
          </p:cNvSpPr>
          <p:nvPr/>
        </p:nvSpPr>
        <p:spPr bwMode="auto">
          <a:xfrm>
            <a:off x="57912" y="6553200"/>
            <a:ext cx="2867025"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485" t="8702" b="50000"/>
          <a:stretch/>
        </p:blipFill>
        <p:spPr>
          <a:xfrm>
            <a:off x="-404786" y="293757"/>
            <a:ext cx="10082186" cy="6087993"/>
          </a:xfrm>
          <a:prstGeom prst="rect">
            <a:avLst/>
          </a:prstGeom>
        </p:spPr>
      </p:pic>
      <p:cxnSp>
        <p:nvCxnSpPr>
          <p:cNvPr id="7" name="Straight Connector 6"/>
          <p:cNvCxnSpPr/>
          <p:nvPr/>
        </p:nvCxnSpPr>
        <p:spPr>
          <a:xfrm>
            <a:off x="521507" y="3292033"/>
            <a:ext cx="82296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 idx="2"/>
          </p:cNvCxnSpPr>
          <p:nvPr/>
        </p:nvCxnSpPr>
        <p:spPr>
          <a:xfrm>
            <a:off x="4636307" y="457200"/>
            <a:ext cx="0" cy="592455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985297" y="1203960"/>
            <a:ext cx="762000" cy="685800"/>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3897" y="6400800"/>
            <a:ext cx="965200" cy="298450"/>
          </a:xfrm>
          <a:prstGeom prst="rect">
            <a:avLst/>
          </a:prstGeom>
        </p:spPr>
      </p:pic>
      <p:sp>
        <p:nvSpPr>
          <p:cNvPr id="10" name="Text Box 3"/>
          <p:cNvSpPr txBox="1">
            <a:spLocks noChangeArrowheads="1"/>
          </p:cNvSpPr>
          <p:nvPr/>
        </p:nvSpPr>
        <p:spPr bwMode="auto">
          <a:xfrm>
            <a:off x="403626" y="6400800"/>
            <a:ext cx="2891117" cy="233795"/>
          </a:xfrm>
          <a:prstGeom prst="rect">
            <a:avLst/>
          </a:prstGeom>
          <a:noFill/>
          <a:ln w="9525" algn="in">
            <a:noFill/>
            <a:miter lim="800000"/>
            <a:headEnd/>
            <a:tailEnd/>
          </a:ln>
          <a:effectLst/>
        </p:spPr>
        <p:txBody>
          <a:bodyPr vert="horz" wrap="square" lIns="32823" tIns="32823" rIns="32823" bIns="32823" numCol="1" anchor="t" anchorCtr="0" compatLnSpc="1">
            <a:prstTxWarp prst="textNoShape">
              <a:avLst/>
            </a:prstTxWarp>
          </a:bodyPr>
          <a:lstStyle/>
          <a:p>
            <a:pPr defTabSz="820583" fontAlgn="base">
              <a:spcBef>
                <a:spcPct val="0"/>
              </a:spcBef>
              <a:spcAft>
                <a:spcPct val="0"/>
              </a:spcAft>
            </a:pPr>
            <a:r>
              <a:rPr lang="en-US" dirty="0" smtClean="0">
                <a:solidFill>
                  <a:schemeClr val="tx1">
                    <a:lumMod val="65000"/>
                    <a:lumOff val="35000"/>
                  </a:schemeClr>
                </a:solidFill>
                <a:latin typeface="Goudy Old Style" pitchFamily="18" charset="0"/>
                <a:cs typeface="Arial" pitchFamily="34" charset="0"/>
              </a:rPr>
              <a:t>C</a:t>
            </a:r>
            <a:r>
              <a:rPr lang="en-US" sz="1600" dirty="0" smtClean="0">
                <a:solidFill>
                  <a:schemeClr val="tx1">
                    <a:lumMod val="65000"/>
                    <a:lumOff val="35000"/>
                  </a:schemeClr>
                </a:solidFill>
                <a:latin typeface="Goudy Old Style" pitchFamily="18" charset="0"/>
                <a:cs typeface="Arial" pitchFamily="34" charset="0"/>
              </a:rPr>
              <a:t>enter for </a:t>
            </a:r>
            <a:r>
              <a:rPr lang="en-US" dirty="0" smtClean="0">
                <a:solidFill>
                  <a:schemeClr val="tx1">
                    <a:lumMod val="65000"/>
                    <a:lumOff val="35000"/>
                  </a:schemeClr>
                </a:solidFill>
                <a:latin typeface="Goudy Old Style" pitchFamily="18" charset="0"/>
                <a:cs typeface="Arial" pitchFamily="34" charset="0"/>
              </a:rPr>
              <a:t>A</a:t>
            </a:r>
            <a:r>
              <a:rPr lang="en-US" sz="1600" dirty="0" smtClean="0">
                <a:solidFill>
                  <a:schemeClr val="tx1">
                    <a:lumMod val="65000"/>
                    <a:lumOff val="35000"/>
                  </a:schemeClr>
                </a:solidFill>
                <a:latin typeface="Goudy Old Style" pitchFamily="18" charset="0"/>
                <a:cs typeface="Arial" pitchFamily="34" charset="0"/>
              </a:rPr>
              <a:t>cademic </a:t>
            </a:r>
            <a:r>
              <a:rPr lang="en-US" dirty="0" smtClean="0">
                <a:solidFill>
                  <a:schemeClr val="tx1">
                    <a:lumMod val="65000"/>
                    <a:lumOff val="35000"/>
                  </a:schemeClr>
                </a:solidFill>
                <a:latin typeface="Goudy Old Style" pitchFamily="18" charset="0"/>
                <a:cs typeface="Arial" pitchFamily="34" charset="0"/>
              </a:rPr>
              <a:t>S</a:t>
            </a:r>
            <a:r>
              <a:rPr lang="en-US" sz="1600" dirty="0" smtClean="0">
                <a:solidFill>
                  <a:schemeClr val="tx1">
                    <a:lumMod val="65000"/>
                    <a:lumOff val="35000"/>
                  </a:schemeClr>
                </a:solidFill>
                <a:latin typeface="Goudy Old Style" pitchFamily="18" charset="0"/>
                <a:cs typeface="Arial" pitchFamily="34" charset="0"/>
              </a:rPr>
              <a:t>uccess</a:t>
            </a:r>
            <a:endParaRPr lang="en-US" sz="1600" dirty="0" smtClean="0">
              <a:solidFill>
                <a:schemeClr val="tx1">
                  <a:lumMod val="65000"/>
                  <a:lumOff val="35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79701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219200"/>
            <a:ext cx="9144000" cy="914400"/>
          </a:xfrm>
        </p:spPr>
        <p:txBody>
          <a:bodyPr>
            <a:normAutofit fontScale="90000"/>
          </a:bodyPr>
          <a:lstStyle/>
          <a:p>
            <a:pPr algn="ctr" eaLnBrk="1" hangingPunct="1"/>
            <a:r>
              <a:rPr lang="en-US" sz="3200" b="1" dirty="0" smtClean="0"/>
              <a:t>  2004 National College Learning Center Association</a:t>
            </a:r>
            <a:br>
              <a:rPr lang="en-US" sz="3200" b="1" dirty="0" smtClean="0"/>
            </a:br>
            <a:r>
              <a:rPr lang="en-US" sz="3200" b="1" dirty="0" smtClean="0"/>
              <a:t>  </a:t>
            </a:r>
            <a:r>
              <a:rPr lang="en-US" sz="3600" b="1" dirty="0" smtClean="0"/>
              <a:t>Frank L. Christ Outstanding Learning Center Award</a:t>
            </a:r>
            <a:r>
              <a:rPr lang="en-US" sz="2000" dirty="0" smtClean="0"/>
              <a:t> </a:t>
            </a:r>
          </a:p>
        </p:txBody>
      </p:sp>
      <p:pic>
        <p:nvPicPr>
          <p:cNvPr id="4100" name="Picture 4" descr="SaundraFrankMelissaAward"/>
          <p:cNvPicPr>
            <a:picLocks noChangeAspect="1" noChangeArrowheads="1"/>
          </p:cNvPicPr>
          <p:nvPr/>
        </p:nvPicPr>
        <p:blipFill>
          <a:blip r:embed="rId3" cstate="print"/>
          <a:srcRect/>
          <a:stretch>
            <a:fillRect/>
          </a:stretch>
        </p:blipFill>
        <p:spPr bwMode="auto">
          <a:xfrm>
            <a:off x="2401093" y="2495006"/>
            <a:ext cx="4341813" cy="3598863"/>
          </a:xfrm>
          <a:prstGeom prst="rect">
            <a:avLst/>
          </a:prstGeom>
          <a:noFill/>
          <a:ln w="50800">
            <a:solidFill>
              <a:schemeClr val="tx1"/>
            </a:solidFill>
            <a:miter lim="800000"/>
            <a:headEnd/>
            <a:tailEnd/>
          </a:ln>
        </p:spPr>
      </p:pic>
      <p:pic>
        <p:nvPicPr>
          <p:cNvPr id="4101" name="Picture 5" descr="2logo"/>
          <p:cNvPicPr>
            <a:picLocks noChangeAspect="1" noChangeArrowheads="1"/>
          </p:cNvPicPr>
          <p:nvPr/>
        </p:nvPicPr>
        <p:blipFill>
          <a:blip r:embed="rId4" cstate="print"/>
          <a:srcRect/>
          <a:stretch>
            <a:fillRect/>
          </a:stretch>
        </p:blipFill>
        <p:spPr bwMode="auto">
          <a:xfrm>
            <a:off x="457200" y="3886200"/>
            <a:ext cx="1504950" cy="1133475"/>
          </a:xfrm>
          <a:prstGeom prst="rect">
            <a:avLst/>
          </a:prstGeom>
          <a:noFill/>
          <a:ln w="9525">
            <a:noFill/>
            <a:miter lim="800000"/>
            <a:headEnd/>
            <a:tailEnd/>
          </a:ln>
        </p:spPr>
      </p:pic>
      <p:sp>
        <p:nvSpPr>
          <p:cNvPr id="6" name="TextBox 5"/>
          <p:cNvSpPr txBox="1"/>
          <p:nvPr/>
        </p:nvSpPr>
        <p:spPr>
          <a:xfrm>
            <a:off x="0" y="0"/>
            <a:ext cx="9144000" cy="707886"/>
          </a:xfrm>
          <a:prstGeom prst="rect">
            <a:avLst/>
          </a:prstGeom>
          <a:solidFill>
            <a:schemeClr val="bg1">
              <a:lumMod val="50000"/>
            </a:schemeClr>
          </a:solidFill>
          <a:ln>
            <a:solidFill>
              <a:schemeClr val="accent1"/>
            </a:solidFill>
          </a:ln>
        </p:spPr>
        <p:txBody>
          <a:bodyPr wrap="square" rtlCol="0">
            <a:spAutoFit/>
          </a:bodyPr>
          <a:lstStyle/>
          <a:p>
            <a:pPr algn="ctr"/>
            <a:r>
              <a:rPr lang="en-US" sz="4000" dirty="0" smtClean="0">
                <a:solidFill>
                  <a:schemeClr val="bg1"/>
                </a:solidFill>
                <a:latin typeface="Goudy Old Style" pitchFamily="18" charset="0"/>
                <a:cs typeface="Arial" pitchFamily="34" charset="0"/>
              </a:rPr>
              <a:t>Center for Academic Success</a:t>
            </a:r>
            <a:endParaRPr lang="en-US" sz="4000" dirty="0">
              <a:solidFill>
                <a:schemeClr val="bg1"/>
              </a:solidFill>
              <a:latin typeface="Goudy Old Style" pitchFamily="18"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3897" y="6400800"/>
            <a:ext cx="965200" cy="298450"/>
          </a:xfrm>
          <a:prstGeom prst="rect">
            <a:avLst/>
          </a:prstGeom>
        </p:spPr>
      </p:pic>
      <p:cxnSp>
        <p:nvCxnSpPr>
          <p:cNvPr id="8" name="Straight Connector 7"/>
          <p:cNvCxnSpPr/>
          <p:nvPr/>
        </p:nvCxnSpPr>
        <p:spPr>
          <a:xfrm>
            <a:off x="0" y="728986"/>
            <a:ext cx="9144000" cy="0"/>
          </a:xfrm>
          <a:prstGeom prst="line">
            <a:avLst/>
          </a:prstGeom>
          <a:ln w="127000">
            <a:solidFill>
              <a:srgbClr val="461D7C"/>
            </a:solidFill>
          </a:ln>
        </p:spPr>
        <p:style>
          <a:lnRef idx="1">
            <a:schemeClr val="accent1"/>
          </a:lnRef>
          <a:fillRef idx="0">
            <a:schemeClr val="accent1"/>
          </a:fillRef>
          <a:effectRef idx="0">
            <a:schemeClr val="accent1"/>
          </a:effectRef>
          <a:fontRef idx="minor">
            <a:schemeClr val="tx1"/>
          </a:fontRef>
        </p:style>
      </p:cxnSp>
      <p:sp>
        <p:nvSpPr>
          <p:cNvPr id="9" name="Text Box 3"/>
          <p:cNvSpPr txBox="1">
            <a:spLocks noChangeArrowheads="1"/>
          </p:cNvSpPr>
          <p:nvPr/>
        </p:nvSpPr>
        <p:spPr bwMode="auto">
          <a:xfrm>
            <a:off x="403626" y="6400800"/>
            <a:ext cx="2891117" cy="233795"/>
          </a:xfrm>
          <a:prstGeom prst="rect">
            <a:avLst/>
          </a:prstGeom>
          <a:noFill/>
          <a:ln w="9525" algn="in">
            <a:noFill/>
            <a:miter lim="800000"/>
            <a:headEnd/>
            <a:tailEnd/>
          </a:ln>
          <a:effectLst/>
        </p:spPr>
        <p:txBody>
          <a:bodyPr vert="horz" wrap="square" lIns="32823" tIns="32823" rIns="32823" bIns="32823" numCol="1" anchor="t" anchorCtr="0" compatLnSpc="1">
            <a:prstTxWarp prst="textNoShape">
              <a:avLst/>
            </a:prstTxWarp>
          </a:bodyPr>
          <a:lstStyle/>
          <a:p>
            <a:pPr defTabSz="820583" fontAlgn="base">
              <a:spcBef>
                <a:spcPct val="0"/>
              </a:spcBef>
              <a:spcAft>
                <a:spcPct val="0"/>
              </a:spcAft>
            </a:pPr>
            <a:r>
              <a:rPr lang="en-US" dirty="0" smtClean="0">
                <a:solidFill>
                  <a:schemeClr val="tx1">
                    <a:lumMod val="65000"/>
                    <a:lumOff val="35000"/>
                  </a:schemeClr>
                </a:solidFill>
                <a:latin typeface="Goudy Old Style" pitchFamily="18" charset="0"/>
                <a:cs typeface="Arial" pitchFamily="34" charset="0"/>
              </a:rPr>
              <a:t>C</a:t>
            </a:r>
            <a:r>
              <a:rPr lang="en-US" sz="1600" dirty="0" smtClean="0">
                <a:solidFill>
                  <a:schemeClr val="tx1">
                    <a:lumMod val="65000"/>
                    <a:lumOff val="35000"/>
                  </a:schemeClr>
                </a:solidFill>
                <a:latin typeface="Goudy Old Style" pitchFamily="18" charset="0"/>
                <a:cs typeface="Arial" pitchFamily="34" charset="0"/>
              </a:rPr>
              <a:t>enter for </a:t>
            </a:r>
            <a:r>
              <a:rPr lang="en-US" dirty="0" smtClean="0">
                <a:solidFill>
                  <a:schemeClr val="tx1">
                    <a:lumMod val="65000"/>
                    <a:lumOff val="35000"/>
                  </a:schemeClr>
                </a:solidFill>
                <a:latin typeface="Goudy Old Style" pitchFamily="18" charset="0"/>
                <a:cs typeface="Arial" pitchFamily="34" charset="0"/>
              </a:rPr>
              <a:t>A</a:t>
            </a:r>
            <a:r>
              <a:rPr lang="en-US" sz="1600" dirty="0" smtClean="0">
                <a:solidFill>
                  <a:schemeClr val="tx1">
                    <a:lumMod val="65000"/>
                    <a:lumOff val="35000"/>
                  </a:schemeClr>
                </a:solidFill>
                <a:latin typeface="Goudy Old Style" pitchFamily="18" charset="0"/>
                <a:cs typeface="Arial" pitchFamily="34" charset="0"/>
              </a:rPr>
              <a:t>cademic </a:t>
            </a:r>
            <a:r>
              <a:rPr lang="en-US" dirty="0" smtClean="0">
                <a:solidFill>
                  <a:schemeClr val="tx1">
                    <a:lumMod val="65000"/>
                    <a:lumOff val="35000"/>
                  </a:schemeClr>
                </a:solidFill>
                <a:latin typeface="Goudy Old Style" pitchFamily="18" charset="0"/>
                <a:cs typeface="Arial" pitchFamily="34" charset="0"/>
              </a:rPr>
              <a:t>S</a:t>
            </a:r>
            <a:r>
              <a:rPr lang="en-US" sz="1600" dirty="0" smtClean="0">
                <a:solidFill>
                  <a:schemeClr val="tx1">
                    <a:lumMod val="65000"/>
                    <a:lumOff val="35000"/>
                  </a:schemeClr>
                </a:solidFill>
                <a:latin typeface="Goudy Old Style" pitchFamily="18" charset="0"/>
                <a:cs typeface="Arial" pitchFamily="34" charset="0"/>
              </a:rPr>
              <a:t>uccess</a:t>
            </a:r>
            <a:endParaRPr lang="en-US" sz="1600" dirty="0" smtClean="0">
              <a:solidFill>
                <a:schemeClr val="tx1">
                  <a:lumMod val="65000"/>
                  <a:lumOff val="35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97856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3" cstate="print"/>
          <a:srcRect/>
          <a:stretch>
            <a:fillRect/>
          </a:stretch>
        </p:blipFill>
        <p:spPr bwMode="auto">
          <a:xfrm>
            <a:off x="3200400" y="533400"/>
            <a:ext cx="3429000" cy="4962719"/>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791200"/>
            <a:ext cx="8458200" cy="986104"/>
          </a:xfrm>
          <a:prstGeom prst="rect">
            <a:avLst/>
          </a:prstGeom>
          <a:noFill/>
          <a:ln w="9525">
            <a:noFill/>
            <a:miter lim="800000"/>
            <a:headEnd/>
            <a:tailEnd/>
          </a:ln>
        </p:spPr>
        <p:txBody>
          <a:bodyPr wrap="square">
            <a:spAutoFit/>
          </a:bodyPr>
          <a:lstStyle/>
          <a:p>
            <a:pPr>
              <a:lnSpc>
                <a:spcPct val="80000"/>
              </a:lnSpc>
              <a:defRPr/>
            </a:pPr>
            <a:r>
              <a:rPr lang="en-US" sz="2400" b="1" dirty="0"/>
              <a:t>Bransford, J.D., Brown, A.L., Cocking, R.R. (Eds.), 2000.  </a:t>
            </a:r>
            <a:r>
              <a:rPr lang="en-US" sz="2400" b="1" i="1" dirty="0"/>
              <a:t>How people learn:  Brain, Mind, Experience, and School.  </a:t>
            </a:r>
            <a:r>
              <a:rPr lang="en-US" sz="2400" b="1" dirty="0"/>
              <a:t>Washington, DC:  National Academy Press.</a:t>
            </a:r>
          </a:p>
        </p:txBody>
      </p:sp>
      <p:sp>
        <p:nvSpPr>
          <p:cNvPr id="6" name="Rectangle 5"/>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041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477520"/>
            <a:ext cx="8671560" cy="1143000"/>
          </a:xfrm>
        </p:spPr>
        <p:txBody>
          <a:bodyPr/>
          <a:lstStyle/>
          <a:p>
            <a:pPr algn="ctr"/>
            <a:r>
              <a:rPr lang="en-US" sz="3500" b="1" dirty="0" smtClean="0">
                <a:solidFill>
                  <a:schemeClr val="tx1"/>
                </a:solidFill>
                <a:latin typeface="Calibri" pitchFamily="34" charset="0"/>
                <a:cs typeface="Calibri" pitchFamily="34" charset="0"/>
              </a:rPr>
              <a:t>How Can Learning Centers Significantly </a:t>
            </a:r>
            <a:br>
              <a:rPr lang="en-US" sz="3500" b="1" dirty="0" smtClean="0">
                <a:solidFill>
                  <a:schemeClr val="tx1"/>
                </a:solidFill>
                <a:latin typeface="Calibri" pitchFamily="34" charset="0"/>
                <a:cs typeface="Calibri" pitchFamily="34" charset="0"/>
              </a:rPr>
            </a:br>
            <a:r>
              <a:rPr lang="en-US" sz="3500" b="1" dirty="0" smtClean="0">
                <a:solidFill>
                  <a:schemeClr val="tx1"/>
                </a:solidFill>
                <a:latin typeface="Calibri" pitchFamily="34" charset="0"/>
                <a:cs typeface="Calibri" pitchFamily="34" charset="0"/>
              </a:rPr>
              <a:t>Impact</a:t>
            </a:r>
            <a:r>
              <a:rPr lang="en-US" sz="3500" b="1" dirty="0">
                <a:solidFill>
                  <a:schemeClr val="tx1"/>
                </a:solidFill>
                <a:latin typeface="Calibri" pitchFamily="34" charset="0"/>
                <a:cs typeface="Calibri" pitchFamily="34" charset="0"/>
              </a:rPr>
              <a:t> </a:t>
            </a:r>
            <a:r>
              <a:rPr lang="en-US" sz="3500" b="1" dirty="0" smtClean="0">
                <a:solidFill>
                  <a:schemeClr val="tx1"/>
                </a:solidFill>
                <a:latin typeface="Calibri" pitchFamily="34" charset="0"/>
                <a:cs typeface="Calibri" pitchFamily="34" charset="0"/>
              </a:rPr>
              <a:t>Retention and Graduation Rates? </a:t>
            </a:r>
            <a:r>
              <a:rPr lang="en-US" sz="3500" b="1" dirty="0" smtClean="0">
                <a:latin typeface="Calibri" pitchFamily="34" charset="0"/>
                <a:cs typeface="Calibri" pitchFamily="34" charset="0"/>
              </a:rPr>
              <a:t/>
            </a:r>
            <a:br>
              <a:rPr lang="en-US" sz="3500" b="1" dirty="0" smtClean="0">
                <a:latin typeface="Calibri" pitchFamily="34" charset="0"/>
                <a:cs typeface="Calibri" pitchFamily="34" charset="0"/>
              </a:rPr>
            </a:br>
            <a:r>
              <a:rPr lang="en-US" sz="3500" b="1" dirty="0" smtClean="0">
                <a:latin typeface="Calibri" pitchFamily="34" charset="0"/>
                <a:cs typeface="Calibri" pitchFamily="34" charset="0"/>
              </a:rPr>
              <a:t> </a:t>
            </a:r>
            <a:endParaRPr lang="en-US" sz="3500" b="1" dirty="0">
              <a:latin typeface="Calibri" pitchFamily="34" charset="0"/>
              <a:cs typeface="Calibri" pitchFamily="34" charset="0"/>
            </a:endParaRPr>
          </a:p>
        </p:txBody>
      </p:sp>
      <p:sp>
        <p:nvSpPr>
          <p:cNvPr id="5124" name="Text Box 4"/>
          <p:cNvSpPr txBox="1">
            <a:spLocks noChangeArrowheads="1"/>
          </p:cNvSpPr>
          <p:nvPr/>
        </p:nvSpPr>
        <p:spPr bwMode="auto">
          <a:xfrm>
            <a:off x="0" y="4343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5126" name="Rectangle 6"/>
          <p:cNvSpPr>
            <a:spLocks noGrp="1" noChangeArrowheads="1"/>
          </p:cNvSpPr>
          <p:nvPr>
            <p:ph type="subTitle" idx="1"/>
          </p:nvPr>
        </p:nvSpPr>
        <p:spPr>
          <a:xfrm>
            <a:off x="457200" y="4526756"/>
            <a:ext cx="8763000" cy="1752600"/>
          </a:xfrm>
          <a:noFill/>
          <a:ln/>
        </p:spPr>
        <p:txBody>
          <a:bodyPr/>
          <a:lstStyle/>
          <a:p>
            <a:r>
              <a:rPr lang="en-US" b="1" dirty="0" smtClean="0">
                <a:solidFill>
                  <a:schemeClr val="tx1">
                    <a:lumMod val="95000"/>
                    <a:lumOff val="5000"/>
                  </a:schemeClr>
                </a:solidFill>
              </a:rPr>
              <a:t>Bridge Programs</a:t>
            </a:r>
          </a:p>
          <a:p>
            <a:r>
              <a:rPr lang="en-US" b="1" dirty="0" smtClean="0">
                <a:solidFill>
                  <a:schemeClr val="tx1">
                    <a:lumMod val="95000"/>
                    <a:lumOff val="5000"/>
                  </a:schemeClr>
                </a:solidFill>
              </a:rPr>
              <a:t>Tutoring</a:t>
            </a:r>
          </a:p>
          <a:p>
            <a:r>
              <a:rPr lang="en-US" b="1" dirty="0" smtClean="0">
                <a:solidFill>
                  <a:schemeClr val="tx1">
                    <a:lumMod val="95000"/>
                    <a:lumOff val="5000"/>
                  </a:schemeClr>
                </a:solidFill>
              </a:rPr>
              <a:t>Supplemental Instruction</a:t>
            </a:r>
          </a:p>
          <a:p>
            <a:r>
              <a:rPr lang="en-US" b="1" dirty="0" smtClean="0">
                <a:solidFill>
                  <a:schemeClr val="tx1">
                    <a:lumMod val="95000"/>
                    <a:lumOff val="5000"/>
                  </a:schemeClr>
                </a:solidFill>
              </a:rPr>
              <a:t>Faculty Workshops</a:t>
            </a:r>
            <a:endParaRPr lang="en-US" b="1" dirty="0">
              <a:solidFill>
                <a:schemeClr val="tx1">
                  <a:lumMod val="95000"/>
                  <a:lumOff val="5000"/>
                </a:schemeClr>
              </a:solidFill>
            </a:endParaRPr>
          </a:p>
        </p:txBody>
      </p:sp>
      <p:sp>
        <p:nvSpPr>
          <p:cNvPr id="6" name="Rectangle 5"/>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3429000" y="2149713"/>
            <a:ext cx="2466975" cy="1847850"/>
          </a:xfrm>
          <a:prstGeom prst="rect">
            <a:avLst/>
          </a:prstGeom>
        </p:spPr>
      </p:pic>
    </p:spTree>
    <p:extLst>
      <p:ext uri="{BB962C8B-B14F-4D97-AF65-F5344CB8AC3E}">
        <p14:creationId xmlns:p14="http://schemas.microsoft.com/office/powerpoint/2010/main" val="158161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idx="1"/>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43000" y="0"/>
            <a:ext cx="7543800" cy="1200329"/>
          </a:xfrm>
          <a:prstGeom prst="rect">
            <a:avLst/>
          </a:prstGeom>
          <a:noFill/>
        </p:spPr>
        <p:txBody>
          <a:bodyPr wrap="square" rtlCol="0">
            <a:spAutoFit/>
          </a:bodyPr>
          <a:lstStyle/>
          <a:p>
            <a:pPr algn="ctr"/>
            <a:r>
              <a:rPr lang="en-US" sz="2400" b="1" dirty="0" smtClean="0">
                <a:latin typeface="Technical"/>
              </a:rPr>
              <a:t>Comparison of DFW versus FW Rates for SI</a:t>
            </a:r>
          </a:p>
          <a:p>
            <a:pPr algn="ctr"/>
            <a:r>
              <a:rPr lang="en-US" sz="2400" b="1" dirty="0" smtClean="0">
                <a:latin typeface="Technical"/>
              </a:rPr>
              <a:t>Fall 2008</a:t>
            </a:r>
          </a:p>
          <a:p>
            <a:pPr algn="ctr"/>
            <a:r>
              <a:rPr lang="en-US" sz="2400" b="1" dirty="0" smtClean="0">
                <a:latin typeface="Technical"/>
              </a:rPr>
              <a:t>Louisiana State University</a:t>
            </a:r>
            <a:endParaRPr lang="en-US" sz="2400" dirty="0">
              <a:latin typeface="Technical"/>
            </a:endParaRPr>
          </a:p>
        </p:txBody>
      </p:sp>
    </p:spTree>
    <p:extLst>
      <p:ext uri="{BB962C8B-B14F-4D97-AF65-F5344CB8AC3E}">
        <p14:creationId xmlns:p14="http://schemas.microsoft.com/office/powerpoint/2010/main" val="1606908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8800" y="304800"/>
            <a:ext cx="5227637" cy="1143000"/>
          </a:xfrm>
        </p:spPr>
        <p:txBody>
          <a:bodyPr/>
          <a:lstStyle/>
          <a:p>
            <a:r>
              <a:rPr lang="en-US" dirty="0" smtClean="0"/>
              <a:t>Spring 2013 Statistics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39917521"/>
              </p:ext>
            </p:extLst>
          </p:nvPr>
        </p:nvGraphicFramePr>
        <p:xfrm>
          <a:off x="4267200" y="1752600"/>
          <a:ext cx="4495800" cy="4114802"/>
        </p:xfrm>
        <a:graphic>
          <a:graphicData uri="http://schemas.openxmlformats.org/drawingml/2006/table">
            <a:tbl>
              <a:tblPr firstRow="1" bandRow="1">
                <a:tableStyleId>{00A15C55-8517-42AA-B614-E9B94910E393}</a:tableStyleId>
              </a:tblPr>
              <a:tblGrid>
                <a:gridCol w="2133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675085">
                <a:tc>
                  <a:txBody>
                    <a:bodyPr/>
                    <a:lstStyle/>
                    <a:p>
                      <a:endParaRPr lang="en-US" sz="2800" dirty="0"/>
                    </a:p>
                  </a:txBody>
                  <a:tcPr/>
                </a:tc>
                <a:tc>
                  <a:txBody>
                    <a:bodyPr/>
                    <a:lstStyle/>
                    <a:p>
                      <a:pPr algn="ctr"/>
                      <a:r>
                        <a:rPr lang="en-US" sz="2800" dirty="0" smtClean="0"/>
                        <a:t>SI</a:t>
                      </a:r>
                      <a:endParaRPr lang="en-US" sz="2800" dirty="0"/>
                    </a:p>
                  </a:txBody>
                  <a:tcPr/>
                </a:tc>
                <a:tc>
                  <a:txBody>
                    <a:bodyPr/>
                    <a:lstStyle/>
                    <a:p>
                      <a:pPr algn="ctr"/>
                      <a:r>
                        <a:rPr lang="en-US" sz="2800" dirty="0" smtClean="0"/>
                        <a:t>Non-SI</a:t>
                      </a:r>
                      <a:endParaRPr lang="en-US" sz="2800" dirty="0"/>
                    </a:p>
                  </a:txBody>
                  <a:tcPr/>
                </a:tc>
                <a:extLst>
                  <a:ext uri="{0D108BD9-81ED-4DB2-BD59-A6C34878D82A}">
                    <a16:rowId xmlns:a16="http://schemas.microsoft.com/office/drawing/2014/main" val="10000"/>
                  </a:ext>
                </a:extLst>
              </a:tr>
              <a:tr h="1446609">
                <a:tc>
                  <a:txBody>
                    <a:bodyPr/>
                    <a:lstStyle/>
                    <a:p>
                      <a:r>
                        <a:rPr lang="en-US" sz="2800" dirty="0" smtClean="0"/>
                        <a:t>Participation</a:t>
                      </a:r>
                      <a:r>
                        <a:rPr lang="en-US" sz="2800" baseline="0" dirty="0" smtClean="0"/>
                        <a:t> Rates</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42%</a:t>
                      </a:r>
                      <a:endParaRPr lang="en-US" sz="2800" dirty="0" smtClean="0"/>
                    </a:p>
                    <a:p>
                      <a:pPr algn="ctr"/>
                      <a:r>
                        <a:rPr lang="en-US" sz="2800" dirty="0" smtClean="0"/>
                        <a:t>(3475)</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58%</a:t>
                      </a:r>
                    </a:p>
                    <a:p>
                      <a:pPr algn="ctr"/>
                      <a:r>
                        <a:rPr lang="en-US" sz="2800" dirty="0" smtClean="0"/>
                        <a:t>(4762)</a:t>
                      </a:r>
                      <a:endParaRPr lang="en-US" sz="2800" dirty="0"/>
                    </a:p>
                  </a:txBody>
                  <a:tcPr anchor="ctr"/>
                </a:tc>
                <a:extLst>
                  <a:ext uri="{0D108BD9-81ED-4DB2-BD59-A6C34878D82A}">
                    <a16:rowId xmlns:a16="http://schemas.microsoft.com/office/drawing/2014/main" val="10001"/>
                  </a:ext>
                </a:extLst>
              </a:tr>
              <a:tr h="996554">
                <a:tc>
                  <a:txBody>
                    <a:bodyPr/>
                    <a:lstStyle/>
                    <a:p>
                      <a:r>
                        <a:rPr lang="en-US" sz="2800" dirty="0" smtClean="0"/>
                        <a:t>Average</a:t>
                      </a:r>
                      <a:r>
                        <a:rPr lang="en-US" sz="2800" baseline="0" dirty="0" smtClean="0"/>
                        <a:t> Grade</a:t>
                      </a:r>
                      <a:endParaRPr lang="en-US" sz="2800" dirty="0"/>
                    </a:p>
                  </a:txBody>
                  <a:tcPr anchor="ctr"/>
                </a:tc>
                <a:tc>
                  <a:txBody>
                    <a:bodyPr/>
                    <a:lstStyle/>
                    <a:p>
                      <a:pPr algn="ctr"/>
                      <a:r>
                        <a:rPr lang="en-US" sz="2800" dirty="0" smtClean="0"/>
                        <a:t>2.66</a:t>
                      </a:r>
                      <a:endParaRPr lang="en-US" sz="2800" dirty="0"/>
                    </a:p>
                  </a:txBody>
                  <a:tcPr anchor="ctr"/>
                </a:tc>
                <a:tc>
                  <a:txBody>
                    <a:bodyPr/>
                    <a:lstStyle/>
                    <a:p>
                      <a:pPr algn="ctr"/>
                      <a:r>
                        <a:rPr lang="en-US" sz="2800" dirty="0" smtClean="0"/>
                        <a:t>2.24</a:t>
                      </a:r>
                      <a:endParaRPr lang="en-US" sz="2800" dirty="0"/>
                    </a:p>
                  </a:txBody>
                  <a:tcPr anchor="ctr"/>
                </a:tc>
                <a:extLst>
                  <a:ext uri="{0D108BD9-81ED-4DB2-BD59-A6C34878D82A}">
                    <a16:rowId xmlns:a16="http://schemas.microsoft.com/office/drawing/2014/main" val="10002"/>
                  </a:ext>
                </a:extLst>
              </a:tr>
              <a:tr h="996554">
                <a:tc>
                  <a:txBody>
                    <a:bodyPr/>
                    <a:lstStyle/>
                    <a:p>
                      <a:r>
                        <a:rPr lang="en-US" sz="2800" dirty="0" smtClean="0"/>
                        <a:t>DFW</a:t>
                      </a:r>
                      <a:r>
                        <a:rPr lang="en-US" sz="2800" baseline="0" dirty="0" smtClean="0"/>
                        <a:t> Rate</a:t>
                      </a:r>
                      <a:endParaRPr lang="en-US" sz="2800" dirty="0"/>
                    </a:p>
                  </a:txBody>
                  <a:tcPr anchor="ctr"/>
                </a:tc>
                <a:tc>
                  <a:txBody>
                    <a:bodyPr/>
                    <a:lstStyle/>
                    <a:p>
                      <a:pPr algn="ctr"/>
                      <a:r>
                        <a:rPr lang="en-US" sz="2800" dirty="0" smtClean="0"/>
                        <a:t>18%</a:t>
                      </a:r>
                      <a:endParaRPr lang="en-US" sz="2800" dirty="0"/>
                    </a:p>
                  </a:txBody>
                  <a:tcPr anchor="ctr"/>
                </a:tc>
                <a:tc>
                  <a:txBody>
                    <a:bodyPr/>
                    <a:lstStyle/>
                    <a:p>
                      <a:pPr algn="ctr"/>
                      <a:r>
                        <a:rPr lang="en-US" sz="2800" dirty="0" smtClean="0"/>
                        <a:t>30%</a:t>
                      </a:r>
                      <a:endParaRPr lang="en-US" sz="2800" dirty="0"/>
                    </a:p>
                  </a:txBody>
                  <a:tcPr anchor="ctr"/>
                </a:tc>
                <a:extLst>
                  <a:ext uri="{0D108BD9-81ED-4DB2-BD59-A6C34878D82A}">
                    <a16:rowId xmlns:a16="http://schemas.microsoft.com/office/drawing/2014/main" val="10003"/>
                  </a:ext>
                </a:extLst>
              </a:tr>
            </a:tbl>
          </a:graphicData>
        </a:graphic>
      </p:graphicFrame>
      <p:sp>
        <p:nvSpPr>
          <p:cNvPr id="10" name="Content Placeholder 9"/>
          <p:cNvSpPr>
            <a:spLocks noGrp="1"/>
          </p:cNvSpPr>
          <p:nvPr>
            <p:ph idx="1"/>
          </p:nvPr>
        </p:nvSpPr>
        <p:spPr>
          <a:xfrm>
            <a:off x="304800" y="1752600"/>
            <a:ext cx="3352800" cy="4114799"/>
          </a:xfrm>
        </p:spPr>
        <p:style>
          <a:lnRef idx="1">
            <a:schemeClr val="accent4"/>
          </a:lnRef>
          <a:fillRef idx="3">
            <a:schemeClr val="accent4"/>
          </a:fillRef>
          <a:effectRef idx="2">
            <a:schemeClr val="accent4"/>
          </a:effectRef>
          <a:fontRef idx="minor">
            <a:schemeClr val="lt1"/>
          </a:fontRef>
        </p:style>
        <p:txBody>
          <a:bodyPr>
            <a:noAutofit/>
          </a:bodyPr>
          <a:lstStyle/>
          <a:p>
            <a:pPr marL="0" indent="0" algn="ctr">
              <a:buNone/>
            </a:pPr>
            <a:r>
              <a:rPr lang="en-US" sz="2400" u="sng" dirty="0" smtClean="0"/>
              <a:t>42 SI Sections in:</a:t>
            </a:r>
          </a:p>
          <a:p>
            <a:pPr>
              <a:spcBef>
                <a:spcPts val="0"/>
              </a:spcBef>
            </a:pPr>
            <a:r>
              <a:rPr lang="en-US" sz="2400" dirty="0" smtClean="0"/>
              <a:t>Biology</a:t>
            </a:r>
          </a:p>
          <a:p>
            <a:pPr>
              <a:spcBef>
                <a:spcPts val="0"/>
              </a:spcBef>
            </a:pPr>
            <a:r>
              <a:rPr lang="en-US" sz="2400" dirty="0" smtClean="0"/>
              <a:t>Chemistry</a:t>
            </a:r>
          </a:p>
          <a:p>
            <a:pPr>
              <a:spcBef>
                <a:spcPts val="0"/>
              </a:spcBef>
            </a:pPr>
            <a:r>
              <a:rPr lang="en-US" sz="2400" dirty="0" smtClean="0"/>
              <a:t>Physics </a:t>
            </a:r>
          </a:p>
          <a:p>
            <a:pPr>
              <a:spcBef>
                <a:spcPts val="0"/>
              </a:spcBef>
            </a:pPr>
            <a:r>
              <a:rPr lang="en-US" sz="2400" dirty="0" smtClean="0"/>
              <a:t>History </a:t>
            </a:r>
          </a:p>
          <a:p>
            <a:pPr>
              <a:spcBef>
                <a:spcPts val="0"/>
              </a:spcBef>
            </a:pPr>
            <a:r>
              <a:rPr lang="en-US" sz="2400" dirty="0" smtClean="0"/>
              <a:t>Geography</a:t>
            </a:r>
          </a:p>
          <a:p>
            <a:pPr>
              <a:spcBef>
                <a:spcPts val="0"/>
              </a:spcBef>
            </a:pPr>
            <a:r>
              <a:rPr lang="en-US" sz="2400" dirty="0" smtClean="0"/>
              <a:t>Psychology</a:t>
            </a:r>
          </a:p>
          <a:p>
            <a:pPr>
              <a:spcBef>
                <a:spcPts val="0"/>
              </a:spcBef>
            </a:pPr>
            <a:r>
              <a:rPr lang="en-US" sz="2400" dirty="0" smtClean="0"/>
              <a:t>Accounting </a:t>
            </a:r>
          </a:p>
          <a:p>
            <a:pPr>
              <a:spcBef>
                <a:spcPts val="0"/>
              </a:spcBef>
            </a:pPr>
            <a:r>
              <a:rPr lang="en-US" sz="2400" dirty="0" smtClean="0"/>
              <a:t>Economics</a:t>
            </a:r>
          </a:p>
          <a:p>
            <a:pPr>
              <a:spcBef>
                <a:spcPts val="0"/>
              </a:spcBef>
            </a:pPr>
            <a:r>
              <a:rPr lang="en-US" sz="2400" dirty="0" smtClean="0"/>
              <a:t>Geology</a:t>
            </a:r>
          </a:p>
          <a:p>
            <a:pPr>
              <a:spcBef>
                <a:spcPts val="0"/>
              </a:spcBef>
            </a:pPr>
            <a:r>
              <a:rPr lang="en-US" sz="2400" dirty="0" smtClean="0"/>
              <a:t>Kinesiology</a:t>
            </a:r>
          </a:p>
        </p:txBody>
      </p:sp>
    </p:spTree>
    <p:extLst>
      <p:ext uri="{BB962C8B-B14F-4D97-AF65-F5344CB8AC3E}">
        <p14:creationId xmlns:p14="http://schemas.microsoft.com/office/powerpoint/2010/main" val="1184053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11430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1F497D"/>
                </a:solidFill>
                <a:effectLst/>
                <a:uLnTx/>
                <a:uFillTx/>
                <a:latin typeface="Calibri"/>
                <a:ea typeface="+mn-ea"/>
                <a:cs typeface="+mn-cs"/>
              </a:rPr>
              <a:t>What happens when we </a:t>
            </a:r>
            <a:r>
              <a:rPr kumimoji="0" lang="en-US" sz="3600" b="1" i="0" u="none" strike="noStrike" kern="0" cap="none" spc="0" normalizeH="0" baseline="0" noProof="0" dirty="0" smtClean="0">
                <a:ln>
                  <a:noFill/>
                </a:ln>
                <a:solidFill>
                  <a:srgbClr val="1F497D"/>
                </a:solidFill>
                <a:effectLst/>
                <a:uLnTx/>
                <a:uFillTx/>
                <a:latin typeface="Calibri"/>
                <a:ea typeface="+mn-ea"/>
                <a:cs typeface="+mn-cs"/>
              </a:rPr>
              <a:t>teach metacognitive learning strategies</a:t>
            </a:r>
            <a:r>
              <a:rPr kumimoji="0" lang="en-US" sz="3600" b="0" i="0" u="none" strike="noStrike" kern="0" cap="none" spc="0" normalizeH="0" baseline="0" noProof="0" dirty="0" smtClean="0">
                <a:ln>
                  <a:noFill/>
                </a:ln>
                <a:solidFill>
                  <a:srgbClr val="1F497D"/>
                </a:solidFill>
                <a:effectLst/>
                <a:uLnTx/>
                <a:uFillTx/>
                <a:latin typeface="Calibri"/>
                <a:ea typeface="+mn-ea"/>
                <a:cs typeface="+mn-cs"/>
              </a:rPr>
              <a:t>, Bloom’s Taxonomy, and the Study Cycle </a:t>
            </a:r>
            <a:r>
              <a:rPr kumimoji="0" lang="en-US" sz="3600" b="1" i="0" u="none" strike="noStrike" kern="0" cap="none" spc="0" normalizeH="0" baseline="0" noProof="0" dirty="0" smtClean="0">
                <a:ln>
                  <a:noFill/>
                </a:ln>
                <a:solidFill>
                  <a:srgbClr val="1F497D"/>
                </a:solidFill>
                <a:effectLst/>
                <a:uLnTx/>
                <a:uFillTx/>
                <a:latin typeface="Calibri"/>
                <a:ea typeface="+mn-ea"/>
                <a:cs typeface="+mn-cs"/>
              </a:rPr>
              <a:t>to an entire class</a:t>
            </a:r>
            <a:r>
              <a:rPr kumimoji="0" lang="en-US" sz="3600" b="0" i="0" u="none" strike="noStrike" kern="0" cap="none" spc="0" normalizeH="0" baseline="0" noProof="0" dirty="0" smtClean="0">
                <a:ln>
                  <a:noFill/>
                </a:ln>
                <a:solidFill>
                  <a:srgbClr val="1F497D"/>
                </a:solidFill>
                <a:effectLst/>
                <a:uLnTx/>
                <a:uFillTx/>
                <a:latin typeface="Calibri"/>
                <a:ea typeface="+mn-ea"/>
                <a:cs typeface="+mn-cs"/>
              </a:rPr>
              <a:t>, not just individuals?</a:t>
            </a: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7519" y="3429000"/>
            <a:ext cx="38404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1653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37160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7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4F81BD">
                    <a:lumMod val="50000"/>
                  </a:srgbClr>
                </a:solidFill>
                <a:effectLst/>
                <a:uLnTx/>
                <a:uFillTx/>
                <a:latin typeface="Calibri"/>
                <a:ea typeface="+mn-ea"/>
                <a:cs typeface="+mn-cs"/>
              </a:rPr>
              <a:t>Performance in Gen Chem I in 2011 Based on One Learning Strategies Session*</a:t>
            </a:r>
            <a:endParaRPr kumimoji="0" lang="en-US" sz="44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1" name="TextBox 20"/>
          <p:cNvSpPr txBox="1"/>
          <p:nvPr/>
        </p:nvSpPr>
        <p:spPr>
          <a:xfrm>
            <a:off x="609600" y="838200"/>
            <a:ext cx="8557095" cy="26161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Attended		Absent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Exam 1 Avg:		       	71.65</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70.45</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Exam 2 Avg</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77.18</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68.90</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Final course Avg*:	</a:t>
            </a:r>
            <a:r>
              <a:rPr kumimoji="0" lang="en-US" sz="2400" b="0" i="0" u="none" strike="noStrike" kern="1200" cap="none" spc="0" normalizeH="0" baseline="0" noProof="0" dirty="0" smtClean="0">
                <a:ln>
                  <a:noFill/>
                </a:ln>
                <a:solidFill>
                  <a:prstClr val="black">
                    <a:lumMod val="60000"/>
                    <a:lumOff val="40000"/>
                  </a:prstClr>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81.60%</a:t>
            </a:r>
            <a:r>
              <a:rPr kumimoji="0" lang="en-US" sz="2400" b="0" i="0" u="none" strike="noStrike" kern="1200" cap="none" spc="0" normalizeH="0" baseline="0" noProof="0" dirty="0" smtClean="0">
                <a:ln>
                  <a:noFill/>
                </a:ln>
                <a:solidFill>
                  <a:prstClr val="black">
                    <a:lumMod val="60000"/>
                    <a:lumOff val="40000"/>
                  </a:prstClr>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70.43%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Final Course Grade:     	B</a:t>
            </a:r>
            <a:r>
              <a:rPr kumimoji="0" lang="en-US" sz="3200" b="1" i="0" u="none" strike="noStrike" kern="1200" cap="none" spc="0" normalizeH="0" baseline="0" noProof="0" dirty="0" smtClean="0">
                <a:ln>
                  <a:noFill/>
                </a:ln>
                <a:solidFill>
                  <a:prstClr val="black">
                    <a:lumMod val="50000"/>
                  </a:prstClr>
                </a:solidFill>
                <a:effectLst/>
                <a:uLnTx/>
                <a:uFillTx/>
                <a:latin typeface="Calibri"/>
                <a:ea typeface="+mn-ea"/>
                <a:cs typeface="+mn-cs"/>
              </a:rPr>
              <a:t>		</a:t>
            </a:r>
            <a:r>
              <a:rPr kumimoji="0" lang="en-US" sz="3200" b="1" i="0" u="none" strike="noStrike" kern="1200" cap="none" spc="0" normalizeH="0" baseline="0" noProof="0" dirty="0">
                <a:ln>
                  <a:noFill/>
                </a:ln>
                <a:solidFill>
                  <a:prstClr val="black">
                    <a:lumMod val="50000"/>
                  </a:prstClr>
                </a:solidFill>
                <a:effectLst/>
                <a:uLnTx/>
                <a:uFillTx/>
                <a:latin typeface="Calibri"/>
                <a:ea typeface="+mn-ea"/>
                <a:cs typeface="+mn-cs"/>
              </a:rPr>
              <a:t>  </a:t>
            </a:r>
            <a:r>
              <a:rPr kumimoji="0" lang="en-US" sz="3200" b="1" i="0" u="none" strike="noStrike" kern="1200" cap="none" spc="0" normalizeH="0" baseline="0" noProof="0" dirty="0" smtClean="0">
                <a:ln>
                  <a:noFill/>
                </a:ln>
                <a:solidFill>
                  <a:prstClr val="black">
                    <a:lumMod val="50000"/>
                  </a:prstClr>
                </a:solidFill>
                <a:effectLst/>
                <a:uLnTx/>
                <a:uFillTx/>
                <a:latin typeface="Calibri"/>
                <a:ea typeface="+mn-ea"/>
                <a:cs typeface="+mn-cs"/>
              </a:rPr>
              <a:t>      </a:t>
            </a: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C</a:t>
            </a:r>
          </a:p>
        </p:txBody>
      </p:sp>
      <p:sp>
        <p:nvSpPr>
          <p:cNvPr id="5" name="TextBox 4"/>
          <p:cNvSpPr txBox="1"/>
          <p:nvPr/>
        </p:nvSpPr>
        <p:spPr>
          <a:xfrm>
            <a:off x="76200" y="4512590"/>
            <a:ext cx="89916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The one 50-min presentation on study and learning strategies was followed by an improvement of one full letter grade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216311" y="5715000"/>
            <a:ext cx="885149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Cook</a:t>
            </a:r>
            <a:r>
              <a:rPr kumimoji="0" lang="en-US" sz="2400" b="1" i="0" u="none" strike="noStrike" kern="1200" cap="none" spc="0" normalizeH="0" baseline="0" noProof="0" dirty="0">
                <a:ln>
                  <a:noFill/>
                </a:ln>
                <a:solidFill>
                  <a:prstClr val="black"/>
                </a:solidFill>
                <a:effectLst/>
                <a:uLnTx/>
                <a:uFillTx/>
                <a:latin typeface="Calibri"/>
                <a:ea typeface="+mn-ea"/>
                <a:cs typeface="+mn-cs"/>
              </a:rPr>
              <a:t>, E</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Calibri"/>
                <a:ea typeface="+mn-ea"/>
                <a:cs typeface="+mn-cs"/>
              </a:rPr>
              <a:t>Kennedy,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E.;</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McGuire, S. Y.  </a:t>
            </a: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J. Chem. Educ</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 2013, 90 </a:t>
            </a:r>
            <a:r>
              <a:rPr kumimoji="0" lang="en-US" sz="2400" b="1" i="0" u="none" strike="noStrike" kern="1200" cap="none" spc="0" normalizeH="0" baseline="0" noProof="0" dirty="0">
                <a:ln>
                  <a:noFill/>
                </a:ln>
                <a:solidFill>
                  <a:prstClr val="black"/>
                </a:solidFill>
                <a:effectLst/>
                <a:uLnTx/>
                <a:uFillTx/>
                <a:latin typeface="Calibri"/>
                <a:ea typeface="+mn-ea"/>
                <a:cs typeface="+mn-cs"/>
              </a:rPr>
              <a:t>(8),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   	961–967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296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937815"/>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348539"/>
            <a:ext cx="8153399" cy="1143000"/>
          </a:xfrm>
          <a:prstGeom prst="rect">
            <a:avLst/>
          </a:prstGeom>
        </p:spPr>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smtClean="0">
                <a:ln>
                  <a:noFill/>
                </a:ln>
                <a:solidFill>
                  <a:srgbClr val="4F81BD">
                    <a:lumMod val="50000"/>
                  </a:srgbClr>
                </a:solidFill>
                <a:effectLst/>
                <a:uLnTx/>
                <a:uFillTx/>
                <a:latin typeface="Calibri"/>
                <a:ea typeface="+mn-ea"/>
                <a:cs typeface="+mn-cs"/>
              </a:rPr>
              <a:t>Performance in Gen Chem 1202 Sp 2013 Based on One Learning Strategies Session</a:t>
            </a:r>
            <a:endParaRPr kumimoji="0" lang="en-US" sz="34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1" name="TextBox 20"/>
          <p:cNvSpPr txBox="1"/>
          <p:nvPr/>
        </p:nvSpPr>
        <p:spPr>
          <a:xfrm>
            <a:off x="1002890" y="1419435"/>
            <a:ext cx="8557095" cy="26161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Attended		Absent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Exam 1 Avg:		       71.33%</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69.27%</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Homework Total:	</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169.8	             119.1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Final course Avg*:</a:t>
            </a:r>
            <a:r>
              <a:rPr kumimoji="0" lang="en-US" sz="2400" b="0" i="0" u="none" strike="noStrike" kern="1200" cap="none" spc="0" normalizeH="0" baseline="0" noProof="0" dirty="0" smtClean="0">
                <a:ln>
                  <a:noFill/>
                </a:ln>
                <a:solidFill>
                  <a:prstClr val="black">
                    <a:lumMod val="60000"/>
                    <a:lumOff val="40000"/>
                  </a:prstClr>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82.36%</a:t>
            </a:r>
            <a:r>
              <a:rPr kumimoji="0" lang="en-US" sz="2400" b="0" i="0" u="none" strike="noStrike" kern="1200" cap="none" spc="0" normalizeH="0" baseline="0" noProof="0" dirty="0" smtClean="0">
                <a:ln>
                  <a:noFill/>
                </a:ln>
                <a:solidFill>
                  <a:prstClr val="black">
                    <a:lumMod val="60000"/>
                    <a:lumOff val="40000"/>
                  </a:prstClr>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67.71%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Final Course Grade:    B</a:t>
            </a:r>
            <a:r>
              <a:rPr kumimoji="0" lang="en-US" sz="3200" b="1" i="0" u="none" strike="noStrike" kern="1200" cap="none" spc="0" normalizeH="0" baseline="0" noProof="0" dirty="0" smtClean="0">
                <a:ln>
                  <a:noFill/>
                </a:ln>
                <a:solidFill>
                  <a:prstClr val="black">
                    <a:lumMod val="50000"/>
                  </a:prstClr>
                </a:solidFill>
                <a:effectLst/>
                <a:uLnTx/>
                <a:uFillTx/>
                <a:latin typeface="Calibri"/>
                <a:ea typeface="+mn-ea"/>
                <a:cs typeface="+mn-cs"/>
              </a:rPr>
              <a:t>		</a:t>
            </a:r>
            <a:r>
              <a:rPr kumimoji="0" lang="en-US" sz="3200" b="1" i="0" u="none" strike="noStrike" kern="1200" cap="none" spc="0" normalizeH="0" baseline="0" noProof="0" dirty="0">
                <a:ln>
                  <a:noFill/>
                </a:ln>
                <a:solidFill>
                  <a:prstClr val="black">
                    <a:lumMod val="50000"/>
                  </a:prstClr>
                </a:solidFill>
                <a:effectLst/>
                <a:uLnTx/>
                <a:uFillTx/>
                <a:latin typeface="Calibri"/>
                <a:ea typeface="+mn-ea"/>
                <a:cs typeface="+mn-cs"/>
              </a:rPr>
              <a:t>  </a:t>
            </a:r>
            <a:r>
              <a:rPr kumimoji="0" lang="en-US" sz="3200" b="1" i="0" u="none" strike="noStrike" kern="1200" cap="none" spc="0" normalizeH="0" baseline="0" noProof="0" dirty="0" smtClean="0">
                <a:ln>
                  <a:noFill/>
                </a:ln>
                <a:solidFill>
                  <a:prstClr val="black">
                    <a:lumMod val="50000"/>
                  </a:prstClr>
                </a:solidFill>
                <a:effectLst/>
                <a:uLnTx/>
                <a:uFillTx/>
                <a:latin typeface="Calibri"/>
                <a:ea typeface="+mn-ea"/>
                <a:cs typeface="+mn-cs"/>
              </a:rPr>
              <a:t>      </a:t>
            </a: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D</a:t>
            </a:r>
          </a:p>
        </p:txBody>
      </p:sp>
      <p:sp>
        <p:nvSpPr>
          <p:cNvPr id="5" name="TextBox 4"/>
          <p:cNvSpPr txBox="1"/>
          <p:nvPr/>
        </p:nvSpPr>
        <p:spPr>
          <a:xfrm>
            <a:off x="304800" y="4928088"/>
            <a:ext cx="83058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The 50-min presentation on study and learning strategies was followed by an improvement of two letter grades</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413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680357" y="1757076"/>
            <a:ext cx="7924799" cy="3371273"/>
          </a:xfrm>
          <a:prstGeom prst="downArrowCallout">
            <a:avLst>
              <a:gd name="adj1" fmla="val 12216"/>
              <a:gd name="adj2" fmla="val 17468"/>
              <a:gd name="adj3" fmla="val 14224"/>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ＭＳ Ｐゴシック" charset="-128"/>
            </a:endParaRPr>
          </a:p>
        </p:txBody>
      </p:sp>
      <p:sp>
        <p:nvSpPr>
          <p:cNvPr id="58" name="Rectangle 2"/>
          <p:cNvSpPr txBox="1">
            <a:spLocks noChangeArrowheads="1"/>
          </p:cNvSpPr>
          <p:nvPr/>
        </p:nvSpPr>
        <p:spPr>
          <a:xfrm>
            <a:off x="451757" y="228600"/>
            <a:ext cx="8153399" cy="1143000"/>
          </a:xfrm>
          <a:prstGeom prst="rect">
            <a:avLst/>
          </a:prstGeom>
        </p:spPr>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smtClean="0">
                <a:ln>
                  <a:noFill/>
                </a:ln>
                <a:solidFill>
                  <a:srgbClr val="4F81BD">
                    <a:lumMod val="50000"/>
                  </a:srgbClr>
                </a:solidFill>
                <a:effectLst/>
                <a:uLnTx/>
                <a:uFillTx/>
                <a:latin typeface="Calibri"/>
                <a:ea typeface="+mn-ea"/>
                <a:cs typeface="+mn-cs"/>
              </a:rPr>
              <a:t>Performance in Gen Chem 1202 Sp 2015 Based on One Learning Strategies Session</a:t>
            </a:r>
            <a:endParaRPr kumimoji="0" lang="en-US" sz="34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1" name="TextBox 20"/>
          <p:cNvSpPr txBox="1"/>
          <p:nvPr/>
        </p:nvSpPr>
        <p:spPr>
          <a:xfrm>
            <a:off x="762001" y="1219200"/>
            <a:ext cx="7843156" cy="29854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Attended		Absent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Exam 1, 2, 3 Avg:	         	68.14%</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69.67%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Exam 4 Avg:		         	83.45%</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75.91%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Final Exam Avg:	</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80.98%	         	75.24%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Final course Avg*: </a:t>
            </a:r>
            <a:r>
              <a:rPr kumimoji="0" lang="en-US" sz="2400" b="0" i="0" u="none" strike="noStrike" kern="1200" cap="none" spc="0" normalizeH="0" baseline="0" noProof="0" dirty="0" smtClean="0">
                <a:ln>
                  <a:noFill/>
                </a:ln>
                <a:solidFill>
                  <a:prstClr val="black">
                    <a:lumMod val="60000"/>
                    <a:lumOff val="40000"/>
                  </a:prstClr>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84.90%</a:t>
            </a:r>
            <a:r>
              <a:rPr kumimoji="0" lang="en-US" sz="2400" b="0" i="0" u="none" strike="noStrike" kern="1200" cap="none" spc="0" normalizeH="0" baseline="0" noProof="0" dirty="0" smtClean="0">
                <a:ln>
                  <a:noFill/>
                </a:ln>
                <a:solidFill>
                  <a:prstClr val="black">
                    <a:lumMod val="60000"/>
                    <a:lumOff val="40000"/>
                  </a:prstClr>
                </a:solidFill>
                <a:effectLst/>
                <a:uLnTx/>
                <a:uFillTx/>
                <a:latin typeface="Calibri"/>
                <a:ea typeface="+mn-ea"/>
                <a:cs typeface="+mn-cs"/>
              </a:rPr>
              <a:t>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78.83%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Final Course Grade:      	B</a:t>
            </a:r>
            <a:r>
              <a:rPr kumimoji="0" lang="en-US" sz="3200" b="1" i="0" u="none" strike="noStrike" kern="1200" cap="none" spc="0" normalizeH="0" baseline="0" noProof="0" dirty="0" smtClean="0">
                <a:ln>
                  <a:noFill/>
                </a:ln>
                <a:solidFill>
                  <a:prstClr val="black">
                    <a:lumMod val="50000"/>
                  </a:prstClr>
                </a:solidFill>
                <a:effectLst/>
                <a:uLnTx/>
                <a:uFillTx/>
                <a:latin typeface="Calibri"/>
                <a:ea typeface="+mn-ea"/>
                <a:cs typeface="+mn-cs"/>
              </a:rPr>
              <a:t>		</a:t>
            </a:r>
            <a:r>
              <a:rPr kumimoji="0" lang="en-US" sz="3200" b="1" i="0" u="none" strike="noStrike" kern="1200" cap="none" spc="0" normalizeH="0" baseline="0" noProof="0" dirty="0">
                <a:ln>
                  <a:noFill/>
                </a:ln>
                <a:solidFill>
                  <a:prstClr val="black">
                    <a:lumMod val="50000"/>
                  </a:prstClr>
                </a:solidFill>
                <a:effectLst/>
                <a:uLnTx/>
                <a:uFillTx/>
                <a:latin typeface="Calibri"/>
                <a:ea typeface="+mn-ea"/>
                <a:cs typeface="+mn-cs"/>
              </a:rPr>
              <a:t>  </a:t>
            </a:r>
            <a:r>
              <a:rPr kumimoji="0" lang="en-US" sz="3200" b="1" i="0" u="none" strike="noStrike" kern="1200" cap="none" spc="0" normalizeH="0" baseline="0" noProof="0" dirty="0" smtClean="0">
                <a:ln>
                  <a:noFill/>
                </a:ln>
                <a:solidFill>
                  <a:prstClr val="black">
                    <a:lumMod val="50000"/>
                  </a:prstClr>
                </a:solidFill>
                <a:effectLst/>
                <a:uLnTx/>
                <a:uFillTx/>
                <a:latin typeface="Calibri"/>
                <a:ea typeface="+mn-ea"/>
                <a:cs typeface="+mn-cs"/>
              </a:rPr>
              <a:t>  		</a:t>
            </a: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C</a:t>
            </a:r>
          </a:p>
        </p:txBody>
      </p:sp>
      <p:sp>
        <p:nvSpPr>
          <p:cNvPr id="5" name="TextBox 4"/>
          <p:cNvSpPr txBox="1"/>
          <p:nvPr/>
        </p:nvSpPr>
        <p:spPr>
          <a:xfrm>
            <a:off x="228600" y="5410200"/>
            <a:ext cx="86868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The 50-min presentation on study and learning strategies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after exam 3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was followed by an improvement of one letter grade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830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36" t="20048" r="28022" b="52714"/>
          <a:stretch/>
        </p:blipFill>
        <p:spPr bwMode="auto">
          <a:xfrm>
            <a:off x="1348352" y="1752600"/>
            <a:ext cx="704584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64" t="30852" r="13908" b="40546"/>
          <a:stretch/>
        </p:blipFill>
        <p:spPr bwMode="auto">
          <a:xfrm>
            <a:off x="1348352" y="228600"/>
            <a:ext cx="70442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53" y="4518023"/>
            <a:ext cx="9144000" cy="2369880"/>
          </a:xfrm>
          <a:prstGeom prst="rect">
            <a:avLst/>
          </a:prstGeom>
          <a:noFill/>
        </p:spPr>
        <p:txBody>
          <a:bodyPr wrap="square" lIns="91429" tIns="45714" rIns="91429" bIns="45714"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Metacognition: An Effective Tool to Promote Success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in College Science 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Ningfeng  Zhao</a:t>
            </a:r>
            <a:r>
              <a:rPr kumimoji="0" lang="en-US" sz="2000" b="1" i="0" u="none" strike="noStrike" kern="1200" cap="none" spc="0" normalizeH="0" baseline="30000" noProof="0" dirty="0">
                <a:ln>
                  <a:noFill/>
                </a:ln>
                <a:solidFill>
                  <a:srgbClr val="E9B200"/>
                </a:solidFill>
                <a:effectLst/>
                <a:uLnTx/>
                <a:uFillTx/>
                <a:latin typeface="Arial" panose="020B0604020202020204" pitchFamily="34" charset="0"/>
                <a:ea typeface="+mn-ea"/>
                <a:cs typeface="Arial" panose="020B0604020202020204" pitchFamily="34" charset="0"/>
              </a:rPr>
              <a:t>1</a:t>
            </a:r>
            <a:r>
              <a:rPr kumimoji="0" lang="en-US" sz="2000" b="1"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 Jeffrey Wardeska</a:t>
            </a:r>
            <a:r>
              <a:rPr kumimoji="0" lang="en-US" sz="2000" b="1" i="0" u="none" strike="noStrike" kern="1200" cap="none" spc="0" normalizeH="0" baseline="30000" noProof="0" dirty="0">
                <a:ln>
                  <a:noFill/>
                </a:ln>
                <a:solidFill>
                  <a:srgbClr val="E9B200"/>
                </a:solidFill>
                <a:effectLst/>
                <a:uLnTx/>
                <a:uFillTx/>
                <a:latin typeface="Arial" panose="020B0604020202020204" pitchFamily="34" charset="0"/>
                <a:ea typeface="+mn-ea"/>
                <a:cs typeface="Arial" panose="020B0604020202020204" pitchFamily="34" charset="0"/>
              </a:rPr>
              <a:t>1</a:t>
            </a:r>
            <a:r>
              <a:rPr kumimoji="0" lang="en-US" sz="2000" b="1"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 Saundra McGuire</a:t>
            </a:r>
            <a:r>
              <a:rPr kumimoji="0" lang="en-US" sz="2000" b="1" i="0" u="none" strike="noStrike" kern="1200" cap="none" spc="0" normalizeH="0" baseline="30000" noProof="0" dirty="0">
                <a:ln>
                  <a:noFill/>
                </a:ln>
                <a:solidFill>
                  <a:srgbClr val="E9B200"/>
                </a:solidFill>
                <a:effectLst/>
                <a:uLnTx/>
                <a:uFillTx/>
                <a:latin typeface="Arial" panose="020B0604020202020204" pitchFamily="34" charset="0"/>
                <a:ea typeface="+mn-ea"/>
                <a:cs typeface="Arial" panose="020B0604020202020204" pitchFamily="34" charset="0"/>
              </a:rPr>
              <a:t>2</a:t>
            </a:r>
            <a:r>
              <a:rPr kumimoji="0" lang="en-US" sz="2000" b="1"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 Elzbieta Cook</a:t>
            </a:r>
            <a:r>
              <a:rPr kumimoji="0" lang="en-US" sz="2000" b="1" i="0" u="none" strike="noStrike" kern="1200" cap="none" spc="0" normalizeH="0" baseline="30000" noProof="0" dirty="0">
                <a:ln>
                  <a:noFill/>
                </a:ln>
                <a:solidFill>
                  <a:srgbClr val="E9B200"/>
                </a:solidFill>
                <a:effectLst/>
                <a:uLnTx/>
                <a:uFillTx/>
                <a:latin typeface="Arial" panose="020B0604020202020204" pitchFamily="34" charset="0"/>
                <a:ea typeface="+mn-ea"/>
                <a:cs typeface="Arial" panose="020B0604020202020204" pitchFamily="34" charset="0"/>
              </a:rPr>
              <a:t>2</a:t>
            </a:r>
            <a:endPar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30000" noProof="0" dirty="0">
                <a:ln>
                  <a:noFill/>
                </a:ln>
                <a:solidFill>
                  <a:srgbClr val="E9B200"/>
                </a:solidFill>
                <a:effectLst/>
                <a:uLnTx/>
                <a:uFillTx/>
                <a:latin typeface="Arial" panose="020B0604020202020204" pitchFamily="34" charset="0"/>
                <a:ea typeface="+mn-ea"/>
                <a:cs typeface="Arial" panose="020B0604020202020204" pitchFamily="34" charset="0"/>
              </a:rPr>
              <a:t>1</a:t>
            </a:r>
            <a:r>
              <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Department of Chemistry, East Tennessee State University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30000" noProof="0" dirty="0">
                <a:ln>
                  <a:noFill/>
                </a:ln>
                <a:solidFill>
                  <a:srgbClr val="E9B200"/>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Department of Chemistry, Louisiana State University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9B200"/>
                </a:solidFill>
                <a:effectLst/>
                <a:uLnTx/>
                <a:uFillTx/>
                <a:latin typeface="Arial" panose="020B0604020202020204" pitchFamily="34" charset="0"/>
                <a:ea typeface="+mn-ea"/>
                <a:cs typeface="Arial" panose="020B0604020202020204" pitchFamily="34" charset="0"/>
              </a:rPr>
              <a:t>*March/April 2014 issue of JCST, Vol. 43, No. 4, pages 48-54</a:t>
            </a:r>
          </a:p>
        </p:txBody>
      </p:sp>
      <p:pic>
        <p:nvPicPr>
          <p:cNvPr id="2560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82785"/>
          <a:stretch/>
        </p:blipFill>
        <p:spPr bwMode="auto">
          <a:xfrm>
            <a:off x="2667000" y="3574953"/>
            <a:ext cx="4114800" cy="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574952"/>
            <a:ext cx="9144000" cy="0"/>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380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881" y="1143000"/>
            <a:ext cx="5791438" cy="3487732"/>
          </a:xfrm>
          <a:prstGeom prst="rect">
            <a:avLst/>
          </a:prstGeom>
        </p:spPr>
      </p:pic>
      <p:sp>
        <p:nvSpPr>
          <p:cNvPr id="3" name="TextBox 2"/>
          <p:cNvSpPr txBox="1"/>
          <p:nvPr/>
        </p:nvSpPr>
        <p:spPr>
          <a:xfrm>
            <a:off x="616131" y="304800"/>
            <a:ext cx="82296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Calibri"/>
                <a:ea typeface="+mn-ea"/>
                <a:cs typeface="Arial" panose="020B0604020202020204" pitchFamily="34" charset="0"/>
              </a:rPr>
              <a:t>Professor Ningfeng Zhao’s Exam Averages</a:t>
            </a:r>
            <a:endParaRPr kumimoji="0" lang="en-US" sz="36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5" name="Rectangle 4"/>
          <p:cNvSpPr/>
          <p:nvPr/>
        </p:nvSpPr>
        <p:spPr>
          <a:xfrm>
            <a:off x="616131" y="4807957"/>
            <a:ext cx="8527869"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Intervention: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One </a:t>
            </a:r>
            <a:r>
              <a:rPr kumimoji="0" lang="en-US" sz="28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fifty </a:t>
            </a:r>
            <a:r>
              <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minute learning strategies session after Exam 1</a:t>
            </a:r>
          </a:p>
        </p:txBody>
      </p:sp>
      <p:sp>
        <p:nvSpPr>
          <p:cNvPr id="4" name="Rectangle 3"/>
          <p:cNvSpPr/>
          <p:nvPr/>
        </p:nvSpPr>
        <p:spPr>
          <a:xfrm>
            <a:off x="685799" y="5950719"/>
            <a:ext cx="8382001" cy="948337"/>
          </a:xfrm>
          <a:prstGeom prst="rect">
            <a:avLst/>
          </a:prstGeom>
        </p:spPr>
        <p:txBody>
          <a:bodyPr wrap="square">
            <a:spAutoFit/>
          </a:bodyPr>
          <a:lstStyle/>
          <a:p>
            <a:pPr marL="152400" marR="0" lvl="0" indent="-152400" algn="just" defTabSz="457200" rtl="0" eaLnBrk="1" fontAlgn="auto" latinLnBrk="0" hangingPunct="0">
              <a:lnSpc>
                <a:spcPct val="103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smtClean="0">
                <a:ln>
                  <a:noFill/>
                </a:ln>
                <a:solidFill>
                  <a:srgbClr val="231F20"/>
                </a:solidFill>
                <a:effectLst/>
                <a:uLnTx/>
                <a:uFillTx/>
                <a:latin typeface="Calibri"/>
                <a:ea typeface="Times New Roman" panose="02020603050405020304" pitchFamily="18" charset="0"/>
                <a:cs typeface="Arial" panose="020B0604020202020204" pitchFamily="34" charset="0"/>
              </a:rPr>
              <a:t>Zhao</a:t>
            </a:r>
            <a:r>
              <a:rPr kumimoji="0" lang="en-US" sz="1800" b="0" i="0" u="none" strike="noStrike" kern="1200" cap="none" spc="0" normalizeH="0" baseline="0" noProof="0" dirty="0">
                <a:ln>
                  <a:noFill/>
                </a:ln>
                <a:solidFill>
                  <a:srgbClr val="231F20"/>
                </a:solidFill>
                <a:effectLst/>
                <a:uLnTx/>
                <a:uFillTx/>
                <a:latin typeface="Calibri"/>
                <a:ea typeface="Times New Roman" panose="02020603050405020304" pitchFamily="18" charset="0"/>
                <a:cs typeface="Arial" panose="020B0604020202020204" pitchFamily="34" charset="0"/>
              </a:rPr>
              <a:t>, N., Wardeska, J. G., McGuire, S. Y., &amp; Cook, E. (2014). Metacognition: An </a:t>
            </a:r>
            <a:r>
              <a:rPr kumimoji="0" lang="en-US" sz="1800" b="0" i="0" u="none" strike="noStrike" kern="1200" cap="none" spc="0" normalizeH="0" baseline="0" noProof="0" dirty="0" smtClean="0">
                <a:ln>
                  <a:noFill/>
                </a:ln>
                <a:solidFill>
                  <a:srgbClr val="231F20"/>
                </a:solidFill>
                <a:effectLst/>
                <a:uLnTx/>
                <a:uFillTx/>
                <a:latin typeface="Calibri"/>
                <a:ea typeface="Times New Roman" panose="02020603050405020304" pitchFamily="18" charset="0"/>
                <a:cs typeface="Arial" panose="020B0604020202020204" pitchFamily="34" charset="0"/>
              </a:rPr>
              <a:t>effective tool </a:t>
            </a:r>
            <a:r>
              <a:rPr kumimoji="0" lang="en-US" sz="1800" b="0" i="0" u="none" strike="noStrike" kern="1200" cap="none" spc="0" normalizeH="0" baseline="0" noProof="0" dirty="0">
                <a:ln>
                  <a:noFill/>
                </a:ln>
                <a:solidFill>
                  <a:srgbClr val="231F20"/>
                </a:solidFill>
                <a:effectLst/>
                <a:uLnTx/>
                <a:uFillTx/>
                <a:latin typeface="Calibri"/>
                <a:ea typeface="Times New Roman" panose="02020603050405020304" pitchFamily="18" charset="0"/>
                <a:cs typeface="Arial" panose="020B0604020202020204" pitchFamily="34" charset="0"/>
              </a:rPr>
              <a:t>to promote success in college science learning. </a:t>
            </a:r>
            <a:r>
              <a:rPr kumimoji="0" lang="en-US" sz="1800" b="0" i="1" u="none" strike="noStrike" kern="1200" cap="none" spc="0" normalizeH="0" baseline="0" noProof="0" dirty="0">
                <a:ln>
                  <a:noFill/>
                </a:ln>
                <a:solidFill>
                  <a:srgbClr val="231F20"/>
                </a:solidFill>
                <a:effectLst/>
                <a:uLnTx/>
                <a:uFillTx/>
                <a:latin typeface="Calibri"/>
                <a:ea typeface="Times New Roman" panose="02020603050405020304" pitchFamily="18" charset="0"/>
                <a:cs typeface="Arial" panose="020B0604020202020204" pitchFamily="34" charset="0"/>
              </a:rPr>
              <a:t>Journal of College </a:t>
            </a:r>
            <a:r>
              <a:rPr kumimoji="0" lang="en-US" sz="1800" b="0" i="1" u="none" strike="noStrike" kern="1200" cap="none" spc="0" normalizeH="0" baseline="0" noProof="0" dirty="0" smtClean="0">
                <a:ln>
                  <a:noFill/>
                </a:ln>
                <a:solidFill>
                  <a:srgbClr val="231F20"/>
                </a:solidFill>
                <a:effectLst/>
                <a:uLnTx/>
                <a:uFillTx/>
                <a:latin typeface="Calibri"/>
                <a:ea typeface="Times New Roman" panose="02020603050405020304" pitchFamily="18" charset="0"/>
                <a:cs typeface="Arial" panose="020B0604020202020204" pitchFamily="34" charset="0"/>
              </a:rPr>
              <a:t>Science </a:t>
            </a:r>
            <a:r>
              <a:rPr kumimoji="0" lang="en-US" sz="1800" b="0" i="1" u="none" strike="noStrike" kern="1200" cap="none" spc="0" normalizeH="0" baseline="0" noProof="0" dirty="0">
                <a:ln>
                  <a:noFill/>
                </a:ln>
                <a:solidFill>
                  <a:srgbClr val="231F20"/>
                </a:solidFill>
                <a:effectLst/>
                <a:uLnTx/>
                <a:uFillTx/>
                <a:latin typeface="Calibri"/>
                <a:ea typeface="Times New Roman" panose="02020603050405020304" pitchFamily="18" charset="0"/>
                <a:cs typeface="Arial" panose="020B0604020202020204" pitchFamily="34" charset="0"/>
              </a:rPr>
              <a:t>Teaching, 43</a:t>
            </a:r>
            <a:r>
              <a:rPr kumimoji="0" lang="en-US" sz="1800" b="0" i="0" u="none" strike="noStrike" kern="1200" cap="none" spc="0" normalizeH="0" baseline="0" noProof="0" dirty="0">
                <a:ln>
                  <a:noFill/>
                </a:ln>
                <a:solidFill>
                  <a:srgbClr val="231F20"/>
                </a:solidFill>
                <a:effectLst/>
                <a:uLnTx/>
                <a:uFillTx/>
                <a:latin typeface="Calibri"/>
                <a:ea typeface="Times New Roman" panose="02020603050405020304" pitchFamily="18" charset="0"/>
                <a:cs typeface="Arial" panose="020B0604020202020204" pitchFamily="34" charset="0"/>
              </a:rPr>
              <a:t>(4), 48–54.</a:t>
            </a:r>
            <a:endPar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7" name="Rectangle 6"/>
          <p:cNvSpPr/>
          <p:nvPr/>
        </p:nvSpPr>
        <p:spPr>
          <a:xfrm>
            <a:off x="0" y="0"/>
            <a:ext cx="460375"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8245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274320"/>
            <a:ext cx="6858000" cy="914400"/>
          </a:xfrm>
        </p:spPr>
        <p:txBody>
          <a:bodyPr/>
          <a:lstStyle/>
          <a:p>
            <a:pPr algn="ctr"/>
            <a:r>
              <a:rPr lang="en-US" sz="4000" dirty="0" smtClean="0">
                <a:solidFill>
                  <a:schemeClr val="tx1"/>
                </a:solidFill>
              </a:rPr>
              <a:t>Desired </a:t>
            </a:r>
            <a:r>
              <a:rPr lang="en-US" sz="4000" dirty="0">
                <a:solidFill>
                  <a:schemeClr val="tx1"/>
                </a:solidFill>
              </a:rPr>
              <a:t>Outcomes</a:t>
            </a:r>
          </a:p>
        </p:txBody>
      </p:sp>
      <p:sp>
        <p:nvSpPr>
          <p:cNvPr id="48131" name="Rectangle 3"/>
          <p:cNvSpPr>
            <a:spLocks noGrp="1" noChangeArrowheads="1"/>
          </p:cNvSpPr>
          <p:nvPr>
            <p:ph type="body" idx="1"/>
          </p:nvPr>
        </p:nvSpPr>
        <p:spPr>
          <a:xfrm>
            <a:off x="457200" y="1447800"/>
            <a:ext cx="8686800" cy="5943600"/>
          </a:xfrm>
        </p:spPr>
        <p:txBody>
          <a:bodyPr/>
          <a:lstStyle/>
          <a:p>
            <a:pPr marL="640080" indent="-609600">
              <a:lnSpc>
                <a:spcPct val="90000"/>
              </a:lnSpc>
              <a:spcAft>
                <a:spcPts val="600"/>
              </a:spcAft>
              <a:buClr>
                <a:srgbClr val="6B0F32"/>
              </a:buClr>
              <a:buFont typeface="Wingdings" panose="05000000000000000000" pitchFamily="2" charset="2"/>
              <a:buChar char="§"/>
            </a:pPr>
            <a:r>
              <a:rPr lang="en-US" sz="2800" dirty="0" smtClean="0"/>
              <a:t>We will be able to identify </a:t>
            </a:r>
            <a:r>
              <a:rPr lang="en-US" sz="2800" dirty="0"/>
              <a:t>the departments, administrative units and individuals that will be allies </a:t>
            </a:r>
            <a:r>
              <a:rPr lang="en-US" sz="2800" dirty="0" smtClean="0"/>
              <a:t>in making the learning center the nucleus</a:t>
            </a:r>
          </a:p>
          <a:p>
            <a:pPr marL="640080" indent="-609600">
              <a:lnSpc>
                <a:spcPct val="90000"/>
              </a:lnSpc>
              <a:spcAft>
                <a:spcPts val="600"/>
              </a:spcAft>
              <a:buClr>
                <a:srgbClr val="6B0F32"/>
              </a:buClr>
              <a:buFont typeface="Wingdings" panose="05000000000000000000" pitchFamily="2" charset="2"/>
              <a:buChar char="§"/>
            </a:pPr>
            <a:r>
              <a:rPr lang="en-US" sz="2800" dirty="0" smtClean="0"/>
              <a:t>We will be able to describe </a:t>
            </a:r>
            <a:r>
              <a:rPr lang="en-US" sz="2800" dirty="0"/>
              <a:t>the </a:t>
            </a:r>
            <a:r>
              <a:rPr lang="en-US" sz="2800" dirty="0" smtClean="0"/>
              <a:t>local and national initiatives mandating the importance of the learning center</a:t>
            </a:r>
            <a:endParaRPr lang="en-US" sz="2800" dirty="0"/>
          </a:p>
          <a:p>
            <a:pPr marL="640080" indent="-609600">
              <a:lnSpc>
                <a:spcPct val="90000"/>
              </a:lnSpc>
              <a:spcAft>
                <a:spcPts val="600"/>
              </a:spcAft>
              <a:buClr>
                <a:srgbClr val="6B0F32"/>
              </a:buClr>
              <a:buFont typeface="Wingdings" panose="05000000000000000000" pitchFamily="2" charset="2"/>
              <a:buChar char="§"/>
            </a:pPr>
            <a:r>
              <a:rPr lang="en-US" sz="2800" dirty="0" smtClean="0"/>
              <a:t>We will be able to identify specific </a:t>
            </a:r>
            <a:r>
              <a:rPr lang="en-US" sz="2800" dirty="0"/>
              <a:t>strategies that will successfully move the learning center to a </a:t>
            </a:r>
            <a:r>
              <a:rPr lang="en-US" sz="2800" dirty="0" smtClean="0"/>
              <a:t>more central position on campus</a:t>
            </a:r>
            <a:endParaRPr lang="en-US" sz="2800" dirty="0"/>
          </a:p>
          <a:p>
            <a:pPr marL="640080" indent="-609600">
              <a:lnSpc>
                <a:spcPct val="90000"/>
              </a:lnSpc>
              <a:spcAft>
                <a:spcPts val="600"/>
              </a:spcAft>
              <a:buClr>
                <a:srgbClr val="6B0F32"/>
              </a:buClr>
              <a:buFont typeface="Wingdings" panose="05000000000000000000" pitchFamily="2" charset="2"/>
              <a:buChar char="§"/>
            </a:pPr>
            <a:r>
              <a:rPr lang="en-US" sz="2800" dirty="0" smtClean="0"/>
              <a:t>We will be able to describe the first steps in an </a:t>
            </a:r>
            <a:r>
              <a:rPr lang="en-US" sz="2800" dirty="0"/>
              <a:t>action plan that </a:t>
            </a:r>
            <a:r>
              <a:rPr lang="en-US" sz="2800" dirty="0" smtClean="0"/>
              <a:t>we </a:t>
            </a:r>
            <a:r>
              <a:rPr lang="en-US" sz="2800" dirty="0"/>
              <a:t>can begin implementing </a:t>
            </a:r>
            <a:r>
              <a:rPr lang="en-US" sz="2800" dirty="0" smtClean="0"/>
              <a:t>immediately to move our learning center to a position of prominence</a:t>
            </a:r>
            <a:endParaRPr lang="en-US" sz="2800" dirty="0"/>
          </a:p>
        </p:txBody>
      </p:sp>
      <p:sp>
        <p:nvSpPr>
          <p:cNvPr id="4" name="Rectangle 3"/>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7593901" y="22160"/>
            <a:ext cx="1550099" cy="142563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533400" y="304800"/>
            <a:ext cx="8305800" cy="4419600"/>
          </a:xfrm>
        </p:spPr>
        <p:txBody>
          <a:bodyPr/>
          <a:lstStyle/>
          <a:p>
            <a:pPr algn="ctr" eaLnBrk="1" hangingPunct="1">
              <a:lnSpc>
                <a:spcPct val="90000"/>
              </a:lnSpc>
              <a:spcBef>
                <a:spcPts val="1800"/>
              </a:spcBef>
              <a:buFontTx/>
              <a:buNone/>
            </a:pPr>
            <a:r>
              <a:rPr lang="en-US" sz="3600" b="1" dirty="0" smtClean="0"/>
              <a:t>Five Barriers to LC Recognition</a:t>
            </a:r>
          </a:p>
          <a:p>
            <a:pPr marL="514350" indent="-514350" eaLnBrk="1" hangingPunct="1">
              <a:lnSpc>
                <a:spcPct val="90000"/>
              </a:lnSpc>
              <a:spcBef>
                <a:spcPts val="1200"/>
              </a:spcBef>
              <a:buClr>
                <a:srgbClr val="6B0F32"/>
              </a:buClr>
              <a:buFont typeface="+mj-lt"/>
              <a:buAutoNum type="arabicPeriod"/>
            </a:pPr>
            <a:r>
              <a:rPr lang="en-US" sz="3200" dirty="0" smtClean="0"/>
              <a:t>Mindset that it is only for remedial students</a:t>
            </a:r>
          </a:p>
          <a:p>
            <a:pPr marL="514350" indent="-514350" eaLnBrk="1" hangingPunct="1">
              <a:lnSpc>
                <a:spcPct val="90000"/>
              </a:lnSpc>
              <a:spcBef>
                <a:spcPts val="1200"/>
              </a:spcBef>
              <a:buClr>
                <a:srgbClr val="6B0F32"/>
              </a:buClr>
              <a:buFont typeface="+mj-lt"/>
              <a:buAutoNum type="arabicPeriod"/>
            </a:pPr>
            <a:r>
              <a:rPr lang="en-US" sz="3200" dirty="0" smtClean="0"/>
              <a:t>Teaching and Learning Centers that focus only on faculty development</a:t>
            </a:r>
          </a:p>
          <a:p>
            <a:pPr marL="514350" indent="-514350" eaLnBrk="1" hangingPunct="1">
              <a:lnSpc>
                <a:spcPct val="90000"/>
              </a:lnSpc>
              <a:spcBef>
                <a:spcPts val="1200"/>
              </a:spcBef>
              <a:buClr>
                <a:srgbClr val="6B0F32"/>
              </a:buClr>
              <a:buFont typeface="+mj-lt"/>
              <a:buAutoNum type="arabicPeriod"/>
            </a:pPr>
            <a:r>
              <a:rPr lang="en-US" sz="3200" dirty="0" smtClean="0"/>
              <a:t>Attitude that any good, student friendly faculty or student can effectively tutor</a:t>
            </a:r>
          </a:p>
          <a:p>
            <a:pPr marL="514350" indent="-514350" eaLnBrk="1" hangingPunct="1">
              <a:lnSpc>
                <a:spcPct val="90000"/>
              </a:lnSpc>
              <a:spcBef>
                <a:spcPts val="1200"/>
              </a:spcBef>
              <a:buClr>
                <a:srgbClr val="6B0F32"/>
              </a:buClr>
              <a:buFont typeface="+mj-lt"/>
              <a:buAutoNum type="arabicPeriod"/>
            </a:pPr>
            <a:r>
              <a:rPr lang="en-US" sz="3200" dirty="0" smtClean="0"/>
              <a:t>Learning centers that are not connected to the community of scholars in this field</a:t>
            </a:r>
          </a:p>
          <a:p>
            <a:pPr marL="514350" indent="-514350" eaLnBrk="1" hangingPunct="1">
              <a:lnSpc>
                <a:spcPct val="90000"/>
              </a:lnSpc>
              <a:spcBef>
                <a:spcPts val="1200"/>
              </a:spcBef>
              <a:buClr>
                <a:srgbClr val="6B0F32"/>
              </a:buClr>
              <a:buFont typeface="+mj-lt"/>
              <a:buAutoNum type="arabicPeriod"/>
            </a:pPr>
            <a:r>
              <a:rPr lang="en-US" sz="3200" dirty="0" smtClean="0"/>
              <a:t>The absence of a clear academic pathway to a career in this area</a:t>
            </a:r>
          </a:p>
          <a:p>
            <a:pPr marL="514350" indent="-514350" eaLnBrk="1" hangingPunct="1">
              <a:lnSpc>
                <a:spcPct val="90000"/>
              </a:lnSpc>
              <a:spcBef>
                <a:spcPts val="1200"/>
              </a:spcBef>
              <a:buClr>
                <a:srgbClr val="6B0F32"/>
              </a:buClr>
              <a:buFont typeface="+mj-lt"/>
              <a:buAutoNum type="arabicPeriod"/>
            </a:pPr>
            <a:r>
              <a:rPr lang="en-US" sz="3200" dirty="0" smtClean="0"/>
              <a:t>Location, location, location!</a:t>
            </a:r>
          </a:p>
          <a:p>
            <a:pPr marL="514350" indent="-514350" eaLnBrk="1" hangingPunct="1">
              <a:lnSpc>
                <a:spcPct val="90000"/>
              </a:lnSpc>
              <a:spcBef>
                <a:spcPts val="1800"/>
              </a:spcBef>
              <a:buFont typeface="+mj-lt"/>
              <a:buAutoNum type="arabicPeriod"/>
            </a:pPr>
            <a:endParaRPr lang="en-US" dirty="0" smtClean="0"/>
          </a:p>
        </p:txBody>
      </p:sp>
      <p:sp>
        <p:nvSpPr>
          <p:cNvPr id="4" name="Rectangle 3"/>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4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dissolv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ssolv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dissolve">
                                      <p:cBhvr>
                                        <p:cTn id="17" dur="5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dissolve">
                                      <p:cBhvr>
                                        <p:cTn id="22" dur="500"/>
                                        <p:tgtEl>
                                          <p:spTgt spid="112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dissolve">
                                      <p:cBhvr>
                                        <p:cTn id="27" dur="500"/>
                                        <p:tgtEl>
                                          <p:spTgt spid="112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dissolve">
                                      <p:cBhvr>
                                        <p:cTn id="3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90600" y="282257"/>
            <a:ext cx="8122920" cy="1774924"/>
          </a:xfrm>
        </p:spPr>
        <p:txBody>
          <a:bodyPr/>
          <a:lstStyle/>
          <a:p>
            <a:pPr algn="ctr" eaLnBrk="1" hangingPunct="1"/>
            <a:r>
              <a:rPr lang="en-US" sz="4800" b="1" dirty="0" smtClean="0">
                <a:solidFill>
                  <a:srgbClr val="6B0F32"/>
                </a:solidFill>
                <a:latin typeface="Rockwell" pitchFamily="18" charset="0"/>
              </a:rPr>
              <a:t>Ten Habits of Highly Effective LC Professionals</a:t>
            </a:r>
            <a:endParaRPr lang="en-US" sz="4800" b="1" i="1" dirty="0" smtClean="0">
              <a:solidFill>
                <a:srgbClr val="6B0F32"/>
              </a:solidFill>
              <a:latin typeface="Rockwell" pitchFamily="18" charset="0"/>
            </a:endParaRPr>
          </a:p>
        </p:txBody>
      </p:sp>
      <p:sp>
        <p:nvSpPr>
          <p:cNvPr id="19459" name="Rectangle 3"/>
          <p:cNvSpPr>
            <a:spLocks noGrp="1" noChangeArrowheads="1"/>
          </p:cNvSpPr>
          <p:nvPr>
            <p:ph type="subTitle" idx="1"/>
          </p:nvPr>
        </p:nvSpPr>
        <p:spPr>
          <a:xfrm>
            <a:off x="927100" y="5930362"/>
            <a:ext cx="7883525" cy="1219200"/>
          </a:xfrm>
        </p:spPr>
        <p:txBody>
          <a:bodyPr/>
          <a:lstStyle/>
          <a:p>
            <a:pPr algn="ctr" eaLnBrk="1" hangingPunct="1"/>
            <a:r>
              <a:rPr lang="en-US" b="1" dirty="0" smtClean="0">
                <a:solidFill>
                  <a:srgbClr val="6B0F32"/>
                </a:solidFill>
              </a:rPr>
              <a:t>How many have you adopted?</a:t>
            </a:r>
          </a:p>
          <a:p>
            <a:pPr eaLnBrk="1" hangingPunct="1"/>
            <a:endParaRPr lang="en-US" b="1" dirty="0" smtClean="0">
              <a:solidFill>
                <a:srgbClr val="000000"/>
              </a:solidFill>
            </a:endParaRPr>
          </a:p>
        </p:txBody>
      </p:sp>
      <p:pic>
        <p:nvPicPr>
          <p:cNvPr id="4098" name="Picture 2" descr="https://encrypted-tbn1.gstatic.com/images?q=tbn:ANd9GcTomYkowvNhz1ujNTK7oQ5-bwDj37-FNa1j3cQ88D3G-1LCWEVu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550050"/>
            <a:ext cx="1646694"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RUTExQUFRUWGBoUGBgXGBUYFxgcFhocFxgcGBQYHCYfFxkjGhQXHy8iJCcpLCwsFR4xNTAqNSYrLCkBCQoKDgwOGg8PFykcHBwpKSkpKSkpKSkpKSkpLCkpKSkpKSkpKSkpKSkpKSwpKSksLCwpLCksKTYsLCwpLCwsKf/AABEIAP0AyAMBIgACEQEDEQH/xAAbAAACAwEBAQAAAAAAAAAAAAAEBQIDBgEAB//EAEAQAAIBAgQDBAcGBQMEAwEAAAECEQADBBIhMQUiQRNRYXEGMnKBkaGxI0JSgsHRFGKy4fAHM5JDc6LxU2PCFf/EABgBAAMBAQAAAAAAAAAAAAAAAAABAgME/8QAIxEBAQACAgICAgMBAAAAAAAAAAECESExA0ESUWFxE0KBMv/aAAwDAQACEQMRAD8Ah/qZ/qZdvXnw2Ge5ZtWXZHdGZLlx0JVoZTKoCCNN47qyWCAgD3RSUjSB0FOsIdBXNnduqY6hilWCqUNWCs6pImq7nzNWAVxvWHw+VOUgHFVAFr2x+tWBuZ/KquNDW37f6GpTzN5U98BWOEW7ruzCTIHyqxfR+zHqdaIwB5n8x9KNtOMxBiImqmfotFy8Cs6cg6VO5wSyAeQfKnEKOg+ddZRGw+f71f8Aqd/giHB7X4B8qk3CbX4BTjMnh8D+9d03008P707fyU/RO3C7enIK6eFW9OQfCm5I8Ph/eqS+ojaf3/aoyyknap+igcMQEHKBEEe6pu2q+Z+tHYnb3UuuNqvmfrWdy+SpNJ8LHNd9v9BRdzehOGHmve0PoKMei3kOFa5UuteNTaatqUIPs09oj/yNN3WlFo/Zr7R/qNVLwT6L6A+n9y1dXD32e7buvlVmZndGYgLq2pQk7dNI0Br1YQ7jzP0rlafPSL45SF6c4M6CkrGm2EbQVOTQyVoqeaaptA9atqAtBqI5jPcNa8pqLNr8KJCCcW17P2x9DUlXmbyqnig1T/uD6Groh28qr0FmDeHfzH0opm1Ps0Nhxzt5j6USlks5AHSKm801ly5tXu3Y01w/AeUG40abDr76Mt4G0myyfE/pNXj477TcoR3bB0gH4GiLWAuEaI3w/enq27h9QnyjSudle+8k+J/ca1X8cG6z+JwzrAZWHnVCbj/O+tI+aNVMayp1HuNLMRhBIKyOpHx8PGoy8f0cv2VYpTl91Lru6+f608u2ZU9YU0nxNrVfaP11+lLWoNo8OPPd9ofQUY4oHAaXLvtD6Ci7j0Xs0zXgdqrY/wCfGpq0VFNy41KbB+yHtn+o0zuGleHP2Y9o/wBRpzohZ3HmfpXq8okj2j9K5T3oM7cpvhNhShzpTfBHlq8ugZIalMVXbqc1Gwkv71x1/auIdf8AO6pMN/8AN6XQLuI6ZP8AuA/I0UTLN5UPxQzkn8Y/WiG9ZvKqoiywOdj4j6VoeF2wNdvH+9Z/AWS1wqokkj6VuMPwsKAu56mr8c3dpzvpyxba5oNB1JprhuGqvSfOrMPYiANqMt2q2EmnEt1FqKa1Q1wU1dhLloUDfwKtTF6HuaVNDNY/BlJ0kHTSkGLTVfaP1re3BrSji3BgwLKDI6Tv7qjLHcRvTH4EfaXPMfT+1FOKotJld/MfSrWascu1xE1NP1qBrwepN1xSrDj7P85/qNNHM0ssD7M+2f6jTnQEIeZfb/SvV4bj2v0r1OiM85+lM8GYA8hStqaYI6Dy/StMuiMrTVZFVWatJ/z4VkboG/xrzzMV1t/jXS2gNLYL+JNoo/nB+tE3fWPs0LxciF9oUQzc59mqojQei1sC47ncEAfCa2FoyZ3rEejtyXZfFT8q22FEiujHpnrnY+0aIS5FU2hVpHgauKWPd02NDs1dKGovaPdQcDOaGbfwotrdDPoJ61NNViHFVo2bzqjF34NUWr+tKVGU4JOLYAK5YDeJ+lK72laTjA5SazVxprLyzkYVzNXAuleU1wGslukUtwrfZn22/qNMc1LLH+2fbb+qnOgMtiSPa/SvV60dR7X6Vyoy7EZ1qY4M6DypcwphgfV91dGXSTS0au/vVFo1Y1Y1UTmTodN6ig2HnUgmvyriaD6fGgF/FvVX2h9aL3b8tC8WXk/Mv1ou0pLmATy9KrvRHfo0gzM2+30rY2L4A3GtYbh1/K6qDAOjR37bj303vY0LMb9BJnuknpXRj0jbWJxACrE4mvfXzPGeklyfXUT0BmiOFcactD3UWdAzzHlyKT0PStBL9voh4mutVPxZZide6sjj+J5Aqrdt3GbSEFzoJ+8gEUrPHbq/eHuCiflUnv6fQHxoPf7xVTmes/586wy+kpnXc7wwk+6fpRCcVY+q7DvBIP1E0WD5HOJ9ahjd1qKY2d+6Z6Hb96DOMGYheZu4fv0qD3NDuLt9meoMVmHNaDGOWsw5FsAyxPhoB40jv2oO4I6Eagis/J2MJwrU11a4D868prJaDrS60fs29tv6jTRhSq36je239VOXghinX836V6qw2o9r9K9U3sQgJo7AtoKCuDWjMDsK3s4SaWzpRCHvoa0NKvV6yqlizA8K8P3qKt18a7m095pADxY8g9pfrROFMXl7pX6jehOK/wC3+Zf6hVj+t7qoaPsDhftU1Gk6UTxHh/OSxIHh13PwoXCAPcW6CB+MHcEjUjoQTrWkuhHjUT5iujFn7Yq5weyXmbhM6CBH1p76OejSdqsyQgzNPedEH9XwFMHW1aBIALeEE/Gm/C7AQDTmaC3n+w291abVoLx/h6BMyKFKHNppp108qy+J9Hp59SN9N9f/AFW24gRtSpVNsaqRb+63gehPgflUqsY+/wACss2YG4D3CIq/D4HI2YliNiDBMHvHWtTe4dbcyVGvXb59aru8NQRyD3/qaLS+JY1vOABIE7kle87DWKL4fgUQwOup869imggAwADsZEnQR7p+IqizitZnbSo9ps4VcZBYlT6opU1uEX3/AFoyzmZrs9D7tTp9RQeJuyfAaD3VHkvDScRTNezVWG1qX+fCsAmzaUpQ8r+239VNWaRSq2OV/bb61U6ISDr+b9K9XOv5h9K9U2nCS6NT5misHsKEv+sfM/WiMGdBXRekezdFohB/nlQlqaKVtKwqkgN6iRpPfXDcrquR76DAcUEJ71/qFWXPX91Q4sfs/wDifmP2rxeWB8Kq9Ea8Bvnto6FR+tac3ydI2rG8OfLeB7gv1NaljGY9+tbeO8DqqhiyMQu7BQWPwMfM0zs+lFuCZEgx5Gh/RbhhuF7rbHlHu3/zwq3i3o8hXlEGQs+PX51tIjLOSocR9JlyTIH96Bb0tW6ptjXSOux86HX0ch4YlwNhpv5U9w3C0yjRRv8ADT95+NGi/kZXBWDZIAkKdukeFO7Z6mPeB9aa4vhtt1KyAQY6SO6s2HZSyHUqYn6fKprTHOUbeuzPjQanX314MYmq+2AYA9TlrMluLfLb03O5HU0oLaVbxbFjtuzB0VQ3vJI+g+dCl6xz70p7NvUgelVq2tSD0iTZqW2tn9pvrTBmoCwdH9pvrR6C/N/UPpXqkBr+YfSvUcHogvnmPmaKwJ0ofF+u3mfrVuAP1ra84o9m6HSrEqq0avFY1TwUV0OesR9K8o1qIbWP2qTCcUaUbwj5EVFjqPKvcSP2beX61EtqPIVp6KCsK32n5R9a2OCGdNN4isbY9f8AL+tangOJglfzD9f88aPHdZC9GGK4ocOq2rYZoUaKCT4/PWk+I49iyNLFzp3AmNjqd/3rS27wYkgDumvPjcuhHwrrlRMIxR4pjCf9i5PjlA+tWpiOInUIq+0dh5AGtFd4mSfDy1qm7xQnRQfOnbwr4QosYbEg5mdZmTAP1NM7WF5WdvWIA+H/ALq9FOXvO5qjE4nlArK3Y1At3Qe4VneLX+YCdj9f7U7xN2TWe4jb1nvP00qMhtXZb7Z/ZH60Xm0pck9q3sj9aOt1jeDjrNXTVVSO1AWs2lBWP+p7R+tEg0Kh/wBz2jT9UCrTa+8fSuVWh1/MK9UVUKcaec+dTwO3vqHET9o3+dK9gm3866b/AMst8nVo1eDQto1eu4rBaxa8i71xa4x0qdGF4gg7N9dYP9qo6r5CrMbb5G1+6SR7qiuyeQrT0XsVZU9ooHVY+dMfSPGvgLwsZVOQqzvszBgCygdFG4PUiquAWi2LtcuYLzsOmVGUn46D317/AFTuB8XauopUMgQg6y6E+O5VgI/lrXx4Ttl5MtXTW8IxiXElSCGAM+dH9j3mszwDCGxh0XqJJ/Mxb5ZopovFQdzWi5fszW0O6aqbCCgbvFVGx+dBXeMjvnxpq3DHGXlRYG9I7uLB2oTH45nMD41bhbED61FLaRgAms5gcUbzX0PRiyjuIAEDunLWlxIEVlvR6xlu3m/nMfEmnJvaPJdJL/un2R9TRKtpTjAcNzuXAR1Bhl0DkHchTvoZ75FNcb6IoVmySJ2EypI6CdVbwNY5eO0p5IyJrq0R/wDznJhQST0ANdv8JvWhL23Ud5Gn/LaouFnbSZS9KQIFBIdbntGjOlBWhq/maWPVOr7e/vFerls6+8V6pyqoU8Q/3D7vpXcH1867xMRcPkKjg66v6sfZvZohDQtk6VahrCxovV64e7xrwqVtSWAAJPcBv7qUgB408reRqeCwD3QmRSdNTsB5mtZwr0JkG7iSqoDGQn1j1B1jQTOvhNaK6qWVm3aUAHKBlTUDQHIRltrtAAzd9dGPj3OWGXl10V+jvCVs22fMWuMBbOwUAyxy9fuj5V7iPDluIXYaowKaA82vftpPyonC3JzaBdZgePhsPId1GFZt7bEn5KP3reYyTTnuVt2TYZgR5ilvEcNlMinWPwvZ3SVEJ0j+XQk+ZB980LeXPWdjrxvym2Sv33BjTXwqD2H3mfD/ANU4xfD9tKitsjpp7qVqnbNoFASNaNsKI02qNnDmNfjVyW4FScLeMXQqsR3UJwzBZEB1hhnHdqdffp9Knjx2lxUmATqfAan31qn4IgRQNLap2kgyzSugUHbS2BOwJNXGXlpDgrMSyj7SWC9wOWZg+Ab4z0pvwzHl0GfPlQjOQTnSDAcgeuuwO8FZ61zDWx9xBGaeZuZTqNDoCYGniaY4fCKrypQXSJ0aIkRJWJ5lMlYIkTVMF+S9ZVQqKwJMsiqIGwJHVjv6sa9ap4xxxewa0AxZxBzd0ydwB06CiL+Gt3MvaLmZgoJPJMuEYkoRMToCo0FK+GDthcNlQgEhABNwko7LLtJHqjaN6NETdiAAzWwASQMyjUiJ3HcwoLF8MR5a2FRjuBIUnvA+7Php4VrbWFNtir3mzElQuaSZTKMwPKOZiwnbIKux2Js2mVWtW5OjcqlkUiOeNC882k6D4K4y+jmVlfNuzKtBBBkV6tz6TcAtdl2i8hWOU7HryN1HUeHdXq5svFd8OnHyzXL5fxJ+eT3VHBNqa7xFYYeVQwZ1rX0PZvaNWg613h+Be4YtoW8th5k6CtPwf0athg19hEHlE6GJ36mfdWcxuR5ZzHsv4PwG5fkgZUGpY6CBvqfCtngOApbgKpXLHaXCQD3wCY5jIHSIonhtxbl1bSkhSpUTtbIQmV115tZo/scyXEE9qy68rhGZRIhmAgnx66104YTFzZZ3Ip4zhrzuhNp1VAFQKMwEHeVkSTPwHdVdzhN8CSjdw+83U+qNR8OtPcRhCbyGCpVltjcBs6m5M/8AcLzUMTh4LlZ9W/dJH/2GBqO8FW99Wz0Q8OUdoRlLabTl1HeT508t4UzBtlJE5dYblIbKe8qWEanY7bcfDi4AGEvaRHLSAzBhzBmOkwwIJH3TXVOVDlZlDDIVz5lESXZTGwQD3sd4oDlzBu1sKyFiQJVZjqQXI13kxp63hWZxOBuWWGdSs+rOhieoOorSYq2LoZ2bJ2Y+0dvUhRuPw6LqOm9fMbeLu3cS95XzEyoSZGQHlAnSOsQNT51N0vDKyta1oMsihMgBirMFjhcki21odFMkgDvmrr1vwrOx2SzIMg84qjH3sqmjAxG00G91A4NzYaqp0zt0BaIC9SfCjQt1AXC8Hlm9dIVCNZGuUGSY35thWV4j6VXXxgv2vssgyIokKVVs0Os8wJEkHuFarjyG9E550bKpBHTTNtANZ69w7dRDqdMykNBIiCB6pHvFaRyW7rY+jGIN6yt62N5Vl3yspjXuIIVvETTdLjBJzZQYVhbKZl5SC7HVmOcAaac29YH0WxX8NinQmFaASZGWQOYgbgcsg6az0rTX2uLd7RTDKA0z0kKDrupzKOu9BHt0Ese0Im2FzKplzlVlGrEAc1xokyY2ofAY8IhREayGbLnKs7FgNiwKlTB2UHerLaNfXJ2YUXUEPr64hwpJOgLK2+tUJiHt2iC5DoAVnoJH3fCbiHwC0EnxbjRsjJbYm6YDsGYquvQH73fO1Z12MSdTrMmSdes+dMzgreUsyaOFIymMpGZXAnSJXY9CNdjQ1y1aFsHnYluaIXLppykGSYPXpTTVFm41wKjucq7TrlHXKPdFeo7D4Ds1dyMwXQRMghwJ8NASDqNNa9Qb5vxXdfKjvRj0fuYhiQCLa+u/6DvbyozB+j5xDW2aVtDRiNztyr419GwnDuytHIgW2qHswNxlKk5iPvZSW8o7tMsMdzlvnnq8PYbhy2LQyI6ADKAwUo+aZ066ST3eFWW8Cty3mgIVLTGYhtFy6MxjUnWu2rR7G4pMFYuDeCArE69JEEHrI76Zuj2wAFzFbe0gcxJDaRLayoEgEgVs5+yrhWW3iVNwQJjUdHBWfLm+FNcTheyVVxF26wMQEyqpP1bpJg1XjsIWt5XcG4itcIJl4YiQO5RH1gACSNwq7fGqjNbXfOcqj2XPqtB+7QDhMQOVQgW0DImZBj1jceACP5cxqHGOIKiL2ZzFhAkcsKCvMOsljp+1CZ0XWzdDXCdFYpyzvzt60eBqN/DM2KQsZzLnjX/prqBO65lkd4agKeHcXcsUcyLgFs8qgqdVWMo2BjTuq23YzBVX1n5FG8AasT3Tr8GpZgrbKGc9Q6IASWZsupEbBc4JPiKYnjAw9q5iX3RRbRe9mkAAdAMsmgE/+onpIqMvDrJgvzXyNNxKqT3toSO4gdaQ4D0QDiYIbQyNCPI0mTB/xd52+07ZyX1hsx3iRqDA08hX0r0euQqpd0uxqRBWBuXjRRU6Xt844xgMThXJDlhIALayYmIPWBNF8H9MAxC4iV0gufVnvPUD6VuvSfh9u7bHKbiSWLoygZjpEAEjaKxeN9FQB6l4dOYTv/NAPuM0a+xMrOjTFYjbL1Eg9IOoPwpbiLwuBZYBVUodiyyxMhepYGJ6Vx8A9jDhWuq6M2W2AGV1HrNOdQcsn4k1yxwwtB8v2o0rPyfIFYULdlFGVfunXNIg5j1JE+VSbhSZwyErabQEAkqfwsN9PoQad4bhqiCR5/TeisFwls8JoCJaSMgC7lgREAeFNnsmx/oy0Jd0aeQsDyXUMrOYxDgMQQYOnhRHCr7tYvqzM7KAuusKroQ3wXp+GtDZ4jkOVJO8wtq3bc+NsJJHTXU+FF4fhYtlO0UtcdhccKAuRToofoV71/lJ1g0AAMQSYtXArcvZBR6qquqtm0zGfGSg1EiqrmHu3A7MZuLmRtBqHAKEA/iYONNQSKa3cPDMtkWEY51XftRlYqBL6fdIMVZbL5kzIUc6RHI4g5hpqrQBpHx6ALsSogWgf+tcfvhFtpJ8pB86V2cIc3ZuCCcruPwhoCjzAuT76bpgyGZ0OYuYJMjJDBznPSSkTHTv0oPEXVtEs4Yl9Qs6wi5EzMNpzMx8xSD2LWLYcFg7TljQfaOHgjrytt/L416o3QrO10SMozQTADNtIkgRoSAfugRrFepkbYXh1vKqplVdwO62YIHtzKgdY8a9gMYwuMCG+0EwvMYaCpVfvwBt1Wdqpu4psgcECHliI0YEFPygDT31dhbisuZRIViCn3lFyZCkb2zLR1B981AOTAK+hVljLlMaFXBYhlmcuZWjWRmWj+15gpLiQYIBLcsAlWPKp6kjvMkUOLhSLgW5cZhlHRokkGADl3XTyNex7u6ZEBWQAcxygTBYEnrv126dQgBs3LKZbYBdnIW5cmBBMNlMEwJJnSfKqMZZuFQ33UARl/8AjIGUgp3EgkN/NXRgcpzNct5FjMUYMddYAHUxp0ql8ae0a4pKliTpvqSY8aAlhrNpzBS7JH3SjfIpIpjh+C2lKvmvLGkk2zvI0YaSNZGulQbiDFhbZpOucn1EAGYgKIDEAdZGh86lh+Nl7pdRAt2ma2p11Eb+JE+GlAi7FE2DlSRbcFw6EHVoGVXaQggDzPdFZr0lwHbYgs/a2g2uTId4gw+YK23z8aaDGvZdkUzbJ9VtVZDsY6SI2qq1jFtlsgzI2pttJ93mDMEUaGwPC+F2LI5S2eDzORmAYQYVJAkHcn4U5e3aS0JOVWGYKqnM4WYLMzE5ddNtaLLoezOgtMC4SBLFZL58oEqmQgDry+NJMRdNx853aZ92wHloKQPsVbt20m2imDkYZTIOqkknUglSKCGKAVWQ3EVSBd1l+Y8rZ45l1iCPu+NTwduRbOYntA9ky0wRlNvfaGK/EeNdw2HgBk5pt86N1DEpAOxllIE6ggeFAJPTzCTZsPOdgWn+YS2o1IOsddY2ExS/hUizqI894kHbpWrwvBTeXDpBNpVcs/eDcYqB4kAf8qd4fgSSQFFoEFeXLnIPezAwI6D49KlX4YMpG53n5a0eqMuHYgH7UlZ6AJB1PeSR8Krw/Dbk/wC2+h/CY00InamuBujD5iHJYRKqZQSwXmI3eD8qtMK0xC2gOzhrnVyJy+CA7EfirrK+VlYntbgd9fXgKInqJUPA8adcZCtdzWjbN1TGRhDyOqzGYxrBnwrJm+y388kNmnN1kxvPWQaQ6HYq6ty2Lreqxh4HNauxqwHVHiY7560baxQCdlckkAQUlsy7qyDc5d498Ag0DBuZjaXVwFuWxMAsRlZR+En/AIk9xq9uA3TaC8puWyMuV1LZTOZdxqpgjzNBqL/F3RwC63F6Md4I2JO22zT499Sv28zdpE3GChAYIWd2AHrkGT4Zu4Se8Nw7X0u2rrOTKrDMZSMzzB2blI+VCXeDvhyM122oInXM2YA/gA/XSd6CUY7BBbeZmcIgLMrGWJJ5dAOUnrvEb93ao9IeOWhh7oKvOUkGQNYiY3jU7k7naa9VSGe2sajSpKKsATEAiASCANWDcwJ3gjrVmCtgIHUGWJMqdQJXlBmJUhpU7hgRMUv4ceRgwDZCYB8EeQesZlT31dZxOQwgY27sNl6zJUwerAgjxBE70EOx3GmLAD1M2w0LQ2ska6mfjQ/FMWx3UoD92ZbXbMRAQdy6eVU3ccpgYdSOgO9w9dInKPKr8di0tpqGYkD7MxvoSbkHfMJ7400G6IJYZktu7QEZGWDu5iVyjcw0GdgJ1oXCYs9ontLv7VUuz3TmYyT8BGwHcPAUwThTRORz3EKfMRpQA2IxT52XXMSVOkkkNMe8rFHJaayjZyA7KUCyJAb1maPV00A35vCmBs3mhlsw5Gri2Q579Ts3iAOtL8dw64iy6Msnc9daNhXaxYJCupZYlYOV16kA9Qe46d0Uww+AswGyuZJMXGAUKN3OTUrMgCdTSv8Ah5ZQJkkAHxMAfWnd9QToIt5gvi4XRFQdRpvtLHuoNG4naZ7vqqEZbajTpAX2dQD3l6mbQGEk6k3SR4aQR5EAn3CrMYFWFZojdUAaOoUagADzknU9KhiGVrQEhFRm3ILQQDOQHVixPhBoIFYEqygkEHOvmu8eMQfyCrWvnOpUkZ/4m2I0j/rW/g175VX26hbjJLGQuYjLlDq08oJ7gJn74q7hGDZreZRmg3SD49iFWPEsVH5aDhtw+09uzbVXIEukrbzmCxZTvpKsOhoy2qgknFMVBggtbGvdmAldjtFVejxfLFyQSTClY0AGvvL13FcKFt89m0rSYYTG/wDKeUqe6pUz/F8bbNy4Apucxgm45Uzroo6a7TUrjTb7J9LgBugKoAWBokDdiuZtdZIFHfxK23GdkTnKkWlUidNWeNhIkDrVaYS4HHa8zoyslwffUOoIPedZHXpTIyxmAF60rZlR8oJJVT0B3OojeQRvWd4rgQ7GCTd3OkC5l3IG4eNYgZonxL44kLcuFhyqCp7gCBlRR95yAs90AUDd4eASlpwWtkEW7uhGxBt3Bqpju076AzuCvm1dW4CdCCQNyPWI8iNK2+GQCyAgFyBI2GfrIJ6nfXqelZDjagsLgUqHYh1/A6xmHvDA+81dwP0kNlChUsoJgTBXwE9N6ChpiryJfFzULe5GMQVdfVkdCQY900N6TYU3LdkAZnzPb8ysqfDdSaLsYlcVLLbuDl++AEYg8skHWDrI/tXr+MC8xXOe0bs8v3TcXM2YmBvmmJgyKZ1859OODNYwTM5EkqoCyfWYTLEQNJr1Gf6tu38NaRiCSS8L6qhYG+51Ya/CK7ThwWbjdu6j77lPiw+e3xp0SoAQAZw128CdYKjPzL0DqGWP5FPWlOPstnUiS5OTTfOp0+Mf+Jq63nDXHcBSFa2V8SpURr/gmhKm9xa82mchfwrCj4LFcGHka+QqWFwFy76iFtY0Gm3UnQe+tLwj0auB1dwsLLASDJHq6DpMfCkA3CMCc2RQAySWdhIt/l6tp/m9G37124QXuMtoJmaCVLBdWJA6n5ZlG9EcP4Y1pHF5gqFgDGufNE5jvE6eGZqvu4ZSrM5JJuDtIEAZDyqVOotzB/NO1B6VYECXvXDAADMD0mCqT4ALPeYHmEuKdi95ua02hVoynQQNdo7xJ98mr7jo1vs2F2bbm5cTlzNOuYjqonZegFQvcSZXUvbttZibTqphe7c7+G+lACY7h4DIyMtthzBHYKwIggrJMbbNrpQOLY5pac0yZ32p9cOV+2PYtabmZiqlp/CNiW7p9/ii49xprrakZR6qjpOnvMUiU3r0D4VRcYsTG50HjIj6xVIuyx/Xyo3hdtvXVQx2t+1+IzoFUSZPUimQoYoYdiLeVroEO+pAI5WVB1gjUnuoPEYtnMsxaBA2AHXQDTeijwWULdrb5dCTITXeLhEMe+KvwnD7awWJuMRKIqyD0BIMErIO8DTqKRmnolHZlW0bMLia80EAEx3Ham3EbYfMk+vbYeRUrlJ/5H4Vlv4dEvuXxBUCGRlglplTlyyAAQQfKrbnGi79iL+WTlzH1vCXCrAoUjjuGi2u4YiGiIyZx4mSDk3gQVHfRGFxTKgdm5QptkxmhwTkIBI1yuv/ABNR4hh5tBrRLLGQkDVn7QSffAA91EYOx2adiVzaSxPql2gQDBHKcgnXc91BL8HhheCMtzlQRsQc88zkE75dt4OutDYqxauW7ZcZCQVDDXKCz9kWn1lIUme8z1oXh/GrSsVNtkDQrQ2mp6gAAR4eNGWlz3GS8ulwGR+HnVbQHwYgd00GWcTwlwWXVyGC5WW4Jk5SUKNOoI7SYOuh36K+CcP7R41yjVo3M7LPiflNPsRgm7G4olxIVI9YhSphwN8oGjDcE9IqfCGtJda2qmUJk7lyoYMQOkE6AbzQWjW5cyAAaudFA+p7lHf4d9LON8gsWVlpzafiyw0+ZYT76c3LqIC5IGkkneFE7b6CTHnWLxnGGfFreAlLcwpkDKAQST0OszHdThsd/qKLL4graKoOyQzJC5i8kEfdMLEeNeor0o4VhX/icTdd1uNzhFZOzaFAUqcknbXUGZ06V6nLl9N5jhZNNhiL5tXbq5edS7LofWtqTpPgLkd9d4YLZdVIVsxLgNOoYzmJOkQVjqTmGlbrjvo4l9kueq6spJicwWdCJG4JE9x6184s8NBui3Jynt7YH4cpJWD4EA+c99KVz1qXxLLbLPYy5WC2kBBJJ0BhdANa8nHxbQKbcMFACIQZb7wUD7qmQTtI0ml3orxVuyZWlspESduVj/8An50ZZ4ct23bdS1s3QpbKdYIzZQx1CiNh4d1PoCrnFUKKbmZWBJNshSzyCIyjprue6hcdjirJdysLT5Q4I1U6ocw7ihEHvUVTYstkdlfIizyIoUnTrc1b30rtXzbZT62aM0/eDHUN30hs9vWS0yQr2xK3PD7rhuqkaMveZA3FA4jjIVYCITBlohTmiYtz366/AUFxfHMD2emRSQFGiju079d6SNcLDXqaZbX8T4yzgaydhtHkB0oayjMTM9fjXLFkb0yI1Pl+tIglqzqD8fpTSxYbJzOVtnu1JO5gfqdKHK/Sad8Kw/8AEW4aB2cCQNSsHlnp3zQZZdwdy7DaJbBhSxyoqjQAE+t7tTTixgwACzgIgAVyXkjqApADAgnQKYka0tbHchu5QTnFu2p1W2AsyB1MR8JorC2zzMzFmAVs33tRsCZj1tx3UjEWLlnfUKCEACyWO4EwWAjy6DTqg4twG42JgHN2ua7IERGbly9TGgA3rScDu9oGccp5xpBMgKMx0gsYnbrXeDYYNZt32JL2y0a7jXQ+9ppWbVLoDhGu2kcWgWWbTLIBINxCzEdJ9Xw2NTwdqWJDMQrHNIyxylANTywGJkmSQT3THiHGXi1lCqLlzJAGgCQonbNuDGg5QKljbQA7LXKGNsakHNlLG40es2g0OgpkDxnDedmWGLQxWRPNDGOka9fdNGuiEELINqWCk/aEBSArAjNmGYwdRE61S+HW7kZgQxS2AQYjtJefGC0eQqJukWBckl0ykFuYjMzDlMSAMuxJEHbrTC7E4Em6NSUF03nIOimFlVjWdG2H3x3UoxJN0m7bOW8BmKjSepa34gTK1VgsSVvoddXg6xIYgMPgxop7n2xW4O0KkQ8sr6aiWU6++glRzPlu6sStxG1JIYWnkR0zCCPFiKWYy9lU2xECC53JPdPcG0A6nXy1/EeEKLF4zq0XNBABXuHvOvjQeF9F1vt/DhsgTKzHLmLkxPURoYG8eNLYZXhno2+PuWLWRmtlgbx1AFoNJBMgjOFKDLqM09K9X2vhPCUw9pbdsaAAE9WgRJNeo2qc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hQSERUTExQUFRUWGBoUGBgXGBUYFxgcFhocFxgcGBQYHCYfFxkjGhQXHy8iJCcpLCwsFR4xNTAqNSYrLCkBCQoKDgwOGg8PFykcHBwpKSkpKSkpKSkpKSkpLCkpKSkpKSkpKSkpKSkpKSwpKSksLCwpLCksKTYsLCwpLCwsKf/AABEIAP0AyAMBIgACEQEDEQH/xAAbAAACAwEBAQAAAAAAAAAAAAAEBQIDBgEAB//EAEAQAAIBAgQDBAcGBQMEAwEAAAECEQADBBIhMQUiQRNRYXEGMnKBkaGxI0JSgsHRFGKy4fAHM5JDc6LxU2PCFf/EABgBAAMBAQAAAAAAAAAAAAAAAAABAgME/8QAIxEBAQACAgICAgMBAAAAAAAAAAECESExA0ESUWFxE0KBMv/aAAwDAQACEQMRAD8Ah/qZ/qZdvXnw2Ge5ZtWXZHdGZLlx0JVoZTKoCCNN47qyWCAgD3RSUjSB0FOsIdBXNnduqY6hilWCqUNWCs6pImq7nzNWAVxvWHw+VOUgHFVAFr2x+tWBuZ/KquNDW37f6GpTzN5U98BWOEW7ruzCTIHyqxfR+zHqdaIwB5n8x9KNtOMxBiImqmfotFy8Cs6cg6VO5wSyAeQfKnEKOg+ddZRGw+f71f8Aqd/giHB7X4B8qk3CbX4BTjMnh8D+9d03008P707fyU/RO3C7enIK6eFW9OQfCm5I8Ph/eqS+ojaf3/aoyyknap+igcMQEHKBEEe6pu2q+Z+tHYnb3UuuNqvmfrWdy+SpNJ8LHNd9v9BRdzehOGHmve0PoKMei3kOFa5UuteNTaatqUIPs09oj/yNN3WlFo/Zr7R/qNVLwT6L6A+n9y1dXD32e7buvlVmZndGYgLq2pQk7dNI0Br1YQ7jzP0rlafPSL45SF6c4M6CkrGm2EbQVOTQyVoqeaaptA9atqAtBqI5jPcNa8pqLNr8KJCCcW17P2x9DUlXmbyqnig1T/uD6Groh28qr0FmDeHfzH0opm1Ps0Nhxzt5j6USlks5AHSKm801ly5tXu3Y01w/AeUG40abDr76Mt4G0myyfE/pNXj477TcoR3bB0gH4GiLWAuEaI3w/enq27h9QnyjSudle+8k+J/ca1X8cG6z+JwzrAZWHnVCbj/O+tI+aNVMayp1HuNLMRhBIKyOpHx8PGoy8f0cv2VYpTl91Lru6+f608u2ZU9YU0nxNrVfaP11+lLWoNo8OPPd9ofQUY4oHAaXLvtD6Ci7j0Xs0zXgdqrY/wCfGpq0VFNy41KbB+yHtn+o0zuGleHP2Y9o/wBRpzohZ3HmfpXq8okj2j9K5T3oM7cpvhNhShzpTfBHlq8ugZIalMVXbqc1Gwkv71x1/auIdf8AO6pMN/8AN6XQLuI6ZP8AuA/I0UTLN5UPxQzkn8Y/WiG9ZvKqoiywOdj4j6VoeF2wNdvH+9Z/AWS1wqokkj6VuMPwsKAu56mr8c3dpzvpyxba5oNB1JprhuGqvSfOrMPYiANqMt2q2EmnEt1FqKa1Q1wU1dhLloUDfwKtTF6HuaVNDNY/BlJ0kHTSkGLTVfaP1re3BrSji3BgwLKDI6Tv7qjLHcRvTH4EfaXPMfT+1FOKotJld/MfSrWascu1xE1NP1qBrwepN1xSrDj7P85/qNNHM0ssD7M+2f6jTnQEIeZfb/SvV4bj2v0r1OiM85+lM8GYA8hStqaYI6Dy/StMuiMrTVZFVWatJ/z4VkboG/xrzzMV1t/jXS2gNLYL+JNoo/nB+tE3fWPs0LxciF9oUQzc59mqojQei1sC47ncEAfCa2FoyZ3rEejtyXZfFT8q22FEiujHpnrnY+0aIS5FU2hVpHgauKWPd02NDs1dKGovaPdQcDOaGbfwotrdDPoJ61NNViHFVo2bzqjF34NUWr+tKVGU4JOLYAK5YDeJ+lK72laTjA5SazVxprLyzkYVzNXAuleU1wGslukUtwrfZn22/qNMc1LLH+2fbb+qnOgMtiSPa/SvV60dR7X6Vyoy7EZ1qY4M6DypcwphgfV91dGXSTS0au/vVFo1Y1Y1UTmTodN6ig2HnUgmvyriaD6fGgF/FvVX2h9aL3b8tC8WXk/Mv1ou0pLmATy9KrvRHfo0gzM2+30rY2L4A3GtYbh1/K6qDAOjR37bj303vY0LMb9BJnuknpXRj0jbWJxACrE4mvfXzPGeklyfXUT0BmiOFcactD3UWdAzzHlyKT0PStBL9voh4mutVPxZZide6sjj+J5Aqrdt3GbSEFzoJ+8gEUrPHbq/eHuCiflUnv6fQHxoPf7xVTmes/586wy+kpnXc7wwk+6fpRCcVY+q7DvBIP1E0WD5HOJ9ahjd1qKY2d+6Z6Hb96DOMGYheZu4fv0qD3NDuLt9meoMVmHNaDGOWsw5FsAyxPhoB40jv2oO4I6Eagis/J2MJwrU11a4D868prJaDrS60fs29tv6jTRhSq36je239VOXghinX836V6qw2o9r9K9U3sQgJo7AtoKCuDWjMDsK3s4SaWzpRCHvoa0NKvV6yqlizA8K8P3qKt18a7m095pADxY8g9pfrROFMXl7pX6jehOK/wC3+Zf6hVj+t7qoaPsDhftU1Gk6UTxHh/OSxIHh13PwoXCAPcW6CB+MHcEjUjoQTrWkuhHjUT5iujFn7Yq5weyXmbhM6CBH1p76OejSdqsyQgzNPedEH9XwFMHW1aBIALeEE/Gm/C7AQDTmaC3n+w291abVoLx/h6BMyKFKHNppp108qy+J9Hp59SN9N9f/AFW24gRtSpVNsaqRb+63gehPgflUqsY+/wACss2YG4D3CIq/D4HI2YliNiDBMHvHWtTe4dbcyVGvXb59aru8NQRyD3/qaLS+JY1vOABIE7kle87DWKL4fgUQwOup869imggAwADsZEnQR7p+IqizitZnbSo9ps4VcZBYlT6opU1uEX3/AFoyzmZrs9D7tTp9RQeJuyfAaD3VHkvDScRTNezVWG1qX+fCsAmzaUpQ8r+239VNWaRSq2OV/bb61U6ISDr+b9K9XOv5h9K9U2nCS6NT5misHsKEv+sfM/WiMGdBXRekezdFohB/nlQlqaKVtKwqkgN6iRpPfXDcrquR76DAcUEJ71/qFWXPX91Q4sfs/wDifmP2rxeWB8Kq9Ea8Bvnto6FR+tac3ydI2rG8OfLeB7gv1NaljGY9+tbeO8DqqhiyMQu7BQWPwMfM0zs+lFuCZEgx5Gh/RbhhuF7rbHlHu3/zwq3i3o8hXlEGQs+PX51tIjLOSocR9JlyTIH96Bb0tW6ptjXSOux86HX0ch4YlwNhpv5U9w3C0yjRRv8ADT95+NGi/kZXBWDZIAkKdukeFO7Z6mPeB9aa4vhtt1KyAQY6SO6s2HZSyHUqYn6fKprTHOUbeuzPjQanX314MYmq+2AYA9TlrMluLfLb03O5HU0oLaVbxbFjtuzB0VQ3vJI+g+dCl6xz70p7NvUgelVq2tSD0iTZqW2tn9pvrTBmoCwdH9pvrR6C/N/UPpXqkBr+YfSvUcHogvnmPmaKwJ0ofF+u3mfrVuAP1ra84o9m6HSrEqq0avFY1TwUV0OesR9K8o1qIbWP2qTCcUaUbwj5EVFjqPKvcSP2beX61EtqPIVp6KCsK32n5R9a2OCGdNN4isbY9f8AL+tangOJglfzD9f88aPHdZC9GGK4ocOq2rYZoUaKCT4/PWk+I49iyNLFzp3AmNjqd/3rS27wYkgDumvPjcuhHwrrlRMIxR4pjCf9i5PjlA+tWpiOInUIq+0dh5AGtFd4mSfDy1qm7xQnRQfOnbwr4QosYbEg5mdZmTAP1NM7WF5WdvWIA+H/ALq9FOXvO5qjE4nlArK3Y1At3Qe4VneLX+YCdj9f7U7xN2TWe4jb1nvP00qMhtXZb7Z/ZH60Xm0pck9q3sj9aOt1jeDjrNXTVVSO1AWs2lBWP+p7R+tEg0Kh/wBz2jT9UCrTa+8fSuVWh1/MK9UVUKcaec+dTwO3vqHET9o3+dK9gm3866b/AMst8nVo1eDQto1eu4rBaxa8i71xa4x0qdGF4gg7N9dYP9qo6r5CrMbb5G1+6SR7qiuyeQrT0XsVZU9ooHVY+dMfSPGvgLwsZVOQqzvszBgCygdFG4PUiquAWi2LtcuYLzsOmVGUn46D317/AFTuB8XauopUMgQg6y6E+O5VgI/lrXx4Ttl5MtXTW8IxiXElSCGAM+dH9j3mszwDCGxh0XqJJ/Mxb5ZopovFQdzWi5fszW0O6aqbCCgbvFVGx+dBXeMjvnxpq3DHGXlRYG9I7uLB2oTH45nMD41bhbED61FLaRgAms5gcUbzX0PRiyjuIAEDunLWlxIEVlvR6xlu3m/nMfEmnJvaPJdJL/un2R9TRKtpTjAcNzuXAR1Bhl0DkHchTvoZ75FNcb6IoVmySJ2EypI6CdVbwNY5eO0p5IyJrq0R/wDznJhQST0ANdv8JvWhL23Ud5Gn/LaouFnbSZS9KQIFBIdbntGjOlBWhq/maWPVOr7e/vFerls6+8V6pyqoU8Q/3D7vpXcH1867xMRcPkKjg66v6sfZvZohDQtk6VahrCxovV64e7xrwqVtSWAAJPcBv7qUgB408reRqeCwD3QmRSdNTsB5mtZwr0JkG7iSqoDGQn1j1B1jQTOvhNaK6qWVm3aUAHKBlTUDQHIRltrtAAzd9dGPj3OWGXl10V+jvCVs22fMWuMBbOwUAyxy9fuj5V7iPDluIXYaowKaA82vftpPyonC3JzaBdZgePhsPId1GFZt7bEn5KP3reYyTTnuVt2TYZgR5ilvEcNlMinWPwvZ3SVEJ0j+XQk+ZB980LeXPWdjrxvym2Sv33BjTXwqD2H3mfD/ANU4xfD9tKitsjpp7qVqnbNoFASNaNsKI02qNnDmNfjVyW4FScLeMXQqsR3UJwzBZEB1hhnHdqdffp9Knjx2lxUmATqfAan31qn4IgRQNLap2kgyzSugUHbS2BOwJNXGXlpDgrMSyj7SWC9wOWZg+Ab4z0pvwzHl0GfPlQjOQTnSDAcgeuuwO8FZ61zDWx9xBGaeZuZTqNDoCYGniaY4fCKrypQXSJ0aIkRJWJ5lMlYIkTVMF+S9ZVQqKwJMsiqIGwJHVjv6sa9ap4xxxewa0AxZxBzd0ydwB06CiL+Gt3MvaLmZgoJPJMuEYkoRMToCo0FK+GDthcNlQgEhABNwko7LLtJHqjaN6NETdiAAzWwASQMyjUiJ3HcwoLF8MR5a2FRjuBIUnvA+7Php4VrbWFNtir3mzElQuaSZTKMwPKOZiwnbIKux2Js2mVWtW5OjcqlkUiOeNC882k6D4K4y+jmVlfNuzKtBBBkV6tz6TcAtdl2i8hWOU7HryN1HUeHdXq5svFd8OnHyzXL5fxJ+eT3VHBNqa7xFYYeVQwZ1rX0PZvaNWg613h+Be4YtoW8th5k6CtPwf0athg19hEHlE6GJ36mfdWcxuR5ZzHsv4PwG5fkgZUGpY6CBvqfCtngOApbgKpXLHaXCQD3wCY5jIHSIonhtxbl1bSkhSpUTtbIQmV115tZo/scyXEE9qy68rhGZRIhmAgnx66104YTFzZZ3Ip4zhrzuhNp1VAFQKMwEHeVkSTPwHdVdzhN8CSjdw+83U+qNR8OtPcRhCbyGCpVltjcBs6m5M/8AcLzUMTh4LlZ9W/dJH/2GBqO8FW99Wz0Q8OUdoRlLabTl1HeT508t4UzBtlJE5dYblIbKe8qWEanY7bcfDi4AGEvaRHLSAzBhzBmOkwwIJH3TXVOVDlZlDDIVz5lESXZTGwQD3sd4oDlzBu1sKyFiQJVZjqQXI13kxp63hWZxOBuWWGdSs+rOhieoOorSYq2LoZ2bJ2Y+0dvUhRuPw6LqOm9fMbeLu3cS95XzEyoSZGQHlAnSOsQNT51N0vDKyta1oMsihMgBirMFjhcki21odFMkgDvmrr1vwrOx2SzIMg84qjH3sqmjAxG00G91A4NzYaqp0zt0BaIC9SfCjQt1AXC8Hlm9dIVCNZGuUGSY35thWV4j6VXXxgv2vssgyIokKVVs0Os8wJEkHuFarjyG9E550bKpBHTTNtANZ69w7dRDqdMykNBIiCB6pHvFaRyW7rY+jGIN6yt62N5Vl3yspjXuIIVvETTdLjBJzZQYVhbKZl5SC7HVmOcAaac29YH0WxX8NinQmFaASZGWQOYgbgcsg6az0rTX2uLd7RTDKA0z0kKDrupzKOu9BHt0Ese0Im2FzKplzlVlGrEAc1xokyY2ofAY8IhREayGbLnKs7FgNiwKlTB2UHerLaNfXJ2YUXUEPr64hwpJOgLK2+tUJiHt2iC5DoAVnoJH3fCbiHwC0EnxbjRsjJbYm6YDsGYquvQH73fO1Z12MSdTrMmSdes+dMzgreUsyaOFIymMpGZXAnSJXY9CNdjQ1y1aFsHnYluaIXLppykGSYPXpTTVFm41wKjucq7TrlHXKPdFeo7D4Ds1dyMwXQRMghwJ8NASDqNNa9Qb5vxXdfKjvRj0fuYhiQCLa+u/6DvbyozB+j5xDW2aVtDRiNztyr419GwnDuytHIgW2qHswNxlKk5iPvZSW8o7tMsMdzlvnnq8PYbhy2LQyI6ADKAwUo+aZ066ST3eFWW8Cty3mgIVLTGYhtFy6MxjUnWu2rR7G4pMFYuDeCArE69JEEHrI76Zuj2wAFzFbe0gcxJDaRLayoEgEgVs5+yrhWW3iVNwQJjUdHBWfLm+FNcTheyVVxF26wMQEyqpP1bpJg1XjsIWt5XcG4itcIJl4YiQO5RH1gACSNwq7fGqjNbXfOcqj2XPqtB+7QDhMQOVQgW0DImZBj1jceACP5cxqHGOIKiL2ZzFhAkcsKCvMOsljp+1CZ0XWzdDXCdFYpyzvzt60eBqN/DM2KQsZzLnjX/prqBO65lkd4agKeHcXcsUcyLgFs8qgqdVWMo2BjTuq23YzBVX1n5FG8AasT3Tr8GpZgrbKGc9Q6IASWZsupEbBc4JPiKYnjAw9q5iX3RRbRe9mkAAdAMsmgE/+onpIqMvDrJgvzXyNNxKqT3toSO4gdaQ4D0QDiYIbQyNCPI0mTB/xd52+07ZyX1hsx3iRqDA08hX0r0euQqpd0uxqRBWBuXjRRU6Xt844xgMThXJDlhIALayYmIPWBNF8H9MAxC4iV0gufVnvPUD6VuvSfh9u7bHKbiSWLoygZjpEAEjaKxeN9FQB6l4dOYTv/NAPuM0a+xMrOjTFYjbL1Eg9IOoPwpbiLwuBZYBVUodiyyxMhepYGJ6Vx8A9jDhWuq6M2W2AGV1HrNOdQcsn4k1yxwwtB8v2o0rPyfIFYULdlFGVfunXNIg5j1JE+VSbhSZwyErabQEAkqfwsN9PoQad4bhqiCR5/TeisFwls8JoCJaSMgC7lgREAeFNnsmx/oy0Jd0aeQsDyXUMrOYxDgMQQYOnhRHCr7tYvqzM7KAuusKroQ3wXp+GtDZ4jkOVJO8wtq3bc+NsJJHTXU+FF4fhYtlO0UtcdhccKAuRToofoV71/lJ1g0AAMQSYtXArcvZBR6qquqtm0zGfGSg1EiqrmHu3A7MZuLmRtBqHAKEA/iYONNQSKa3cPDMtkWEY51XftRlYqBL6fdIMVZbL5kzIUc6RHI4g5hpqrQBpHx6ALsSogWgf+tcfvhFtpJ8pB86V2cIc3ZuCCcruPwhoCjzAuT76bpgyGZ0OYuYJMjJDBznPSSkTHTv0oPEXVtEs4Yl9Qs6wi5EzMNpzMx8xSD2LWLYcFg7TljQfaOHgjrytt/L416o3QrO10SMozQTADNtIkgRoSAfugRrFepkbYXh1vKqplVdwO62YIHtzKgdY8a9gMYwuMCG+0EwvMYaCpVfvwBt1Wdqpu4psgcECHliI0YEFPygDT31dhbisuZRIViCn3lFyZCkb2zLR1B981AOTAK+hVljLlMaFXBYhlmcuZWjWRmWj+15gpLiQYIBLcsAlWPKp6kjvMkUOLhSLgW5cZhlHRokkGADl3XTyNex7u6ZEBWQAcxygTBYEnrv126dQgBs3LKZbYBdnIW5cmBBMNlMEwJJnSfKqMZZuFQ33UARl/8AjIGUgp3EgkN/NXRgcpzNct5FjMUYMddYAHUxp0ql8ae0a4pKliTpvqSY8aAlhrNpzBS7JH3SjfIpIpjh+C2lKvmvLGkk2zvI0YaSNZGulQbiDFhbZpOucn1EAGYgKIDEAdZGh86lh+Nl7pdRAt2ma2p11Eb+JE+GlAi7FE2DlSRbcFw6EHVoGVXaQggDzPdFZr0lwHbYgs/a2g2uTId4gw+YK23z8aaDGvZdkUzbJ9VtVZDsY6SI2qq1jFtlsgzI2pttJ93mDMEUaGwPC+F2LI5S2eDzORmAYQYVJAkHcn4U5e3aS0JOVWGYKqnM4WYLMzE5ddNtaLLoezOgtMC4SBLFZL58oEqmQgDry+NJMRdNx853aZ92wHloKQPsVbt20m2imDkYZTIOqkknUglSKCGKAVWQ3EVSBd1l+Y8rZ45l1iCPu+NTwduRbOYntA9ky0wRlNvfaGK/EeNdw2HgBk5pt86N1DEpAOxllIE6ggeFAJPTzCTZsPOdgWn+YS2o1IOsddY2ExS/hUizqI894kHbpWrwvBTeXDpBNpVcs/eDcYqB4kAf8qd4fgSSQFFoEFeXLnIPezAwI6D49KlX4YMpG53n5a0eqMuHYgH7UlZ6AJB1PeSR8Krw/Dbk/wC2+h/CY00InamuBujD5iHJYRKqZQSwXmI3eD8qtMK0xC2gOzhrnVyJy+CA7EfirrK+VlYntbgd9fXgKInqJUPA8adcZCtdzWjbN1TGRhDyOqzGYxrBnwrJm+y388kNmnN1kxvPWQaQ6HYq6ty2Lreqxh4HNauxqwHVHiY7560baxQCdlckkAQUlsy7qyDc5d498Ag0DBuZjaXVwFuWxMAsRlZR+En/AIk9xq9uA3TaC8puWyMuV1LZTOZdxqpgjzNBqL/F3RwC63F6Md4I2JO22zT499Sv28zdpE3GChAYIWd2AHrkGT4Zu4Se8Nw7X0u2rrOTKrDMZSMzzB2blI+VCXeDvhyM122oInXM2YA/gA/XSd6CUY7BBbeZmcIgLMrGWJJ5dAOUnrvEb93ao9IeOWhh7oKvOUkGQNYiY3jU7k7naa9VSGe2sajSpKKsATEAiASCANWDcwJ3gjrVmCtgIHUGWJMqdQJXlBmJUhpU7hgRMUv4ceRgwDZCYB8EeQesZlT31dZxOQwgY27sNl6zJUwerAgjxBE70EOx3GmLAD1M2w0LQ2ska6mfjQ/FMWx3UoD92ZbXbMRAQdy6eVU3ccpgYdSOgO9w9dInKPKr8di0tpqGYkD7MxvoSbkHfMJ7400G6IJYZktu7QEZGWDu5iVyjcw0GdgJ1oXCYs9ontLv7VUuz3TmYyT8BGwHcPAUwThTRORz3EKfMRpQA2IxT52XXMSVOkkkNMe8rFHJaayjZyA7KUCyJAb1maPV00A35vCmBs3mhlsw5Gri2Q579Ts3iAOtL8dw64iy6Msnc9daNhXaxYJCupZYlYOV16kA9Qe46d0Uww+AswGyuZJMXGAUKN3OTUrMgCdTSv8Ah5ZQJkkAHxMAfWnd9QToIt5gvi4XRFQdRpvtLHuoNG4naZ7vqqEZbajTpAX2dQD3l6mbQGEk6k3SR4aQR5EAn3CrMYFWFZojdUAaOoUagADzknU9KhiGVrQEhFRm3ILQQDOQHVixPhBoIFYEqygkEHOvmu8eMQfyCrWvnOpUkZ/4m2I0j/rW/g175VX26hbjJLGQuYjLlDq08oJ7gJn74q7hGDZreZRmg3SD49iFWPEsVH5aDhtw+09uzbVXIEukrbzmCxZTvpKsOhoy2qgknFMVBggtbGvdmAldjtFVejxfLFyQSTClY0AGvvL13FcKFt89m0rSYYTG/wDKeUqe6pUz/F8bbNy4Apucxgm45Uzroo6a7TUrjTb7J9LgBugKoAWBokDdiuZtdZIFHfxK23GdkTnKkWlUidNWeNhIkDrVaYS4HHa8zoyslwffUOoIPedZHXpTIyxmAF60rZlR8oJJVT0B3OojeQRvWd4rgQ7GCTd3OkC5l3IG4eNYgZonxL44kLcuFhyqCp7gCBlRR95yAs90AUDd4eASlpwWtkEW7uhGxBt3Bqpju076AzuCvm1dW4CdCCQNyPWI8iNK2+GQCyAgFyBI2GfrIJ6nfXqelZDjagsLgUqHYh1/A6xmHvDA+81dwP0kNlChUsoJgTBXwE9N6ChpiryJfFzULe5GMQVdfVkdCQY900N6TYU3LdkAZnzPb8ysqfDdSaLsYlcVLLbuDl++AEYg8skHWDrI/tXr+MC8xXOe0bs8v3TcXM2YmBvmmJgyKZ1859OODNYwTM5EkqoCyfWYTLEQNJr1Gf6tu38NaRiCSS8L6qhYG+51Ya/CK7ThwWbjdu6j77lPiw+e3xp0SoAQAZw128CdYKjPzL0DqGWP5FPWlOPstnUiS5OTTfOp0+Mf+Jq63nDXHcBSFa2V8SpURr/gmhKm9xa82mchfwrCj4LFcGHka+QqWFwFy76iFtY0Gm3UnQe+tLwj0auB1dwsLLASDJHq6DpMfCkA3CMCc2RQAySWdhIt/l6tp/m9G37124QXuMtoJmaCVLBdWJA6n5ZlG9EcP4Y1pHF5gqFgDGufNE5jvE6eGZqvu4ZSrM5JJuDtIEAZDyqVOotzB/NO1B6VYECXvXDAADMD0mCqT4ALPeYHmEuKdi95ua02hVoynQQNdo7xJ98mr7jo1vs2F2bbm5cTlzNOuYjqonZegFQvcSZXUvbttZibTqphe7c7+G+lACY7h4DIyMtthzBHYKwIggrJMbbNrpQOLY5pac0yZ32p9cOV+2PYtabmZiqlp/CNiW7p9/ii49xprrakZR6qjpOnvMUiU3r0D4VRcYsTG50HjIj6xVIuyx/Xyo3hdtvXVQx2t+1+IzoFUSZPUimQoYoYdiLeVroEO+pAI5WVB1gjUnuoPEYtnMsxaBA2AHXQDTeijwWULdrb5dCTITXeLhEMe+KvwnD7awWJuMRKIqyD0BIMErIO8DTqKRmnolHZlW0bMLia80EAEx3Ham3EbYfMk+vbYeRUrlJ/5H4Vlv4dEvuXxBUCGRlglplTlyyAAQQfKrbnGi79iL+WTlzH1vCXCrAoUjjuGi2u4YiGiIyZx4mSDk3gQVHfRGFxTKgdm5QptkxmhwTkIBI1yuv/ABNR4hh5tBrRLLGQkDVn7QSffAA91EYOx2adiVzaSxPql2gQDBHKcgnXc91BL8HhheCMtzlQRsQc88zkE75dt4OutDYqxauW7ZcZCQVDDXKCz9kWn1lIUme8z1oXh/GrSsVNtkDQrQ2mp6gAAR4eNGWlz3GS8ulwGR+HnVbQHwYgd00GWcTwlwWXVyGC5WW4Jk5SUKNOoI7SYOuh36K+CcP7R41yjVo3M7LPiflNPsRgm7G4olxIVI9YhSphwN8oGjDcE9IqfCGtJda2qmUJk7lyoYMQOkE6AbzQWjW5cyAAaudFA+p7lHf4d9LON8gsWVlpzafiyw0+ZYT76c3LqIC5IGkkneFE7b6CTHnWLxnGGfFreAlLcwpkDKAQST0OszHdThsd/qKLL4graKoOyQzJC5i8kEfdMLEeNeor0o4VhX/icTdd1uNzhFZOzaFAUqcknbXUGZ06V6nLl9N5jhZNNhiL5tXbq5edS7LofWtqTpPgLkd9d4YLZdVIVsxLgNOoYzmJOkQVjqTmGlbrjvo4l9kueq6spJicwWdCJG4JE9x6184s8NBui3Jynt7YH4cpJWD4EA+c99KVz1qXxLLbLPYy5WC2kBBJJ0BhdANa8nHxbQKbcMFACIQZb7wUD7qmQTtI0ml3orxVuyZWlspESduVj/8An50ZZ4ct23bdS1s3QpbKdYIzZQx1CiNh4d1PoCrnFUKKbmZWBJNshSzyCIyjprue6hcdjirJdysLT5Q4I1U6ocw7ihEHvUVTYstkdlfIizyIoUnTrc1b30rtXzbZT62aM0/eDHUN30hs9vWS0yQr2xK3PD7rhuqkaMveZA3FA4jjIVYCITBlohTmiYtz366/AUFxfHMD2emRSQFGiju079d6SNcLDXqaZbX8T4yzgaydhtHkB0oayjMTM9fjXLFkb0yI1Pl+tIglqzqD8fpTSxYbJzOVtnu1JO5gfqdKHK/Sad8Kw/8AEW4aB2cCQNSsHlnp3zQZZdwdy7DaJbBhSxyoqjQAE+t7tTTixgwACzgIgAVyXkjqApADAgnQKYka0tbHchu5QTnFu2p1W2AsyB1MR8JorC2zzMzFmAVs33tRsCZj1tx3UjEWLlnfUKCEACyWO4EwWAjy6DTqg4twG42JgHN2ua7IERGbly9TGgA3rScDu9oGccp5xpBMgKMx0gsYnbrXeDYYNZt32JL2y0a7jXQ+9ppWbVLoDhGu2kcWgWWbTLIBINxCzEdJ9Xw2NTwdqWJDMQrHNIyxylANTywGJkmSQT3THiHGXi1lCqLlzJAGgCQonbNuDGg5QKljbQA7LXKGNsakHNlLG40es2g0OgpkDxnDedmWGLQxWRPNDGOka9fdNGuiEELINqWCk/aEBSArAjNmGYwdRE61S+HW7kZgQxS2AQYjtJefGC0eQqJukWBckl0ykFuYjMzDlMSAMuxJEHbrTC7E4Em6NSUF03nIOimFlVjWdG2H3x3UoxJN0m7bOW8BmKjSepa34gTK1VgsSVvoddXg6xIYgMPgxop7n2xW4O0KkQ8sr6aiWU6++glRzPlu6sStxG1JIYWnkR0zCCPFiKWYy9lU2xECC53JPdPcG0A6nXy1/EeEKLF4zq0XNBABXuHvOvjQeF9F1vt/DhsgTKzHLmLkxPURoYG8eNLYZXhno2+PuWLWRmtlgbx1AFoNJBMgjOFKDLqM09K9X2vhPCUw9pbdsaAAE9WgRJNeo2qc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2577"/>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9" descr="data:image/jpeg;base64,/9j/4AAQSkZJRgABAQAAAQABAAD/2wCEAAkGBhQSERUUExQWFRUWGBYYFRcYGBcXFxcYFxcVGBgdFxoXHCYeFxojHBcXHy8gIycpLCwsFx4xNTAqNSYrLCkBCQoKDgwOGA8PGiwkHyQsLCwsLCwsLCwsLCwsLCwsLCksLCwsLCwsLCwsLCwsKSwsLCwsLCwsLCwpLCwsLCwsKf/AABEIAO8A0wMBIgACEQEDEQH/xAAcAAABBQEBAQAAAAAAAAAAAAAEAQIDBQYABwj/xABGEAABAwIDBAgEAwUFBgcAAAABAAIRAyEEEjEFQVFhBhMicYGRobEywdHwQlLhByNikrIUFSRyokNTY4LC8TNzg5Oj0uL/xAAZAQADAQEBAAAAAAAAAAAAAAABAgMABAX/xAArEQACAgICAgAFAwUBAAAAAAAAAQIRAyESMRNBIjJRYfCBkeFCcaGx0QT/2gAMAwEAAhEDEQA/ADEqSU4BcpQ4Kv29jXUsPUez4mttyJIE+Eyj1X7co5sNWH8D/QE/JFdmMTgKWJxDXP62GgwXVKmUSe8qc7HaPjxuGH/qB39IVaTm2dUH5K9N3g5rm+6z7AqJWFujbswWEB7WPb/yMqO9hCmbT2YPixFZ/wDlpEf1LD0wJ/UIhMoIVzZr+kWBbhX0XUjmY7q61N0Q7K46GI3D1WxBlYrpI/NgsE//AIJb/wC26Fr8LUmmw8WtPmApSGYF0IP+He38taoPRpWiFGQs10SscW3hiCf5h+i1NLQJZfMKDOaAYhx7hbTimuqAD4Xeg91M/CNJkifNRuos3Bo8AtSARvqD8vm5o+aSjUaXAQ3+eSp6ZaOHkN3cpgENBIsRTAaSLJaV6ZHIhLiLtPcuwnw+KHsPo80whjBs5VSPNrkO6tzU9Mf4N38NYe0fNVdV1lVq2Ug6Ra7J2YMU9zS8Maxpc9x/CAJnjA1PdGpAVM3EHORMt3E2J4Shn1XRHrvHjwTaTCXAC5J0JgSeZ0WUKs3IsuuHEIuk7rGANuWzYa3OvPh4BCGsA00qlItqN0cLE30e0620cFE1sXFjxFtRB9FOrKWH45vVUw10Z3GYkS1okdobiTuO4c1d/s1Z1mKy7iGzFz8QWSe2SSbk3JOpJ3k71qv2bADFG8Sy0GLzaeN929PBJCTvibB1aCRUNbNJnKTl1tHhCRW9VkE/fzSqfFA8jKdK0pqVMTFUddmZpHEEeakcEhWMeXYIf4XFsO5rHDvZUE+hKz7XfcLVUaUVsVT4srt93D2WTBVoewyJBUj7CecT9yo+tPAeSQuO9UENXWrl+zsNP4H12eZa4e5W02FUzYakf4G+ghYPBEnZ5H5MR/XSH/1W06JPnCU+WYeTioSKehOj1sTjW/xUneYd9VpqB7PmqLY+Cf8A23EOg5X06d90iP1Wso7PgXSvsUrXVTMQfL9QhamGkzlM67rn+ZXr6MfhQ1Ugat+/BYFFW2gd7R45foUS1ruXn/8AlONdpNj4JrqJHHxMfJBoxK8WI5FOwTLa70wNDRr6qTBHXwSPsPo8zyf4bEj8tf2c0KLD4BhaCRNhvPDei6rP3eOHCsT/APIPohKDxlF9wTZbrRXGK/AU/wAqE2lhWBhLQBpYAcdZRb4/MO6ULioywDMx7qUbtFHVFRWqudAcScohsnQawOASU8URZ3miTR7kx+EneF1WifF+iQOBGq0nQBk4mBOnsRdZMYUjS61XQWm9tYuaCDkOrbTI4jVCkB3RtHYeiLPfUa4WcAXRO+OR18Vye7EYifwH/lH0XKVP6ofyv7/uIlTQEspiA4prhquzWXOKxjB4tuTaLh+Y/wBbI+axRaQYva3ktv0qOTG038mH+VxB9lj9q08teqOD3/1FVh2F9IHhcAm2UjKDjo0nuBKqIX2xKhOFxDRufRd6vavQ+hWzHtw4D2kSSQORvfh3LNfs96PvPWOqMc1hyAAyCS1wcLfeq9PoPDRGnO1vqotWx71QXgsHlvDQjn1OSGo1283HmigYEnyWqhQOrRm5sEJUwY71ZCmXXP8A2SOod8e6mxjP1tmAnQ+H1Q1WjlsZiN/6FaHEVA0RH0H1QFapm1AjhAWoJStgG5t5hTtxtJkl1Vg73Ae5RowAcDaD6eKoNsbFbo4Dn9RyWUU9iso9nYYVqmNaDLX1CQRwJcQQfBIOiA35vOPYLQ7L2YykDkAE6wNVYLOWwoyjOh7fy/6iiGdEWflHqfcrSByUOQ5sxRU+izB+Fv8AKFOzo60bh5BW6WVubNRWM2I1F4fAhmiIC4lBybNQ5IklIgEFC4BB0dotcJBBB0I08Z0RjSnFHLiEgKUlYxj+neznv6t7Gk5ZBjXUEH3WfNbEu1ogn8xotzHvJF16ZUYDqov7K3gE3JBs87FHGmYaWjkKbfZE4fZeOe4DrHCf+JFp5LcPfTA+Jo8QEmBqNc5waQdHWM666b591nL6IKLDDuFGk1skkAAnid/eiMPmMGI71FRe11oE96NpibWA9kyFDMLVDTxPt+qOa/NHLRVbRl0ufQfVGU8TATWCixiAoKtUiA0SeMaKDrnPMaBTnB2uhQ6TYDXpn8Rv4BBvYrOphhzQtSnCRotRHRvoULtNkwHee8fUKUkDXfI+idWEsk6pokZqmUNMlhg6bjuRQcoK9IER3weajoYkG0jNpEiVGXYAvMuzKMuUWIxIYATNzFuJQowXnXZkK2qTox/8pUradT/du8keLNZPmSF6hLalh1Tr6fcJxw9bdRcfIe61GskzJVH/AGSv/uT/ADNXIUYw2BqllSCC0zlc07/Djv7p3CTq8HUtl4XHdp6H3VLj8fTNdzg0f5t9hrpojsHUlw7j5WV5/UVFmClLgqHDbWq4hz20qRim7K4l7Gmb73TGh0B7wjqGFxG5lCnO9xqVXHvIyz4lJQ1BxcqrpMD/AGd0bi0/6gpsZga4pvca9w1xYGUmNBIaSLuLidFBtB/WYRzvzUw70DkKMCbE6NCrSZUc49oTAsLEjd3K1w2zepPYmbamdFL0SxWXBU7TBeJ4ds/VWNDtkmIGpPAKmn6F2myFrCe1oRztKJw2ODjle0W3j6IXGY4CzbC//fv9vJM2e4ZsxNkzVDwV9mgbpaVPTwxPIeqFo4txHYZI52TH7XqjWlbiD9FkiiSNBh6IClqKqw20SYjeiK20IJneEbQ1C1WoZzEJW6RC4DXO7hZRO2m8ierI75SOIbIdqPhdgq5ewg6wgcfjQ+0EHgUuzcTBjePULQW6EyLVjMUw5p3bxw5qqxHZe0kwA4T3bjPKSr7aRyukaOugqXVvcMzQ4ToQDB7ikyKkSTITtCmPxt8wh8RtGmSyHgxUaTF7A3WqwuzqWXstaNbhjAeW5E0QGneeUAKVmBqPSOi9wawuc5xAADXXJMDWysm1J3G/clc+BPCD5X+SHdTgkZRYkTE/CSOGtkU90B0BvoVXOJdAh0thxFrA9xLc3iUdRqOyjPlnkbctVGaZ4a8gnBhH4fT9U4pJ14/h/m/RcoS13Ly/VcjRrPI+pLzDRDTqfpx7hy4K/wACIPgAO4fWB5KEUwOZ3k/TU+ilYeGvOwnnCtJ2BDOi78mJxo5sd4HOfmo8f0vIfLGnKGjsut2jvkXt9UZgujtQVn1etDC9oa4NbIgZdC7fbgpcLsnDMfBBe6YzOlwnhw9FJ9l+KXzAWyukQeQ2pALmOmBBuYtwFyE7AtnBhvCmW/ygt+SO270ROJIfTc1jqbHWy3dlu0NiInTxCr9gOmhB4vHmSfmlijZEk9E3Rp/+GY3+JxPjCNx2NdAY2zd5/MfoOCrOjlTNTDR+EkHxkq8xuBhtjIt7K0UTb2VD2dqSZ0tdX2Aa0NuqYUACXa6Qr7AEOA0SzdMvijaIdrY3EDs0WkWPaFzpaAbBV+zHYtrpqmo6wgfEHHfP5Vr8NT7lJWw/NMpDOOwOlU7TeaXaFXtC06eq7CUpqSdJsnbRo9qRbT9ElqxqM9tzFVy392XCCBla12m8zaY4TCrNj7UxLXDrc2UkgggyBuM/KVtW0Ly7z3Jz8E03hU5aE47KnFsm8zwVDi8T1T80+HgtDjIaCBp3rL4ymajsoEmQpxexprRd4bHCvR7j5fd1XGRUa2YJMTE62lB7K/d+Jv5/qjccLgjUEH6/VNNWqOXph1Nlak1rhVztD2h4yhvZJA3b5PFaai+WCD3/AHyWQxu0+1FIBzQA4y1x7QcPCYkyVodhYs1KbnOEOzEXEbhpPefJcMHH12Xnjmo8n0WFN4MiTe11DidqNpvAeLPuDukta4g/ze6JosdN4jwQWIANZoIHwD0c5n/QFT+pEQr+9qcajyUVHaIe+G6DUm3cBxKdg8G1heZDpdmggdkcPvgoMfiMjmuAGsGOB/VVaSAFuF1yHNc8vT6rkRTz/aGIp5wMzA82jrGNPcczvkrDotXmuzPTcA4ubD2aO032N945rLUuh7GXxFZtMH8DO046b4j0K1FfENpsphucBmWHHtRl+HNvlHkrobi0rL7aGHayq6bWsfUffJVYFJnaqVMoBloMNJ751UX7R6zn0KWIoVHZZyVAxxA7XwzHAgjxVNs/o2KjQ59WCQD2G3PGSTHmCg3SsvGPkL/D9M6DKzWy45iAbEAAmJJdFt9p0We2ji3YbFYiiGZv3hc3XR7WuFgFpMF0NwbQ15Y55Omcn2bDVbB18wEk2JgDQWBOp80nNGcb/QxnQiu3NVDiATlLQd+sgcYWwc4HKTw+i8+2jgX0caSyBfM2IiCZgcN48FscDXL2Am0j108p+S6Mck9EckGnYHUYBVc3cQY8pHzRuyH2hVOOqFtQH8pnvB1Vnsp3BbIi2CRp8KLBT13Q0kmAh8KbKPGgusN3uppWWZJs3tOJ8gmY+pld7oLCVKjHEgSOWo+qfUzvdmIjhOv6I8Qey3psBaIvZQ4iyFwjyyBNj7qXFVZCzCih2rVgFU9KnlpGqdZAb3mx9CVY7ZdaFT1Np061NlKnJgy4xEEHS+q0FbEyypBGEwfZ+94U2IokAffJFYNnP8XsPvyTtvdjDufvtA/5reytJaONMGwJbnjrGX5z7BXLth1HN7LmAy4T8QLSBytdYHZXxzy+iuq/TqoWuBpQRo4O4cQXGV5EMGOOzryTnkXF9G4r4s0w0RmAAkgjdaw38VW7YxQbUpmbHO2Z/wDLeLjm8rF0Onjr9ZfTLAyxx+ShrdIH1pBIykzERMzv3q9OLtieNV2ejsxoj4vbXj3rN9JNpgtc0WOWGRrM6nuusxVc8MOUu0sMzo91XDarh8bCOeqq58uiGRSh0rCoq/753n+i5QjalNcl+I5fNP8AEbp2Bn4oj78kPiKlGkJe8RzgD1WEr7exFTWoGjg2B6mShDTaTLnBx4ucXH1KakjuUGzRbS6S0erdToNDmmM2sWIIMnWCBon9Eduh7jRqDKdWHX/MD7+azxyAWcPBR0q2Wo17XXaQQb/cbk3K1VFcceEk7PTK+2KsZWMY0CwLjm0tIEQnjbD8oBDS4CC4jXnGgWOrdKnO0hvcCfdA1NrZvic53n9VHZ13iXo1WOxdN5l5bmvEASJ7k7AYrLA52PI6j5rJUtptaZymO4Iyr0oplsZXf6UYclK0jnzyjJV0bDGUG1ReARvCg2aYMcLLG0+mT2m7ZHffzV9sTb7Kj2tgtcRJ4Hu4LvltHLitM2dHGWRNOrx1QFBgcEPiMG6pcPc3kCR7KCOrsvqbF1VqzVPZVRv+0qd+dx+ZUWJ2Y91y97ueZxTDKH3LnEYgXBMcFC/EOOoQWA2YKfMnerbEuEQlYOjLdI65bSed5sO8qk2JhS028z962RHSvEl9RlNt4u6PIfMqEbap07Bwc6JMXiNdFaC0c2W2zT4TsAAm/tOqrOku2w8ZBpIEcmgx6uJ8lktq9Kaj5DDlbpzKoOvBPad7pMttcULjSTtmxw2Mybte5PfimkRbzCybcewDX0KU7Wbz8iuLwSOnyRLyoGcR5j6KSjUYD8X35Kgo4/O4NY1xJ0H3oFJX2hTZa7zvymGjxOvgm8DZvLE0w2kwWzeh+iHq45h/EfJUWH2lSfrmYedx5rtpVDSaDmBk2EkHv7vqj4HYvkiWbnUid/kuWa/vZ35fVcm8MjeSJMdpM5+SQ7VbwPkPqqmUsrp8aIeRlp/ezfyn0TTtcfl9VWypaFAu5BbxxN5GHN2qTYN9f0RDMUd4AUFKkBopgj44/QXySEfVJSgBNc77hKCqKNCN2S0ALuJgtvETO7XdqEVSruZUpw64dM7418AoXs7DW5xDr23byDzkjyT8C0GqTmixOYiYP3ZZdNnWlTjD+352embF2sKlMOBsR+hVthzKxez8wo0i2/ZPIG824a81a4HbDm2cD7lczWx7NfSpgqOs1V1PpAzj52UdfpAyDF+4ErBJqlQCUBj9pZRxOgHEnQKuq499RwAGtw3f3ngEDtio6mAJmq6wj4aTT8TubtwQoK3pFDtmtc9ogkw5w3wN3ESbdyrmU4Bcz4miDv1iTOmk+amx+IdnAygDQGNRNza1zKHZRcBmBGVznCCTAib8CuiKpDzq6S61/Jp8J+y+pUph4rsLnXgAkX/iBv3wqfbXQzE4Ttva17B+Idpo/wAwIsPCFcdFumwwx6qrZgMMduANwHcBfVeoUK7azDoQQJ0IIIHpdQlKcWc7hF6PAaWFFd4Y1mV7iA3JpJ/hPyIUe2tgVcNWFF0Oc4BzS2YIM7yBpBnuXtuC6G4ehX69lOHcNw4loPwk/cLB/tNxc4kNa2M1OCTqWZ32/hEkk7zYd7rJyeibx8VbMJVx2Rhp09//AIjxq/k3gz3QJcicRhCLhCqhI6UhcuXLGOlIuXLGOIXJ5qcgk6zkPJYxJhaOY30COAso6DeypXC8JkhWSLnOAXFRP3JhSSobhSUx2habi3FRH4lI034fe5YaLpoMeCHHshpDNDuJJ99U7AHtPmGnLeZgXE7+5RmqzN8RILQBO8kkSe4J5a6m4S3LINpmZt4blquB1uSWW/R6LsnAg4enzYCPED9ELjcPlPitLh6cMpNIiGtafBo+iGxuBzOAHMnuXLJBRU06GbVRvENdO5XH91nihK2zjmg7/kl2MQYChlZP4jqqTbwDa7AT+HMeZJge3utphsFx0WJ6WUA7GvJqZAxrGmDugHwuVSMbGxScZpr0U+Mc05QBfW8Wgz3gRA3zqhqlP9ywASSWwNxuSuxWIY1sUwCCCHSJueaXaktZTAsRfxAH1VVGh5ZeXOX29fdr+QrB9Eq+Lf8Aug2BAc4mGg7+Z8FqujHX7NrNo4j/AMJ9mOBlgMzAMW7irjoRiQMNTGUsJE3EZjvI4ybzzWoxOCp16ZZUAIP3bgRxXNObuvRFpN8g+mWvaCF5/wDtK6Mmo0VqYJcyQ4DUsOscSDfzWj2Nh62Hcab3dZS/2b9HjWz9x3XGqu3Uw4XU7p3E1XpnzhUpoOvgweR+9V6B+0DosKD+up/A43GmVx+RWJcLrsjJSVnJKLi6KarQLdfPco1aVXyY3b1W1WQSEQDFyVIgY5KxskJFJhh2kTB9MWUg+L74KMOhOab+CcUUmU0ahNaUtPeVjD2ako1uBcW5rDl3ofCUpc0HeQjKmLzZWtG+T3ykk3dItjjGm5EdG5aXZCIgzuGo8dVbY1rXCQA52Xs3MkcQN8KgaR2gbb5320HurB2Da0iX6jMLRu4zz3J4z4qmV4vJtfrs9fo4jNSad8MPoJ9EZQpjXiqzZ1IikwH8jf6QrNgOk6fRc7CiV7oCCdRzGeCKzSEx9ghQSNzgBrpqvKtsPNXEYkxAe6Gkxoxwb/0r01zpIbu1d8l5NRzPqOId2S98DWJdPz9VSI2NJzSAarMrg0mbiSFeUWB2LohwLmNLSYEi5JE8pAVXTwwFYB8uB4a+K2PRKGV4j8MDiIhUn8rYkE+Ml6tf4s2NNwrFzJIa0AS2M7nwDqQYaARpcneEbhMPUYInMOJ18eKdRwgLi5oiRJ71a0WtDL6rh3LQehuHw8sJJuL/AKIWtiYPepKmIgRuKrcW2TO4rcUhrKPpxgnYmn1TDBgEcC4S4And8K8mxYIJbEEG/Je07WHbBH5WnykexXmXTTBZK7SNHt9WmP6S3yVscqdEcqtWZhwi6rajpJKsMW6QQNFXEKzIIRcpmYN7hIY4jiAYSpbGIQyylw7YKHRVBkDvTCkzjdPY6xTHiwPglZ8KcU5uily2AUdMKdYxJhwczY1kQntGV0m2pA33mO5QEnjokc6Sg1Y6kkg7E0Q5gcG9t4E+GpHfHqmYbA1DeI5n9UNWrkgTuED78FI3HviA63n6laKoLkmevdHNrjEUptnZ2agG50a9x+vBXDLE35+i8o6AbZ6nE5XHs1YaTwdfL628V6o4WB4a9xUZqmVi72P6yE+s8ZZOgSMaCVG5uYx+Ea8z+n3ogh2ys2piOpw1WqTBDSfEiGjzIXkODrhrwTuIJsT7L0P9qG0Q2gykDBe6SOLW/LNHkvM83tfv+4VorRCUqkmvQU+sA4ljt5g6GPG6uOjW3OprML4dJgmbiSOd1maimDoIOmiZq1Qqm07R9D7HxgLDa4sfO3opqjzqNFnth7Vp4im17DDwG5hvBgG/EXV9h6s2Oq5kq0dDHOoAiVHiKctPJTlo3Jj9eRStBRVbQpHLSPgY4ffsvPP2hUhNMmQ3M4SN0i39PovS9oU/3Yj8J9PsrE9K8I19HtkNaHC5mBMgTGgkgTzSrTC1aPNa1IDeI46T4KTaGy2UCHFwqhwBZEgEEWJkTH03qfEYBzAbSJkEEFsAEkyE3a09SDlcBDW35ASRO4mT4roj8RzP4SudtutuqOaNwaS0DuA0XIFItRrZzGyUWStXs/or1OzKuLqjt1AxtEH8LHPbLu9wmOXesmSnEskHDingdlQqR7rJkAWmpwoKRRELIDEKaNUpckZqiYSsnDgm6lKsE4uI0tvXtnR7EuqYWi9/xOY0u5yNfHXxXj+ytnGvWZSbq4gE8BqT4CSvbKNAMY1jbBoAHcBAUshXGRGvfIImYN7gQLwL33foUXSAaIQVDCkOmYbLzbVxeR8U8IgRuAUmMxQp031HaMa5x8BKmirPK/2hbQ63GvA0pgMHhJd6kjwWdaU7EVy95cdXFzj3kpjTddCOZ7EqlSB8QfuxUdRPYJA5Ig6NJsna78NWp1NAW9touHBo94g+BXq2z9psrU21GGQR9+K8RwdVg+LskEnNrJ3CFpuje3X0KrnG9Ek5wdwtBbzjdvjuSShfR1umuSPWqZlOfMIfB1Q5oLTY3nkj4BCgZMDr0paeazXSHA58PVb+Zp8wLeq1jxAvdU2PZy4qch0eFtrkfCSJ1G4zxGhXY/bFWowse7MBlgnUBoMARuujds7NdRquBHZLnZe6SgsNgw9xBMWPouuKt6OSWuyoXKStTyuI4FchRj0Hpx04pYikMPQBLQ5pLz2QQ2YDRrExcxosG8XXZoTnBMJVDAU8phCc0rBJWC4UsplHeUrkyAPBkLgEhspGnisAaG270h1TnuUbjcoBLvol0iZhMRnewuBGUkfE2SLgGx0XqmC25RxDc1Go1w3j8Q7wbheDucnU6paZBIPEGD6Kco2UjKj3xtSTEqo6buIwFaDuaD3FzQfReW4fpXimfDXf4kO/qBUWM6QYitapWe4cCYb5CyCjsZz0CtS701qmLrKxEY5sqSm5MKSmsYR7ld7ExoaMhM54tw1t7eaoni6tadBhA7UODbgRu036oxdOykI8j1boPtPrqbgT2mOIM+c+q1dJ4XlfQLGmlV6twjNO/uiOIubr0yJAIN1DIqkUTJatWEBXbMqRzkNWxoAvu1O4Wm53KVD3R5r0ue6lXs6zwZbAMEEDeOY9VUM2a4ukNAE9oiA3TdO8ckd0hxf9pr5m/Ay08STu8v8ASnYaqJGYZcrrzoMx521hdeGOkSnLlabKvE4+kHEdXmi05R80iKxeLh7gadMkEiSLmLbiuV3mlfr9jn8EV+MyrNEod9/RNo3CXeuYcUzuulBTFLTbJWMTAwF28JClaiAUm6cCmlLO9ExI0i/kOQ3/AE80NWcpC5CvfJQZkdKRIlhKMdKc3VNXLGLDZ+Fzn757/BS43DtYRlMhzZ7jJtO8RB8UJSqEaHVOkmZTVsURui5m9dvShEBHWRGEdDpbz13IVyKwAkEbyDf75la9jJWXezMTWFSRepdzW/naASQOHwjxhehbE6e0KjAHHI4agwPdee7Pe4vbUBh9JsnmWmItxBC2mD2VhMczrerLXn4i0ljs2+Ys484U2+XZaScWWeI6QMfUyNIsJkObfUxrviFPRwVbE1nVKga2nTu8x2C2ZGVv5otbSeaqafRGmwjK58bwS0zrE9nUSYKuJLRlLnO7ySltehHFt7MftDY4pUXDUlxfHCTZvOBZZqniOtlpfkaBed8aCN5st9tNliFjdnYSm+dRcxwuZlZZOKZVQUpIHAaP9qB3h/yBXKXqCLBjCOJAJ8ykW88Sy/8AO/r/AL/6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457200" y="4598027"/>
            <a:ext cx="2286000" cy="954107"/>
          </a:xfrm>
          <a:prstGeom prst="rect">
            <a:avLst/>
          </a:prstGeom>
          <a:noFill/>
        </p:spPr>
        <p:txBody>
          <a:bodyPr wrap="square" rtlCol="0">
            <a:spAutoFit/>
          </a:bodyPr>
          <a:lstStyle/>
          <a:p>
            <a:pPr algn="ctr"/>
            <a:r>
              <a:rPr lang="en-US" sz="2800" dirty="0" smtClean="0">
                <a:solidFill>
                  <a:srgbClr val="6B0F32"/>
                </a:solidFill>
                <a:latin typeface="+mn-lt"/>
              </a:rPr>
              <a:t>Martha </a:t>
            </a:r>
          </a:p>
          <a:p>
            <a:pPr algn="ctr"/>
            <a:r>
              <a:rPr lang="en-US" sz="2800" dirty="0" smtClean="0">
                <a:solidFill>
                  <a:srgbClr val="6B0F32"/>
                </a:solidFill>
                <a:latin typeface="+mn-lt"/>
              </a:rPr>
              <a:t>Maxwell</a:t>
            </a:r>
            <a:endParaRPr lang="en-US" sz="2800" dirty="0">
              <a:solidFill>
                <a:srgbClr val="6B0F32"/>
              </a:solidFill>
              <a:latin typeface="+mn-lt"/>
            </a:endParaRPr>
          </a:p>
        </p:txBody>
      </p:sp>
      <p:sp>
        <p:nvSpPr>
          <p:cNvPr id="9" name="TextBox 8"/>
          <p:cNvSpPr txBox="1"/>
          <p:nvPr/>
        </p:nvSpPr>
        <p:spPr>
          <a:xfrm>
            <a:off x="3670300" y="4547854"/>
            <a:ext cx="1800225" cy="954107"/>
          </a:xfrm>
          <a:prstGeom prst="rect">
            <a:avLst/>
          </a:prstGeom>
          <a:noFill/>
        </p:spPr>
        <p:txBody>
          <a:bodyPr wrap="square" rtlCol="0">
            <a:spAutoFit/>
          </a:bodyPr>
          <a:lstStyle/>
          <a:p>
            <a:pPr algn="ctr"/>
            <a:r>
              <a:rPr lang="en-US" sz="2800" dirty="0" smtClean="0">
                <a:solidFill>
                  <a:srgbClr val="6B0F32"/>
                </a:solidFill>
                <a:latin typeface="+mn-lt"/>
              </a:rPr>
              <a:t> Frank L   Christ</a:t>
            </a:r>
            <a:endParaRPr lang="en-US" sz="2800" dirty="0">
              <a:solidFill>
                <a:srgbClr val="6B0F32"/>
              </a:solidFill>
              <a:latin typeface="+mn-lt"/>
            </a:endParaRPr>
          </a:p>
        </p:txBody>
      </p:sp>
      <p:sp>
        <p:nvSpPr>
          <p:cNvPr id="12" name="Rectangle 11"/>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6636881" y="2587524"/>
            <a:ext cx="1524000" cy="1867526"/>
          </a:xfrm>
          <a:prstGeom prst="rect">
            <a:avLst/>
          </a:prstGeom>
        </p:spPr>
      </p:pic>
      <p:sp>
        <p:nvSpPr>
          <p:cNvPr id="13" name="TextBox 12"/>
          <p:cNvSpPr txBox="1"/>
          <p:nvPr/>
        </p:nvSpPr>
        <p:spPr>
          <a:xfrm>
            <a:off x="6397625" y="4598027"/>
            <a:ext cx="2054225" cy="954107"/>
          </a:xfrm>
          <a:prstGeom prst="rect">
            <a:avLst/>
          </a:prstGeom>
          <a:noFill/>
        </p:spPr>
        <p:txBody>
          <a:bodyPr wrap="square" rtlCol="0">
            <a:spAutoFit/>
          </a:bodyPr>
          <a:lstStyle/>
          <a:p>
            <a:pPr algn="ctr"/>
            <a:r>
              <a:rPr lang="en-US" sz="2800" dirty="0" smtClean="0">
                <a:solidFill>
                  <a:srgbClr val="6B0F32"/>
                </a:solidFill>
                <a:latin typeface="+mn-lt"/>
              </a:rPr>
              <a:t> Claire Ellen Weinstein</a:t>
            </a:r>
            <a:endParaRPr lang="en-US" sz="2800" dirty="0">
              <a:solidFill>
                <a:srgbClr val="6B0F32"/>
              </a:solidFill>
              <a:latin typeface="+mn-lt"/>
            </a:endParaRPr>
          </a:p>
        </p:txBody>
      </p:sp>
    </p:spTree>
    <p:extLst>
      <p:ext uri="{BB962C8B-B14F-4D97-AF65-F5344CB8AC3E}">
        <p14:creationId xmlns:p14="http://schemas.microsoft.com/office/powerpoint/2010/main" val="1029664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609600" y="533400"/>
            <a:ext cx="8458200" cy="4419600"/>
          </a:xfrm>
        </p:spPr>
        <p:txBody>
          <a:bodyPr/>
          <a:lstStyle/>
          <a:p>
            <a:pPr marL="514350" indent="-514350" eaLnBrk="1" hangingPunct="1">
              <a:lnSpc>
                <a:spcPct val="90000"/>
              </a:lnSpc>
              <a:spcBef>
                <a:spcPts val="1200"/>
              </a:spcBef>
              <a:buClr>
                <a:srgbClr val="6B0F32"/>
              </a:buClr>
              <a:buFont typeface="+mj-lt"/>
              <a:buAutoNum type="arabicPeriod"/>
            </a:pPr>
            <a:r>
              <a:rPr lang="en-US" sz="3200" dirty="0" smtClean="0"/>
              <a:t>Present workshops at accreditation body meetings (SACS, WASC, NEASC)</a:t>
            </a:r>
          </a:p>
          <a:p>
            <a:pPr marL="514350" indent="-514350" eaLnBrk="1" hangingPunct="1">
              <a:lnSpc>
                <a:spcPct val="90000"/>
              </a:lnSpc>
              <a:spcBef>
                <a:spcPts val="1200"/>
              </a:spcBef>
              <a:buClr>
                <a:srgbClr val="6B0F32"/>
              </a:buClr>
              <a:buFont typeface="+mj-lt"/>
              <a:buAutoNum type="arabicPeriod"/>
            </a:pPr>
            <a:r>
              <a:rPr lang="en-US" sz="3200" dirty="0" smtClean="0"/>
              <a:t>Publish in learning center </a:t>
            </a:r>
            <a:r>
              <a:rPr lang="en-US" sz="3200" i="1" dirty="0" smtClean="0"/>
              <a:t>and</a:t>
            </a:r>
            <a:r>
              <a:rPr lang="en-US" sz="3200" dirty="0" smtClean="0"/>
              <a:t> discipline specific journals (with faculty)</a:t>
            </a:r>
          </a:p>
          <a:p>
            <a:pPr marL="514350" indent="-514350" eaLnBrk="1" hangingPunct="1">
              <a:lnSpc>
                <a:spcPct val="90000"/>
              </a:lnSpc>
              <a:spcBef>
                <a:spcPts val="1200"/>
              </a:spcBef>
              <a:buClr>
                <a:srgbClr val="6B0F32"/>
              </a:buClr>
              <a:buFont typeface="+mj-lt"/>
              <a:buAutoNum type="arabicPeriod"/>
            </a:pPr>
            <a:r>
              <a:rPr lang="en-US" sz="3200" dirty="0" smtClean="0"/>
              <a:t>Obtain NCLCA leadership certification; certify tutors; apply the CAS standards; etc.</a:t>
            </a:r>
          </a:p>
          <a:p>
            <a:pPr marL="514350" indent="-514350" eaLnBrk="1" hangingPunct="1">
              <a:lnSpc>
                <a:spcPct val="90000"/>
              </a:lnSpc>
              <a:spcBef>
                <a:spcPts val="1200"/>
              </a:spcBef>
              <a:buClr>
                <a:srgbClr val="6B0F32"/>
              </a:buClr>
              <a:buFont typeface="+mj-lt"/>
              <a:buAutoNum type="arabicPeriod"/>
            </a:pPr>
            <a:r>
              <a:rPr lang="en-US" sz="3200" dirty="0" smtClean="0"/>
              <a:t>Present center work at meetings outside of the learning center community (POD, NISOD, discipline specific meetings)</a:t>
            </a:r>
          </a:p>
          <a:p>
            <a:pPr marL="514350" indent="-514350" eaLnBrk="1" hangingPunct="1">
              <a:lnSpc>
                <a:spcPct val="90000"/>
              </a:lnSpc>
              <a:spcBef>
                <a:spcPts val="1200"/>
              </a:spcBef>
              <a:buClr>
                <a:srgbClr val="6B0F32"/>
              </a:buClr>
              <a:buFont typeface="+mj-lt"/>
              <a:buAutoNum type="arabicPeriod"/>
            </a:pPr>
            <a:r>
              <a:rPr lang="en-US" sz="3200" dirty="0" smtClean="0"/>
              <a:t>Offer to help the daughter, son, or other relative of an influential administrator</a:t>
            </a:r>
          </a:p>
          <a:p>
            <a:pPr eaLnBrk="1" hangingPunct="1">
              <a:lnSpc>
                <a:spcPct val="90000"/>
              </a:lnSpc>
              <a:spcBef>
                <a:spcPts val="1200"/>
              </a:spcBef>
              <a:buNone/>
            </a:pPr>
            <a:endParaRPr lang="en-US" sz="3200" dirty="0" smtClean="0"/>
          </a:p>
          <a:p>
            <a:pPr eaLnBrk="1" hangingPunct="1">
              <a:lnSpc>
                <a:spcPct val="90000"/>
              </a:lnSpc>
              <a:spcBef>
                <a:spcPts val="1800"/>
              </a:spcBef>
            </a:pPr>
            <a:endParaRPr lang="en-US" dirty="0" smtClean="0"/>
          </a:p>
        </p:txBody>
      </p:sp>
      <p:sp>
        <p:nvSpPr>
          <p:cNvPr id="4" name="Rectangle 3"/>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64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ssolve">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28600"/>
            <a:ext cx="8382000" cy="4419600"/>
          </a:xfrm>
        </p:spPr>
        <p:txBody>
          <a:bodyPr/>
          <a:lstStyle/>
          <a:p>
            <a:pPr marL="514350" indent="-514350" eaLnBrk="1" hangingPunct="1">
              <a:lnSpc>
                <a:spcPct val="90000"/>
              </a:lnSpc>
              <a:spcBef>
                <a:spcPts val="1200"/>
              </a:spcBef>
              <a:buClr>
                <a:srgbClr val="6B0F32"/>
              </a:buClr>
              <a:buFont typeface="+mj-lt"/>
              <a:buAutoNum type="arabicPeriod" startAt="6"/>
            </a:pPr>
            <a:r>
              <a:rPr lang="en-US" sz="3200" dirty="0" smtClean="0"/>
              <a:t>Develop a message that is NOT threatening to faculty, and present faculty development workshops</a:t>
            </a:r>
          </a:p>
          <a:p>
            <a:pPr marL="514350" indent="-514350" eaLnBrk="1" hangingPunct="1">
              <a:lnSpc>
                <a:spcPct val="90000"/>
              </a:lnSpc>
              <a:spcBef>
                <a:spcPts val="1200"/>
              </a:spcBef>
              <a:buClr>
                <a:srgbClr val="6B0F32"/>
              </a:buClr>
              <a:buFont typeface="+mj-lt"/>
              <a:buAutoNum type="arabicPeriod" startAt="6"/>
            </a:pPr>
            <a:r>
              <a:rPr lang="en-US" sz="3200" dirty="0" smtClean="0"/>
              <a:t>Get recognition for learning center professionals and learning centers</a:t>
            </a:r>
          </a:p>
          <a:p>
            <a:pPr marL="514350" indent="-514350" eaLnBrk="1" hangingPunct="1">
              <a:lnSpc>
                <a:spcPct val="90000"/>
              </a:lnSpc>
              <a:spcBef>
                <a:spcPts val="1200"/>
              </a:spcBef>
              <a:buClr>
                <a:srgbClr val="6B0F32"/>
              </a:buClr>
              <a:buFont typeface="+mj-lt"/>
              <a:buAutoNum type="arabicPeriod" startAt="6"/>
            </a:pPr>
            <a:r>
              <a:rPr lang="en-US" sz="3200" dirty="0" smtClean="0"/>
              <a:t>Work with all students – first year through graduate school, Greeks, Honor Societies, etc.</a:t>
            </a:r>
          </a:p>
          <a:p>
            <a:pPr marL="514350" indent="-514350" eaLnBrk="1" hangingPunct="1">
              <a:lnSpc>
                <a:spcPct val="90000"/>
              </a:lnSpc>
              <a:spcBef>
                <a:spcPts val="1200"/>
              </a:spcBef>
              <a:buClr>
                <a:srgbClr val="6B0F32"/>
              </a:buClr>
              <a:buFont typeface="+mj-lt"/>
              <a:buAutoNum type="arabicPeriod" startAt="6"/>
            </a:pPr>
            <a:r>
              <a:rPr lang="en-US" sz="3200" dirty="0" smtClean="0"/>
              <a:t>Partner with other units on campus to secure funding (e.g. Student Success &amp; Retention, Research faculty)</a:t>
            </a:r>
          </a:p>
          <a:p>
            <a:pPr marL="514350" indent="-514350" eaLnBrk="1" hangingPunct="1">
              <a:lnSpc>
                <a:spcPct val="90000"/>
              </a:lnSpc>
              <a:spcBef>
                <a:spcPts val="1200"/>
              </a:spcBef>
              <a:buClr>
                <a:srgbClr val="6B0F32"/>
              </a:buClr>
              <a:buFont typeface="+mj-lt"/>
              <a:buAutoNum type="arabicPeriod" startAt="6"/>
            </a:pPr>
            <a:r>
              <a:rPr lang="en-US" sz="3200" b="1" dirty="0" smtClean="0"/>
              <a:t>Become active in national organizations such as NCLCA (nclca.org) and CRLA</a:t>
            </a:r>
            <a:r>
              <a:rPr lang="en-US" sz="3200" b="1" dirty="0"/>
              <a:t> </a:t>
            </a:r>
            <a:r>
              <a:rPr lang="en-US" sz="3200" b="1" dirty="0" smtClean="0"/>
              <a:t>(crla.net)</a:t>
            </a:r>
          </a:p>
          <a:p>
            <a:pPr marL="0" indent="0" eaLnBrk="1" hangingPunct="1">
              <a:lnSpc>
                <a:spcPct val="90000"/>
              </a:lnSpc>
              <a:spcBef>
                <a:spcPts val="1200"/>
              </a:spcBef>
              <a:buClr>
                <a:srgbClr val="6B0F32"/>
              </a:buClr>
              <a:buNone/>
            </a:pPr>
            <a:endParaRPr lang="en-US" sz="3200" dirty="0" smtClean="0"/>
          </a:p>
          <a:p>
            <a:pPr eaLnBrk="1" hangingPunct="1">
              <a:lnSpc>
                <a:spcPct val="90000"/>
              </a:lnSpc>
              <a:spcBef>
                <a:spcPts val="1800"/>
              </a:spcBef>
            </a:pPr>
            <a:endParaRPr lang="en-US" dirty="0" smtClean="0"/>
          </a:p>
        </p:txBody>
      </p:sp>
      <p:sp>
        <p:nvSpPr>
          <p:cNvPr id="4" name="Rectangle 3"/>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82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ssolve">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B0F32"/>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476" r="6140" b="17713"/>
          <a:stretch/>
        </p:blipFill>
        <p:spPr>
          <a:xfrm>
            <a:off x="1" y="1143000"/>
            <a:ext cx="9106488" cy="3810000"/>
          </a:xfrm>
          <a:prstGeom prst="rect">
            <a:avLst/>
          </a:prstGeom>
        </p:spPr>
      </p:pic>
      <p:sp>
        <p:nvSpPr>
          <p:cNvPr id="6" name="Rectangle 5"/>
          <p:cNvSpPr/>
          <p:nvPr/>
        </p:nvSpPr>
        <p:spPr>
          <a:xfrm>
            <a:off x="609600" y="10486"/>
            <a:ext cx="8001000" cy="1200329"/>
          </a:xfrm>
          <a:prstGeom prst="rect">
            <a:avLst/>
          </a:prstGeom>
        </p:spPr>
        <p:txBody>
          <a:bodyPr wrap="square">
            <a:spAutoFit/>
          </a:bodyPr>
          <a:lstStyle/>
          <a:p>
            <a:pPr algn="ctr"/>
            <a:r>
              <a:rPr lang="en-US" sz="3600" b="1" dirty="0" smtClean="0">
                <a:solidFill>
                  <a:srgbClr val="FFCE43"/>
                </a:solidFill>
              </a:rPr>
              <a:t>www.lsche.net</a:t>
            </a:r>
          </a:p>
          <a:p>
            <a:pPr algn="ctr"/>
            <a:r>
              <a:rPr lang="en-US" sz="3600" b="1" dirty="0">
                <a:solidFill>
                  <a:srgbClr val="FFCE43"/>
                </a:solidFill>
              </a:rPr>
              <a:t> </a:t>
            </a:r>
            <a:r>
              <a:rPr lang="en-US" sz="2800" b="1" dirty="0" smtClean="0">
                <a:solidFill>
                  <a:srgbClr val="FFCE43"/>
                </a:solidFill>
              </a:rPr>
              <a:t>an invaluable resource</a:t>
            </a:r>
            <a:endParaRPr lang="en-US" sz="2800" b="1" dirty="0">
              <a:solidFill>
                <a:srgbClr val="FFCE43"/>
              </a:solidFill>
            </a:endParaRPr>
          </a:p>
        </p:txBody>
      </p:sp>
      <p:pic>
        <p:nvPicPr>
          <p:cNvPr id="9" name="Picture 8"/>
          <p:cNvPicPr>
            <a:picLocks noChangeAspect="1"/>
          </p:cNvPicPr>
          <p:nvPr/>
        </p:nvPicPr>
        <p:blipFill>
          <a:blip r:embed="rId3"/>
          <a:stretch>
            <a:fillRect/>
          </a:stretch>
        </p:blipFill>
        <p:spPr>
          <a:xfrm>
            <a:off x="4098726" y="4951602"/>
            <a:ext cx="5045274" cy="1905000"/>
          </a:xfrm>
          <a:prstGeom prst="rect">
            <a:avLst/>
          </a:prstGeom>
        </p:spPr>
      </p:pic>
      <p:pic>
        <p:nvPicPr>
          <p:cNvPr id="10" name="Picture 9"/>
          <p:cNvPicPr>
            <a:picLocks noChangeAspect="1"/>
          </p:cNvPicPr>
          <p:nvPr/>
        </p:nvPicPr>
        <p:blipFill>
          <a:blip r:embed="rId4"/>
          <a:stretch>
            <a:fillRect/>
          </a:stretch>
        </p:blipFill>
        <p:spPr>
          <a:xfrm>
            <a:off x="2114340" y="4951602"/>
            <a:ext cx="1984386" cy="1906398"/>
          </a:xfrm>
          <a:prstGeom prst="rect">
            <a:avLst/>
          </a:prstGeom>
        </p:spPr>
      </p:pic>
      <p:sp>
        <p:nvSpPr>
          <p:cNvPr id="13" name="TextBox 12"/>
          <p:cNvSpPr txBox="1"/>
          <p:nvPr/>
        </p:nvSpPr>
        <p:spPr>
          <a:xfrm>
            <a:off x="104671" y="5530538"/>
            <a:ext cx="1905000" cy="707886"/>
          </a:xfrm>
          <a:prstGeom prst="rect">
            <a:avLst/>
          </a:prstGeom>
          <a:noFill/>
        </p:spPr>
        <p:txBody>
          <a:bodyPr wrap="square" rtlCol="0">
            <a:spAutoFit/>
          </a:bodyPr>
          <a:lstStyle/>
          <a:p>
            <a:pPr algn="ctr"/>
            <a:r>
              <a:rPr lang="en-US" sz="2000" b="1" dirty="0" smtClean="0">
                <a:solidFill>
                  <a:srgbClr val="FFCE43"/>
                </a:solidFill>
              </a:rPr>
              <a:t>LSCHE Founders</a:t>
            </a:r>
            <a:endParaRPr lang="en-US" sz="2000" b="1" dirty="0">
              <a:solidFill>
                <a:srgbClr val="FFCE43"/>
              </a:solidFill>
            </a:endParaRPr>
          </a:p>
        </p:txBody>
      </p:sp>
      <p:sp>
        <p:nvSpPr>
          <p:cNvPr id="14" name="TextBox 13"/>
          <p:cNvSpPr txBox="1"/>
          <p:nvPr/>
        </p:nvSpPr>
        <p:spPr>
          <a:xfrm>
            <a:off x="2895600" y="6629400"/>
            <a:ext cx="1460194" cy="307777"/>
          </a:xfrm>
          <a:prstGeom prst="rect">
            <a:avLst/>
          </a:prstGeom>
          <a:noFill/>
        </p:spPr>
        <p:txBody>
          <a:bodyPr wrap="square" rtlCol="0">
            <a:spAutoFit/>
          </a:bodyPr>
          <a:lstStyle/>
          <a:p>
            <a:r>
              <a:rPr lang="en-US" sz="1400" b="1" dirty="0"/>
              <a:t>F</a:t>
            </a:r>
            <a:r>
              <a:rPr lang="en-US" sz="1400" b="1" dirty="0" smtClean="0"/>
              <a:t>rank L. Christ</a:t>
            </a:r>
            <a:endParaRPr lang="en-US" sz="1400" b="1" dirty="0"/>
          </a:p>
        </p:txBody>
      </p:sp>
    </p:spTree>
    <p:extLst>
      <p:ext uri="{BB962C8B-B14F-4D97-AF65-F5344CB8AC3E}">
        <p14:creationId xmlns:p14="http://schemas.microsoft.com/office/powerpoint/2010/main" val="2128449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TextBox 3"/>
          <p:cNvSpPr txBox="1"/>
          <p:nvPr/>
        </p:nvSpPr>
        <p:spPr>
          <a:xfrm>
            <a:off x="0" y="205770"/>
            <a:ext cx="9174480" cy="892552"/>
          </a:xfrm>
          <a:prstGeom prst="rect">
            <a:avLst/>
          </a:prstGeom>
          <a:noFill/>
        </p:spPr>
        <p:txBody>
          <a:bodyPr wrap="square" rtlCol="0">
            <a:spAutoFit/>
          </a:bodyPr>
          <a:lstStyle/>
          <a:p>
            <a:pPr algn="ctr"/>
            <a:r>
              <a:rPr lang="en-US" sz="2800" b="1" dirty="0" smtClean="0">
                <a:solidFill>
                  <a:srgbClr val="FFFF00"/>
                </a:solidFill>
              </a:rPr>
              <a:t>LRNASST-L Archives – A Rich Source of Information!</a:t>
            </a:r>
          </a:p>
          <a:p>
            <a:pPr algn="ctr"/>
            <a:r>
              <a:rPr lang="en-US" sz="2400" dirty="0">
                <a:solidFill>
                  <a:srgbClr val="FFFF00"/>
                </a:solidFill>
              </a:rPr>
              <a:t>https://lists.ufl.edu/archives/lrnasst-l.html</a:t>
            </a:r>
            <a:endParaRPr lang="en-US" sz="2400" b="1" dirty="0">
              <a:solidFill>
                <a:srgbClr val="FFFF00"/>
              </a:solidFill>
            </a:endParaRPr>
          </a:p>
        </p:txBody>
      </p:sp>
      <p:sp>
        <p:nvSpPr>
          <p:cNvPr id="5" name="TextBox 4"/>
          <p:cNvSpPr txBox="1"/>
          <p:nvPr/>
        </p:nvSpPr>
        <p:spPr>
          <a:xfrm>
            <a:off x="0" y="6019800"/>
            <a:ext cx="9144000" cy="461665"/>
          </a:xfrm>
          <a:prstGeom prst="rect">
            <a:avLst/>
          </a:prstGeom>
          <a:noFill/>
        </p:spPr>
        <p:txBody>
          <a:bodyPr wrap="square" rtlCol="0">
            <a:spAutoFit/>
          </a:bodyPr>
          <a:lstStyle/>
          <a:p>
            <a:pPr algn="ctr"/>
            <a:r>
              <a:rPr lang="en-US" sz="2400" b="1" dirty="0" smtClean="0">
                <a:solidFill>
                  <a:srgbClr val="FFFF00"/>
                </a:solidFill>
              </a:rPr>
              <a:t>Thanks to Winnie Cooke for hosting LRNASST-L!</a:t>
            </a:r>
            <a:endParaRPr lang="en-US" sz="2400" b="1" dirty="0">
              <a:solidFill>
                <a:srgbClr val="FFFF00"/>
              </a:solidFill>
            </a:endParaRPr>
          </a:p>
        </p:txBody>
      </p:sp>
      <p:pic>
        <p:nvPicPr>
          <p:cNvPr id="3" name="Picture 2"/>
          <p:cNvPicPr>
            <a:picLocks noChangeAspect="1"/>
          </p:cNvPicPr>
          <p:nvPr/>
        </p:nvPicPr>
        <p:blipFill rotWithShape="1">
          <a:blip r:embed="rId2"/>
          <a:srcRect t="12950" b="12489"/>
          <a:stretch/>
        </p:blipFill>
        <p:spPr>
          <a:xfrm>
            <a:off x="0" y="1600200"/>
            <a:ext cx="9220201" cy="3867047"/>
          </a:xfrm>
          <a:prstGeom prst="rect">
            <a:avLst/>
          </a:prstGeom>
        </p:spPr>
      </p:pic>
    </p:spTree>
    <p:extLst>
      <p:ext uri="{BB962C8B-B14F-4D97-AF65-F5344CB8AC3E}">
        <p14:creationId xmlns:p14="http://schemas.microsoft.com/office/powerpoint/2010/main" val="3315263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1851" b="15557"/>
          <a:stretch/>
        </p:blipFill>
        <p:spPr>
          <a:xfrm>
            <a:off x="457200" y="1023046"/>
            <a:ext cx="8674100" cy="3733800"/>
          </a:xfrm>
          <a:prstGeom prst="rect">
            <a:avLst/>
          </a:prstGeom>
        </p:spPr>
      </p:pic>
      <p:pic>
        <p:nvPicPr>
          <p:cNvPr id="5" name="Picture 4"/>
          <p:cNvPicPr>
            <a:picLocks noChangeAspect="1"/>
          </p:cNvPicPr>
          <p:nvPr/>
        </p:nvPicPr>
        <p:blipFill rotWithShape="1">
          <a:blip r:embed="rId4"/>
          <a:srcRect l="11842" t="31579" r="27171" b="36842"/>
          <a:stretch/>
        </p:blipFill>
        <p:spPr>
          <a:xfrm>
            <a:off x="457200" y="4756846"/>
            <a:ext cx="8604250" cy="2101154"/>
          </a:xfrm>
          <a:prstGeom prst="rect">
            <a:avLst/>
          </a:prstGeom>
        </p:spPr>
      </p:pic>
      <p:sp>
        <p:nvSpPr>
          <p:cNvPr id="7" name="TextBox 6"/>
          <p:cNvSpPr txBox="1"/>
          <p:nvPr/>
        </p:nvSpPr>
        <p:spPr>
          <a:xfrm>
            <a:off x="457200" y="152400"/>
            <a:ext cx="8604250" cy="646331"/>
          </a:xfrm>
          <a:prstGeom prst="rect">
            <a:avLst/>
          </a:prstGeom>
          <a:noFill/>
        </p:spPr>
        <p:txBody>
          <a:bodyPr wrap="square" rtlCol="0">
            <a:spAutoFit/>
          </a:bodyPr>
          <a:lstStyle/>
          <a:p>
            <a:pPr algn="ctr"/>
            <a:r>
              <a:rPr lang="en-US" sz="3600" dirty="0" smtClean="0">
                <a:latin typeface="+mn-lt"/>
              </a:rPr>
              <a:t>Great Reference found on LSCHE website</a:t>
            </a:r>
            <a:endParaRPr lang="en-US" sz="3600" dirty="0">
              <a:latin typeface="+mn-lt"/>
            </a:endParaRPr>
          </a:p>
        </p:txBody>
      </p:sp>
      <p:sp>
        <p:nvSpPr>
          <p:cNvPr id="8" name="Rectangle 7"/>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1640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15240"/>
            <a:ext cx="8259763" cy="1143000"/>
          </a:xfrm>
        </p:spPr>
        <p:txBody>
          <a:bodyPr/>
          <a:lstStyle/>
          <a:p>
            <a:pPr algn="ctr"/>
            <a:r>
              <a:rPr lang="en-US" dirty="0" smtClean="0">
                <a:solidFill>
                  <a:schemeClr val="tx1"/>
                </a:solidFill>
              </a:rPr>
              <a:t>Questions to Answer</a:t>
            </a:r>
            <a:endParaRPr lang="en-US" dirty="0">
              <a:solidFill>
                <a:schemeClr val="tx1"/>
              </a:solidFill>
            </a:endParaRPr>
          </a:p>
        </p:txBody>
      </p:sp>
      <p:sp>
        <p:nvSpPr>
          <p:cNvPr id="100355" name="Rectangle 3"/>
          <p:cNvSpPr>
            <a:spLocks noGrp="1" noChangeArrowheads="1"/>
          </p:cNvSpPr>
          <p:nvPr>
            <p:ph type="body" idx="1"/>
          </p:nvPr>
        </p:nvSpPr>
        <p:spPr>
          <a:xfrm>
            <a:off x="685800" y="1158240"/>
            <a:ext cx="8459875" cy="4724400"/>
          </a:xfrm>
        </p:spPr>
        <p:txBody>
          <a:bodyPr/>
          <a:lstStyle/>
          <a:p>
            <a:pPr>
              <a:spcBef>
                <a:spcPts val="0"/>
              </a:spcBef>
              <a:buClr>
                <a:srgbClr val="6B0F32"/>
              </a:buClr>
              <a:buFont typeface="Wingdings" panose="05000000000000000000" pitchFamily="2" charset="2"/>
              <a:buChar char="§"/>
            </a:pPr>
            <a:r>
              <a:rPr lang="en-US" sz="3600" dirty="0" smtClean="0"/>
              <a:t>What are the characteristics </a:t>
            </a:r>
            <a:r>
              <a:rPr lang="en-US" sz="3600" dirty="0"/>
              <a:t>of your institution and learning center (or services)</a:t>
            </a:r>
          </a:p>
          <a:p>
            <a:pPr>
              <a:spcBef>
                <a:spcPts val="0"/>
              </a:spcBef>
              <a:buClr>
                <a:srgbClr val="6B0F32"/>
              </a:buClr>
              <a:buFont typeface="Wingdings" panose="05000000000000000000" pitchFamily="2" charset="2"/>
              <a:buChar char="§"/>
            </a:pPr>
            <a:r>
              <a:rPr lang="en-US" sz="3600" dirty="0" smtClean="0"/>
              <a:t>Who </a:t>
            </a:r>
            <a:r>
              <a:rPr lang="en-US" sz="3600" dirty="0"/>
              <a:t>will be involved in moving </a:t>
            </a:r>
            <a:r>
              <a:rPr lang="en-US" sz="3600" dirty="0" smtClean="0"/>
              <a:t>to the center?</a:t>
            </a:r>
            <a:endParaRPr lang="en-US" sz="3600" dirty="0"/>
          </a:p>
          <a:p>
            <a:pPr>
              <a:spcBef>
                <a:spcPts val="0"/>
              </a:spcBef>
              <a:buClr>
                <a:srgbClr val="6B0F32"/>
              </a:buClr>
              <a:buFont typeface="Wingdings" panose="05000000000000000000" pitchFamily="2" charset="2"/>
              <a:buChar char="§"/>
            </a:pPr>
            <a:r>
              <a:rPr lang="en-US" sz="3600" dirty="0"/>
              <a:t>What actions </a:t>
            </a:r>
            <a:r>
              <a:rPr lang="en-US" sz="3600" dirty="0" smtClean="0"/>
              <a:t>need to </a:t>
            </a:r>
            <a:r>
              <a:rPr lang="en-US" sz="3600" dirty="0"/>
              <a:t>be taken?</a:t>
            </a:r>
          </a:p>
          <a:p>
            <a:pPr>
              <a:spcBef>
                <a:spcPts val="0"/>
              </a:spcBef>
              <a:buClr>
                <a:srgbClr val="6B0F32"/>
              </a:buClr>
              <a:buFont typeface="Wingdings" panose="05000000000000000000" pitchFamily="2" charset="2"/>
              <a:buChar char="§"/>
            </a:pPr>
            <a:r>
              <a:rPr lang="en-US" sz="3600" dirty="0"/>
              <a:t>What</a:t>
            </a:r>
            <a:r>
              <a:rPr lang="en-US" sz="3600" dirty="0">
                <a:solidFill>
                  <a:schemeClr val="tx1">
                    <a:lumMod val="95000"/>
                    <a:lumOff val="5000"/>
                  </a:schemeClr>
                </a:solidFill>
              </a:rPr>
              <a:t> human </a:t>
            </a:r>
            <a:r>
              <a:rPr lang="en-US" sz="3600" dirty="0"/>
              <a:t>and financial resources will be needed?</a:t>
            </a:r>
          </a:p>
          <a:p>
            <a:pPr>
              <a:spcBef>
                <a:spcPts val="0"/>
              </a:spcBef>
              <a:buClr>
                <a:srgbClr val="6B0F32"/>
              </a:buClr>
              <a:buFont typeface="Wingdings" panose="05000000000000000000" pitchFamily="2" charset="2"/>
              <a:buChar char="§"/>
            </a:pPr>
            <a:r>
              <a:rPr lang="en-US" sz="3600" dirty="0"/>
              <a:t>How will you go about getting them?</a:t>
            </a:r>
          </a:p>
          <a:p>
            <a:pPr>
              <a:spcBef>
                <a:spcPts val="0"/>
              </a:spcBef>
              <a:buClr>
                <a:srgbClr val="6B0F32"/>
              </a:buClr>
              <a:buFont typeface="Wingdings" panose="05000000000000000000" pitchFamily="2" charset="2"/>
              <a:buChar char="§"/>
            </a:pPr>
            <a:r>
              <a:rPr lang="en-US" sz="3600" dirty="0"/>
              <a:t>What will success look like?</a:t>
            </a:r>
          </a:p>
          <a:p>
            <a:endParaRPr lang="en-US" dirty="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45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04800"/>
            <a:ext cx="7772400" cy="1143000"/>
          </a:xfrm>
        </p:spPr>
        <p:txBody>
          <a:bodyPr>
            <a:normAutofit fontScale="90000"/>
          </a:bodyPr>
          <a:lstStyle/>
          <a:p>
            <a:pPr algn="ctr" eaLnBrk="1" hangingPunct="1"/>
            <a:r>
              <a:rPr lang="en-US" dirty="0" smtClean="0">
                <a:solidFill>
                  <a:schemeClr val="tx1"/>
                </a:solidFill>
              </a:rPr>
              <a:t>We </a:t>
            </a:r>
            <a:r>
              <a:rPr lang="en-US" i="1" dirty="0" smtClean="0">
                <a:solidFill>
                  <a:schemeClr val="tx1"/>
                </a:solidFill>
              </a:rPr>
              <a:t>can</a:t>
            </a:r>
            <a:r>
              <a:rPr lang="en-US" dirty="0" smtClean="0">
                <a:solidFill>
                  <a:schemeClr val="tx1"/>
                </a:solidFill>
              </a:rPr>
              <a:t> significantly increase the influence of the learning center</a:t>
            </a:r>
            <a:r>
              <a:rPr lang="en-US" dirty="0" smtClean="0"/>
              <a:t>!</a:t>
            </a:r>
          </a:p>
        </p:txBody>
      </p:sp>
      <p:sp>
        <p:nvSpPr>
          <p:cNvPr id="46083" name="Rectangle 3"/>
          <p:cNvSpPr>
            <a:spLocks noGrp="1" noChangeArrowheads="1"/>
          </p:cNvSpPr>
          <p:nvPr>
            <p:ph type="body" idx="1"/>
          </p:nvPr>
        </p:nvSpPr>
        <p:spPr>
          <a:xfrm>
            <a:off x="762000" y="1905000"/>
            <a:ext cx="8153400" cy="4648200"/>
          </a:xfrm>
        </p:spPr>
        <p:txBody>
          <a:bodyPr/>
          <a:lstStyle/>
          <a:p>
            <a:pPr eaLnBrk="1" hangingPunct="1">
              <a:lnSpc>
                <a:spcPct val="90000"/>
              </a:lnSpc>
              <a:buClr>
                <a:srgbClr val="6B0F32"/>
              </a:buClr>
              <a:buFont typeface="Wingdings" panose="05000000000000000000" pitchFamily="2" charset="2"/>
              <a:buChar char="§"/>
            </a:pPr>
            <a:r>
              <a:rPr lang="en-US" dirty="0" smtClean="0"/>
              <a:t>Our institutions must value </a:t>
            </a:r>
            <a:r>
              <a:rPr lang="en-US" dirty="0" smtClean="0">
                <a:solidFill>
                  <a:schemeClr val="tx1"/>
                </a:solidFill>
              </a:rPr>
              <a:t>what </a:t>
            </a:r>
            <a:r>
              <a:rPr lang="en-US" dirty="0" smtClean="0"/>
              <a:t>LSCs</a:t>
            </a:r>
            <a:r>
              <a:rPr lang="en-US" dirty="0" smtClean="0">
                <a:solidFill>
                  <a:schemeClr val="tx1"/>
                </a:solidFill>
              </a:rPr>
              <a:t> do for ALL students</a:t>
            </a:r>
          </a:p>
          <a:p>
            <a:pPr eaLnBrk="1" hangingPunct="1">
              <a:lnSpc>
                <a:spcPct val="90000"/>
              </a:lnSpc>
              <a:buClr>
                <a:srgbClr val="6B0F32"/>
              </a:buClr>
              <a:buFont typeface="Wingdings" panose="05000000000000000000" pitchFamily="2" charset="2"/>
              <a:buChar char="§"/>
            </a:pPr>
            <a:r>
              <a:rPr lang="en-US" dirty="0" smtClean="0"/>
              <a:t>LSCs must partner with other units</a:t>
            </a:r>
            <a:endParaRPr lang="en-US" dirty="0" smtClean="0">
              <a:solidFill>
                <a:schemeClr val="tx1"/>
              </a:solidFill>
            </a:endParaRPr>
          </a:p>
          <a:p>
            <a:pPr eaLnBrk="1" hangingPunct="1">
              <a:lnSpc>
                <a:spcPct val="90000"/>
              </a:lnSpc>
              <a:buClr>
                <a:srgbClr val="6B0F32"/>
              </a:buClr>
              <a:buFont typeface="Wingdings" panose="05000000000000000000" pitchFamily="2" charset="2"/>
              <a:buChar char="§"/>
            </a:pPr>
            <a:r>
              <a:rPr lang="en-US" dirty="0" smtClean="0"/>
              <a:t>LSCs </a:t>
            </a:r>
            <a:r>
              <a:rPr lang="en-US" dirty="0" smtClean="0">
                <a:solidFill>
                  <a:schemeClr val="tx1"/>
                </a:solidFill>
              </a:rPr>
              <a:t>must continue to be data </a:t>
            </a:r>
            <a:r>
              <a:rPr lang="en-US" i="1" dirty="0" smtClean="0"/>
              <a:t>informed</a:t>
            </a:r>
            <a:r>
              <a:rPr lang="en-US" dirty="0" smtClean="0">
                <a:solidFill>
                  <a:schemeClr val="tx1"/>
                </a:solidFill>
              </a:rPr>
              <a:t>, and present the data to others</a:t>
            </a:r>
          </a:p>
          <a:p>
            <a:pPr eaLnBrk="1" hangingPunct="1">
              <a:lnSpc>
                <a:spcPct val="90000"/>
              </a:lnSpc>
              <a:buClr>
                <a:srgbClr val="6B0F32"/>
              </a:buClr>
              <a:buFont typeface="Wingdings" panose="05000000000000000000" pitchFamily="2" charset="2"/>
              <a:buChar char="§"/>
            </a:pPr>
            <a:r>
              <a:rPr lang="en-US" dirty="0" smtClean="0"/>
              <a:t>LSCs must continue to improve services</a:t>
            </a:r>
            <a:r>
              <a:rPr lang="en-US" dirty="0" smtClean="0">
                <a:solidFill>
                  <a:schemeClr val="tx1"/>
                </a:solidFill>
              </a:rPr>
              <a:t> </a:t>
            </a:r>
          </a:p>
          <a:p>
            <a:pPr eaLnBrk="1" hangingPunct="1">
              <a:lnSpc>
                <a:spcPct val="90000"/>
              </a:lnSpc>
              <a:buClr>
                <a:srgbClr val="6B0F32"/>
              </a:buClr>
              <a:buFont typeface="Wingdings" panose="05000000000000000000" pitchFamily="2" charset="2"/>
              <a:buChar char="§"/>
            </a:pPr>
            <a:r>
              <a:rPr lang="en-US" dirty="0" smtClean="0"/>
              <a:t>LSCs </a:t>
            </a:r>
            <a:r>
              <a:rPr lang="en-US" dirty="0"/>
              <a:t>must increase </a:t>
            </a:r>
            <a:r>
              <a:rPr lang="en-US" dirty="0" smtClean="0"/>
              <a:t>their </a:t>
            </a:r>
            <a:r>
              <a:rPr lang="en-US" dirty="0"/>
              <a:t>presence on the national stage </a:t>
            </a:r>
            <a:r>
              <a:rPr lang="en-US" dirty="0" smtClean="0"/>
              <a:t>and </a:t>
            </a:r>
            <a:r>
              <a:rPr lang="en-US" dirty="0"/>
              <a:t>pursue national </a:t>
            </a:r>
            <a:r>
              <a:rPr lang="en-US" dirty="0" smtClean="0"/>
              <a:t>and international recognition</a:t>
            </a:r>
            <a:endParaRPr lang="en-US" dirty="0"/>
          </a:p>
          <a:p>
            <a:pPr eaLnBrk="1" hangingPunct="1">
              <a:lnSpc>
                <a:spcPct val="90000"/>
              </a:lnSpc>
            </a:pPr>
            <a:endParaRPr lang="en-US" dirty="0" smtClean="0">
              <a:solidFill>
                <a:schemeClr val="tx1"/>
              </a:solidFill>
            </a:endParaRPr>
          </a:p>
          <a:p>
            <a:pPr eaLnBrk="1" hangingPunct="1">
              <a:lnSpc>
                <a:spcPct val="90000"/>
              </a:lnSpc>
              <a:buFont typeface="Wingdings" pitchFamily="2" charset="2"/>
              <a:buNone/>
            </a:pPr>
            <a:endParaRPr lang="en-US" dirty="0" smtClean="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861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70560" y="-106680"/>
            <a:ext cx="8229600" cy="1143000"/>
          </a:xfrm>
        </p:spPr>
        <p:txBody>
          <a:bodyPr/>
          <a:lstStyle/>
          <a:p>
            <a:pPr algn="ctr"/>
            <a:r>
              <a:rPr lang="en-US" sz="3200" b="1" dirty="0" smtClean="0">
                <a:solidFill>
                  <a:schemeClr val="tx1"/>
                </a:solidFill>
              </a:rPr>
              <a:t>LSU Center for Academic Success Recognitions</a:t>
            </a:r>
            <a:endParaRPr lang="en-US" sz="3200" b="1" dirty="0">
              <a:solidFill>
                <a:schemeClr val="tx1"/>
              </a:solidFill>
            </a:endParaRPr>
          </a:p>
        </p:txBody>
      </p:sp>
      <p:sp>
        <p:nvSpPr>
          <p:cNvPr id="95235" name="Rectangle 3"/>
          <p:cNvSpPr>
            <a:spLocks noGrp="1" noChangeArrowheads="1"/>
          </p:cNvSpPr>
          <p:nvPr>
            <p:ph type="body" idx="1"/>
          </p:nvPr>
        </p:nvSpPr>
        <p:spPr>
          <a:xfrm>
            <a:off x="457200" y="914400"/>
            <a:ext cx="8656320" cy="4114800"/>
          </a:xfrm>
        </p:spPr>
        <p:txBody>
          <a:bodyPr/>
          <a:lstStyle/>
          <a:p>
            <a:r>
              <a:rPr lang="en-US" sz="2400" b="1" dirty="0"/>
              <a:t>2015 NCLCA Learning Center of Excellence</a:t>
            </a:r>
          </a:p>
          <a:p>
            <a:r>
              <a:rPr lang="en-US" sz="2400" dirty="0"/>
              <a:t>2015 Division of SLE Innovation Award</a:t>
            </a:r>
          </a:p>
          <a:p>
            <a:r>
              <a:rPr lang="en-US" sz="2400" dirty="0"/>
              <a:t>2015 Division of SLE Assessment Award</a:t>
            </a:r>
          </a:p>
          <a:p>
            <a:r>
              <a:rPr lang="en-US" sz="2400" b="1" dirty="0"/>
              <a:t>2013 NASPA Promising Practices between Academic and Student Affairs Award</a:t>
            </a:r>
          </a:p>
          <a:p>
            <a:r>
              <a:rPr lang="en-US" sz="2400" b="1" dirty="0"/>
              <a:t>2012 International SI Leader Award </a:t>
            </a:r>
          </a:p>
          <a:p>
            <a:r>
              <a:rPr lang="en-US" sz="2400" dirty="0"/>
              <a:t>2012 Division of SLE Model Collaboration Award for Academic Intervention Team</a:t>
            </a:r>
          </a:p>
          <a:p>
            <a:r>
              <a:rPr lang="en-US" sz="2400" dirty="0"/>
              <a:t>2011 Division of SLE Model </a:t>
            </a:r>
            <a:r>
              <a:rPr lang="en-US" sz="2400" dirty="0" smtClean="0"/>
              <a:t>Collaboration Award for Success Quest</a:t>
            </a:r>
            <a:endParaRPr lang="en-US" sz="2400" dirty="0"/>
          </a:p>
          <a:p>
            <a:r>
              <a:rPr lang="en-US" sz="2400" b="1" dirty="0"/>
              <a:t>2010 NASPA Program Excellence Award for IMPACT</a:t>
            </a:r>
          </a:p>
          <a:p>
            <a:r>
              <a:rPr lang="en-US" sz="2400" b="1" dirty="0"/>
              <a:t>2004 Frank Christ Outstanding Learning Center Award</a:t>
            </a:r>
          </a:p>
          <a:p>
            <a:r>
              <a:rPr lang="en-US" sz="2400" b="1" dirty="0"/>
              <a:t>2000 Learning Support Centers in Higher Education </a:t>
            </a:r>
            <a:r>
              <a:rPr lang="en-US" sz="2400" b="1" dirty="0" smtClean="0"/>
              <a:t>(LSCHE) Outstanding </a:t>
            </a:r>
            <a:r>
              <a:rPr lang="en-US" sz="2400" b="1" dirty="0"/>
              <a:t>Web Portal</a:t>
            </a:r>
          </a:p>
          <a:p>
            <a:pPr marL="0" indent="0">
              <a:buNone/>
            </a:pPr>
            <a:endParaRPr lang="en-US" dirty="0" smtClean="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978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066800" y="15240"/>
            <a:ext cx="7772400" cy="1143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dirty="0">
                <a:solidFill>
                  <a:schemeClr val="tx1"/>
                </a:solidFill>
              </a:rPr>
              <a:t>Reflection </a:t>
            </a:r>
            <a:r>
              <a:rPr lang="en-US" sz="4000" dirty="0" smtClean="0">
                <a:solidFill>
                  <a:schemeClr val="tx1"/>
                </a:solidFill>
              </a:rPr>
              <a:t>Questions</a:t>
            </a:r>
            <a:endParaRPr lang="en-US" sz="4000" dirty="0">
              <a:solidFill>
                <a:schemeClr val="tx1"/>
              </a:solidFill>
            </a:endParaRPr>
          </a:p>
        </p:txBody>
      </p:sp>
      <p:sp>
        <p:nvSpPr>
          <p:cNvPr id="18437" name="Rectangle 5"/>
          <p:cNvSpPr>
            <a:spLocks noGrp="1" noChangeArrowheads="1"/>
          </p:cNvSpPr>
          <p:nvPr>
            <p:ph type="body" idx="1"/>
          </p:nvPr>
        </p:nvSpPr>
        <p:spPr>
          <a:xfrm>
            <a:off x="937418" y="2119313"/>
            <a:ext cx="7901781" cy="4114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90000"/>
              </a:lnSpc>
              <a:buNone/>
            </a:pPr>
            <a:endParaRPr lang="en-US" sz="2400" dirty="0"/>
          </a:p>
          <a:p>
            <a:pPr>
              <a:lnSpc>
                <a:spcPct val="90000"/>
              </a:lnSpc>
              <a:buFontTx/>
              <a:buNone/>
            </a:pPr>
            <a:endParaRPr lang="en-US" dirty="0"/>
          </a:p>
          <a:p>
            <a:pPr marL="0" indent="0">
              <a:lnSpc>
                <a:spcPct val="90000"/>
              </a:lnSpc>
              <a:buClr>
                <a:srgbClr val="6B0F32"/>
              </a:buClr>
              <a:buNone/>
            </a:pPr>
            <a:r>
              <a:rPr lang="en-US" dirty="0"/>
              <a:t>What </a:t>
            </a:r>
            <a:r>
              <a:rPr lang="en-US" dirty="0" smtClean="0"/>
              <a:t>is a </a:t>
            </a:r>
            <a:r>
              <a:rPr lang="en-US" b="1" dirty="0"/>
              <a:t>major </a:t>
            </a:r>
            <a:r>
              <a:rPr lang="en-US" b="1" dirty="0" smtClean="0"/>
              <a:t>driver </a:t>
            </a:r>
            <a:r>
              <a:rPr lang="en-US" dirty="0"/>
              <a:t>for making the learning center the nucleus of </a:t>
            </a:r>
            <a:r>
              <a:rPr lang="en-US" dirty="0" smtClean="0"/>
              <a:t>your institution?</a:t>
            </a:r>
          </a:p>
          <a:p>
            <a:pPr marL="0" indent="0">
              <a:lnSpc>
                <a:spcPct val="90000"/>
              </a:lnSpc>
              <a:buClr>
                <a:srgbClr val="6B0F32"/>
              </a:buClr>
              <a:buNone/>
            </a:pPr>
            <a:endParaRPr lang="en-US" dirty="0" smtClean="0"/>
          </a:p>
          <a:p>
            <a:pPr marL="0" indent="0">
              <a:lnSpc>
                <a:spcPct val="90000"/>
              </a:lnSpc>
              <a:buClr>
                <a:srgbClr val="6B0F32"/>
              </a:buClr>
              <a:buNone/>
            </a:pPr>
            <a:r>
              <a:rPr lang="en-US" dirty="0" smtClean="0"/>
              <a:t>What is a </a:t>
            </a:r>
            <a:r>
              <a:rPr lang="en-US" b="1" dirty="0" smtClean="0"/>
              <a:t>major barrier </a:t>
            </a:r>
            <a:r>
              <a:rPr lang="en-US" dirty="0" smtClean="0"/>
              <a:t>to making the learning center the nucleus of your institution?</a:t>
            </a:r>
          </a:p>
          <a:p>
            <a:pPr>
              <a:lnSpc>
                <a:spcPct val="90000"/>
              </a:lnSpc>
            </a:pPr>
            <a:endParaRPr lang="en-US" dirty="0"/>
          </a:p>
          <a:p>
            <a:pPr>
              <a:lnSpc>
                <a:spcPct val="90000"/>
              </a:lnSpc>
              <a:buFontTx/>
              <a:buNone/>
            </a:pPr>
            <a:endParaRPr lang="en-US" sz="2400" dirty="0"/>
          </a:p>
        </p:txBody>
      </p:sp>
      <p:sp>
        <p:nvSpPr>
          <p:cNvPr id="6" name="Rectangle 5"/>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4162425" y="1295400"/>
            <a:ext cx="1733550" cy="137528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43000" y="152400"/>
            <a:ext cx="7772400" cy="1143000"/>
          </a:xfrm>
        </p:spPr>
        <p:txBody>
          <a:bodyPr/>
          <a:lstStyle/>
          <a:p>
            <a:pPr algn="ctr"/>
            <a:r>
              <a:rPr lang="en-US" dirty="0" smtClean="0">
                <a:solidFill>
                  <a:schemeClr val="tx1"/>
                </a:solidFill>
              </a:rPr>
              <a:t>Additional Useful </a:t>
            </a:r>
            <a:r>
              <a:rPr lang="en-US" dirty="0">
                <a:solidFill>
                  <a:schemeClr val="tx1"/>
                </a:solidFill>
              </a:rPr>
              <a:t>Websites</a:t>
            </a:r>
          </a:p>
        </p:txBody>
      </p:sp>
      <p:sp>
        <p:nvSpPr>
          <p:cNvPr id="95235" name="Rectangle 3"/>
          <p:cNvSpPr>
            <a:spLocks noGrp="1" noChangeArrowheads="1"/>
          </p:cNvSpPr>
          <p:nvPr>
            <p:ph type="body" idx="1"/>
          </p:nvPr>
        </p:nvSpPr>
        <p:spPr>
          <a:xfrm>
            <a:off x="678180" y="1219200"/>
            <a:ext cx="8275320" cy="4114800"/>
          </a:xfrm>
        </p:spPr>
        <p:txBody>
          <a:bodyPr/>
          <a:lstStyle/>
          <a:p>
            <a:pPr marL="0" indent="0">
              <a:buNone/>
            </a:pPr>
            <a:endParaRPr lang="en-US" dirty="0" smtClean="0"/>
          </a:p>
          <a:p>
            <a:pPr>
              <a:buClr>
                <a:srgbClr val="6B0F32"/>
              </a:buClr>
              <a:buFont typeface="Wingdings" panose="05000000000000000000" pitchFamily="2" charset="2"/>
              <a:buChar char="§"/>
            </a:pPr>
            <a:r>
              <a:rPr lang="en-US" sz="3600" dirty="0" smtClean="0"/>
              <a:t>www.howtostudy.org</a:t>
            </a:r>
            <a:endParaRPr lang="en-US" sz="3600" dirty="0"/>
          </a:p>
          <a:p>
            <a:pPr>
              <a:buClr>
                <a:srgbClr val="6B0F32"/>
              </a:buClr>
              <a:buFont typeface="Wingdings" panose="05000000000000000000" pitchFamily="2" charset="2"/>
              <a:buChar char="§"/>
            </a:pPr>
            <a:r>
              <a:rPr lang="en-US" sz="3600" dirty="0" smtClean="0"/>
              <a:t>www.drearlbloch.com</a:t>
            </a:r>
            <a:endParaRPr lang="en-US" sz="3600" dirty="0"/>
          </a:p>
          <a:p>
            <a:pPr>
              <a:buClr>
                <a:srgbClr val="6B0F32"/>
              </a:buClr>
              <a:buFont typeface="Wingdings" panose="05000000000000000000" pitchFamily="2" charset="2"/>
              <a:buChar char="§"/>
            </a:pPr>
            <a:r>
              <a:rPr lang="en-US" sz="3600" dirty="0"/>
              <a:t>www.cas.lsu.edu</a:t>
            </a:r>
          </a:p>
          <a:p>
            <a:pPr>
              <a:buClr>
                <a:srgbClr val="6B0F32"/>
              </a:buClr>
              <a:buFont typeface="Wingdings" panose="05000000000000000000" pitchFamily="2" charset="2"/>
              <a:buChar char="§"/>
            </a:pPr>
            <a:r>
              <a:rPr lang="en-US" sz="3600" dirty="0" smtClean="0"/>
              <a:t>www.oncourseworkshop.com</a:t>
            </a:r>
          </a:p>
          <a:p>
            <a:pPr>
              <a:buClr>
                <a:srgbClr val="6B0F32"/>
              </a:buClr>
              <a:buFont typeface="Wingdings" panose="05000000000000000000" pitchFamily="2" charset="2"/>
              <a:buChar char="§"/>
            </a:pPr>
            <a:r>
              <a:rPr lang="en-US" sz="3600" dirty="0" smtClean="0"/>
              <a:t>www.khanacademy.org</a:t>
            </a:r>
          </a:p>
          <a:p>
            <a:pPr>
              <a:buClr>
                <a:srgbClr val="6B0F32"/>
              </a:buClr>
              <a:buFont typeface="Wingdings" panose="05000000000000000000" pitchFamily="2" charset="2"/>
              <a:buChar char="§"/>
            </a:pPr>
            <a:r>
              <a:rPr lang="en-US" sz="3600" b="1" dirty="0" smtClean="0"/>
              <a:t>Other learning support center sites</a:t>
            </a:r>
            <a:endParaRPr lang="en-US" sz="3600" b="1" dirty="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1284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8305800" cy="914400"/>
          </a:xfrm>
        </p:spPr>
        <p:txBody>
          <a:bodyPr/>
          <a:lstStyle/>
          <a:p>
            <a:pPr algn="ctr"/>
            <a:r>
              <a:rPr lang="en-US" sz="3600" dirty="0" smtClean="0">
                <a:solidFill>
                  <a:schemeClr val="tx1"/>
                </a:solidFill>
              </a:rPr>
              <a:t>References</a:t>
            </a:r>
            <a:endParaRPr lang="en-US" sz="3600" dirty="0">
              <a:solidFill>
                <a:schemeClr val="tx1"/>
              </a:solidFill>
            </a:endParaRPr>
          </a:p>
        </p:txBody>
      </p:sp>
      <p:sp>
        <p:nvSpPr>
          <p:cNvPr id="93187" name="Rectangle 3"/>
          <p:cNvSpPr>
            <a:spLocks noGrp="1" noChangeArrowheads="1"/>
          </p:cNvSpPr>
          <p:nvPr>
            <p:ph type="body" idx="1"/>
          </p:nvPr>
        </p:nvSpPr>
        <p:spPr>
          <a:xfrm>
            <a:off x="457200" y="914400"/>
            <a:ext cx="8686800" cy="5943600"/>
          </a:xfrm>
        </p:spPr>
        <p:txBody>
          <a:bodyPr/>
          <a:lstStyle/>
          <a:p>
            <a:pPr>
              <a:lnSpc>
                <a:spcPct val="80000"/>
              </a:lnSpc>
              <a:buClr>
                <a:srgbClr val="6B0F32"/>
              </a:buClr>
              <a:buFont typeface="Wingdings" panose="05000000000000000000" pitchFamily="2" charset="2"/>
              <a:buChar char="§"/>
            </a:pPr>
            <a:r>
              <a:rPr lang="en-US" sz="2800" dirty="0" err="1"/>
              <a:t>Bruer</a:t>
            </a:r>
            <a:r>
              <a:rPr lang="en-US" sz="2800" dirty="0"/>
              <a:t>, John T. , 2000.  </a:t>
            </a:r>
            <a:r>
              <a:rPr lang="en-US" sz="2800" i="1" dirty="0"/>
              <a:t>Schools For Thought:  A Science of Learning in the Classroom. MIT Press.</a:t>
            </a:r>
            <a:endParaRPr lang="en-US" sz="2800" dirty="0"/>
          </a:p>
          <a:p>
            <a:pPr>
              <a:lnSpc>
                <a:spcPct val="80000"/>
              </a:lnSpc>
              <a:buClr>
                <a:srgbClr val="6B0F32"/>
              </a:buClr>
              <a:buFont typeface="Wingdings" panose="05000000000000000000" pitchFamily="2" charset="2"/>
              <a:buChar char="§"/>
            </a:pPr>
            <a:r>
              <a:rPr lang="en-US" sz="2800" dirty="0"/>
              <a:t>Burns, James </a:t>
            </a:r>
            <a:r>
              <a:rPr lang="en-US" sz="2800" dirty="0" err="1"/>
              <a:t>MacGregor</a:t>
            </a:r>
            <a:r>
              <a:rPr lang="en-US" sz="2800" dirty="0"/>
              <a:t>, 1978. </a:t>
            </a:r>
            <a:r>
              <a:rPr lang="en-US" sz="2800" i="1" dirty="0"/>
              <a:t>Leadership</a:t>
            </a:r>
            <a:r>
              <a:rPr lang="en-US" sz="2800" dirty="0"/>
              <a:t>. New York:  Harper and Row.</a:t>
            </a:r>
          </a:p>
          <a:p>
            <a:pPr>
              <a:lnSpc>
                <a:spcPct val="80000"/>
              </a:lnSpc>
              <a:buClr>
                <a:srgbClr val="6B0F32"/>
              </a:buClr>
              <a:buFont typeface="Wingdings" panose="05000000000000000000" pitchFamily="2" charset="2"/>
              <a:buChar char="§"/>
            </a:pPr>
            <a:r>
              <a:rPr lang="en-US" sz="2800" dirty="0"/>
              <a:t>Bransford, J.D., Brown, </a:t>
            </a:r>
            <a:r>
              <a:rPr lang="en-US" sz="2800" dirty="0" err="1"/>
              <a:t>A.L</a:t>
            </a:r>
            <a:r>
              <a:rPr lang="en-US" sz="2800" dirty="0"/>
              <a:t>., Cocking, R.R. (Eds.), 2000.  </a:t>
            </a:r>
            <a:r>
              <a:rPr lang="en-US" sz="2800" i="1" dirty="0"/>
              <a:t>How people learn:  Brain, Mind, Experience, and School.  </a:t>
            </a:r>
            <a:r>
              <a:rPr lang="en-US" sz="2800" dirty="0"/>
              <a:t>Washington, DC:  National Academy Press</a:t>
            </a:r>
            <a:r>
              <a:rPr lang="en-US" sz="2800" dirty="0" smtClean="0"/>
              <a:t>.</a:t>
            </a:r>
          </a:p>
          <a:p>
            <a:pPr>
              <a:lnSpc>
                <a:spcPct val="80000"/>
              </a:lnSpc>
              <a:buClr>
                <a:srgbClr val="6B0F32"/>
              </a:buClr>
              <a:buFont typeface="Wingdings" panose="05000000000000000000" pitchFamily="2" charset="2"/>
              <a:buChar char="§"/>
            </a:pPr>
            <a:r>
              <a:rPr lang="en-US" sz="2800" dirty="0" smtClean="0">
                <a:solidFill>
                  <a:schemeClr val="tx1"/>
                </a:solidFill>
              </a:rPr>
              <a:t>Christ, F. L., 1997. </a:t>
            </a:r>
            <a:r>
              <a:rPr lang="en-US" sz="2800" i="1" dirty="0" smtClean="0">
                <a:solidFill>
                  <a:schemeClr val="tx1"/>
                </a:solidFill>
              </a:rPr>
              <a:t>Seven Steps to Better Management of Your Study Time*</a:t>
            </a:r>
            <a:r>
              <a:rPr lang="en-US" sz="2800" dirty="0" smtClean="0">
                <a:solidFill>
                  <a:schemeClr val="tx1"/>
                </a:solidFill>
              </a:rPr>
              <a:t>.  Clearwater, FL: H &amp; H Publishing</a:t>
            </a:r>
          </a:p>
          <a:p>
            <a:pPr>
              <a:buClr>
                <a:srgbClr val="6B0F32"/>
              </a:buClr>
              <a:buFont typeface="Wingdings" panose="05000000000000000000" pitchFamily="2" charset="2"/>
              <a:buChar char="§"/>
            </a:pPr>
            <a:r>
              <a:rPr lang="en-US" sz="2800" dirty="0" smtClean="0"/>
              <a:t>Doyle, Terry, Zakrajsek, Todd. 2013. </a:t>
            </a:r>
            <a:r>
              <a:rPr lang="en-US" sz="2800" i="1" dirty="0" smtClean="0"/>
              <a:t>The </a:t>
            </a:r>
            <a:r>
              <a:rPr lang="en-US" sz="2800" i="1" dirty="0"/>
              <a:t>New Science of Learning: How </a:t>
            </a:r>
            <a:r>
              <a:rPr lang="en-US" sz="2800" i="1" dirty="0" smtClean="0"/>
              <a:t>to Learn in Harmony With Your Brain. </a:t>
            </a:r>
            <a:r>
              <a:rPr lang="en-US" sz="2800" dirty="0" smtClean="0"/>
              <a:t>Sterling, VA: Stylus</a:t>
            </a:r>
            <a:endParaRPr lang="en-US" sz="2800" dirty="0" smtClean="0">
              <a:solidFill>
                <a:schemeClr val="tx1"/>
              </a:solidFill>
            </a:endParaRPr>
          </a:p>
          <a:p>
            <a:pPr>
              <a:lnSpc>
                <a:spcPct val="80000"/>
              </a:lnSpc>
              <a:buClr>
                <a:srgbClr val="6B0F32"/>
              </a:buClr>
              <a:buFont typeface="Wingdings" panose="05000000000000000000" pitchFamily="2" charset="2"/>
              <a:buChar char="§"/>
            </a:pPr>
            <a:r>
              <a:rPr lang="en-US" sz="2800" dirty="0" smtClean="0"/>
              <a:t>Ellis, David, 2014. </a:t>
            </a:r>
            <a:r>
              <a:rPr lang="en-US" sz="2800" i="1" dirty="0"/>
              <a:t>Becoming a Master Student. </a:t>
            </a:r>
            <a:r>
              <a:rPr lang="en-US" sz="2800" dirty="0"/>
              <a:t>Boston: Cengage </a:t>
            </a:r>
            <a:r>
              <a:rPr lang="en-US" sz="2800" dirty="0" smtClean="0"/>
              <a:t>Learning</a:t>
            </a:r>
            <a:endParaRPr lang="en-US" sz="2800" dirty="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33020"/>
            <a:ext cx="8153400" cy="1143000"/>
          </a:xfrm>
        </p:spPr>
        <p:txBody>
          <a:bodyPr/>
          <a:lstStyle/>
          <a:p>
            <a:pPr algn="ctr"/>
            <a:r>
              <a:rPr lang="en-US" sz="3600" dirty="0" smtClean="0">
                <a:solidFill>
                  <a:schemeClr val="tx1"/>
                </a:solidFill>
              </a:rPr>
              <a:t>References continued</a:t>
            </a:r>
            <a:endParaRPr lang="en-US" sz="3600" dirty="0">
              <a:solidFill>
                <a:schemeClr val="tx1"/>
              </a:solidFill>
            </a:endParaRPr>
          </a:p>
        </p:txBody>
      </p:sp>
      <p:sp>
        <p:nvSpPr>
          <p:cNvPr id="93187" name="Rectangle 3"/>
          <p:cNvSpPr>
            <a:spLocks noGrp="1" noChangeArrowheads="1"/>
          </p:cNvSpPr>
          <p:nvPr>
            <p:ph type="body" idx="1"/>
          </p:nvPr>
        </p:nvSpPr>
        <p:spPr>
          <a:xfrm>
            <a:off x="457200" y="929640"/>
            <a:ext cx="8686800" cy="5943600"/>
          </a:xfrm>
        </p:spPr>
        <p:txBody>
          <a:bodyPr/>
          <a:lstStyle/>
          <a:p>
            <a:pPr>
              <a:lnSpc>
                <a:spcPct val="80000"/>
              </a:lnSpc>
              <a:buClr>
                <a:srgbClr val="6B0F32"/>
              </a:buClr>
              <a:buFont typeface="Wingdings" panose="05000000000000000000" pitchFamily="2" charset="2"/>
              <a:buChar char="§"/>
            </a:pPr>
            <a:r>
              <a:rPr lang="en-US" sz="2800" dirty="0"/>
              <a:t>Halpern, D.F and </a:t>
            </a:r>
            <a:r>
              <a:rPr lang="en-US" sz="2800" dirty="0" err="1"/>
              <a:t>Hakel</a:t>
            </a:r>
            <a:r>
              <a:rPr lang="en-US" sz="2800" dirty="0"/>
              <a:t>, M.D. (Eds.), 2002. </a:t>
            </a:r>
            <a:r>
              <a:rPr lang="en-US" sz="2800" i="1" dirty="0"/>
              <a:t>Applying the Science of Learning to University Teaching and Beyond. </a:t>
            </a:r>
            <a:r>
              <a:rPr lang="en-US" sz="2800" dirty="0"/>
              <a:t>New York, NY: John Wiley and Sons, Inc.</a:t>
            </a:r>
          </a:p>
          <a:p>
            <a:pPr>
              <a:lnSpc>
                <a:spcPct val="80000"/>
              </a:lnSpc>
              <a:buClr>
                <a:srgbClr val="6B0F32"/>
              </a:buClr>
              <a:buFont typeface="Wingdings" panose="05000000000000000000" pitchFamily="2" charset="2"/>
              <a:buChar char="§"/>
            </a:pPr>
            <a:r>
              <a:rPr lang="en-US" sz="2800" dirty="0"/>
              <a:t>Medina, John. 2008. </a:t>
            </a:r>
            <a:r>
              <a:rPr lang="en-US" sz="2800" i="1" dirty="0"/>
              <a:t>Brain Rules</a:t>
            </a:r>
            <a:r>
              <a:rPr lang="en-US" sz="2800" dirty="0"/>
              <a:t>. Seattle, WA: Pear Press. </a:t>
            </a:r>
          </a:p>
          <a:p>
            <a:pPr>
              <a:lnSpc>
                <a:spcPct val="80000"/>
              </a:lnSpc>
              <a:buClr>
                <a:srgbClr val="6B0F32"/>
              </a:buClr>
              <a:buFont typeface="Wingdings" panose="05000000000000000000" pitchFamily="2" charset="2"/>
              <a:buChar char="§"/>
            </a:pPr>
            <a:r>
              <a:rPr lang="en-US" sz="2800" dirty="0"/>
              <a:t>Nilson, Linda, 2004.</a:t>
            </a:r>
            <a:r>
              <a:rPr lang="en-US" sz="2800" i="1" dirty="0"/>
              <a:t>  Teaching at It’s Best:  A Research-Based Resource for College Instructors.</a:t>
            </a:r>
            <a:r>
              <a:rPr lang="en-US" sz="2800" dirty="0"/>
              <a:t> Bolton, MA:  Anker Publishing Company.</a:t>
            </a:r>
          </a:p>
          <a:p>
            <a:pPr>
              <a:lnSpc>
                <a:spcPct val="80000"/>
              </a:lnSpc>
              <a:buClr>
                <a:srgbClr val="6B0F32"/>
              </a:buClr>
              <a:buFont typeface="Wingdings" panose="05000000000000000000" pitchFamily="2" charset="2"/>
              <a:buChar char="§"/>
            </a:pPr>
            <a:r>
              <a:rPr lang="en-US" sz="2800" dirty="0"/>
              <a:t>Taylor, S.</a:t>
            </a:r>
            <a:r>
              <a:rPr lang="en-US" sz="2800" i="1" dirty="0"/>
              <a:t> </a:t>
            </a:r>
            <a:r>
              <a:rPr lang="en-US" sz="2800" dirty="0"/>
              <a:t>(1999). Better learning through better thinking: Developing students’ metacognitive abilities.</a:t>
            </a:r>
            <a:r>
              <a:rPr lang="en-US" sz="2800" i="1" dirty="0"/>
              <a:t> Journal of College Reading and Learning, 30(1), 34ff. Retrieved November 9, 2002, from Expanded Academic Index ASAP.</a:t>
            </a:r>
            <a:r>
              <a:rPr lang="en-US" sz="2800" dirty="0"/>
              <a:t> </a:t>
            </a:r>
            <a:endParaRPr lang="en-US" sz="2800" i="1" dirty="0"/>
          </a:p>
          <a:p>
            <a:pPr>
              <a:lnSpc>
                <a:spcPct val="80000"/>
              </a:lnSpc>
              <a:buClr>
                <a:srgbClr val="6B0F32"/>
              </a:buClr>
              <a:buFont typeface="Wingdings" panose="05000000000000000000" pitchFamily="2" charset="2"/>
              <a:buChar char="§"/>
            </a:pPr>
            <a:r>
              <a:rPr lang="en-US" sz="2800" dirty="0" err="1" smtClean="0"/>
              <a:t>Zull</a:t>
            </a:r>
            <a:r>
              <a:rPr lang="en-US" sz="2800" dirty="0"/>
              <a:t>, James (2004).  </a:t>
            </a:r>
            <a:r>
              <a:rPr lang="en-US" sz="2800" i="1" dirty="0"/>
              <a:t>The Art of Changing the Brain. Sterling, VA: </a:t>
            </a:r>
            <a:r>
              <a:rPr lang="en-US" sz="2800" dirty="0"/>
              <a:t>Stylus Publishing</a:t>
            </a:r>
            <a:r>
              <a:rPr lang="en-US" sz="2800" i="1" dirty="0"/>
              <a:t>.</a:t>
            </a:r>
            <a:r>
              <a:rPr lang="en-US" sz="2800" dirty="0"/>
              <a:t> </a:t>
            </a:r>
          </a:p>
          <a:p>
            <a:pPr marL="0" indent="0">
              <a:lnSpc>
                <a:spcPct val="80000"/>
              </a:lnSpc>
              <a:buClr>
                <a:srgbClr val="6B0F32"/>
              </a:buClr>
              <a:buNone/>
            </a:pPr>
            <a:endParaRPr lang="en-US" sz="2000" dirty="0"/>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9961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482600" y="5992922"/>
            <a:ext cx="8623300" cy="830997"/>
          </a:xfrm>
          <a:prstGeom prst="rect">
            <a:avLst/>
          </a:prstGeom>
          <a:noFill/>
          <a:ln w="9525">
            <a:noFill/>
            <a:miter lim="800000"/>
            <a:headEnd/>
            <a:tailEnd/>
          </a:ln>
        </p:spPr>
        <p:txBody>
          <a:bodyPr wrap="square">
            <a:spAutoFit/>
          </a:bodyPr>
          <a:lstStyle/>
          <a:p>
            <a:r>
              <a:rPr lang="en-US" sz="1600" b="1" i="1" dirty="0"/>
              <a:t>McGuire, S.Y</a:t>
            </a:r>
            <a:r>
              <a:rPr lang="en-US" sz="1600" b="1" i="1" dirty="0" smtClean="0"/>
              <a:t>. &amp; McGuire, S.N.  </a:t>
            </a:r>
            <a:r>
              <a:rPr lang="en-US" sz="1600" b="1" i="1" dirty="0"/>
              <a:t>(2015). Teach Students How to Learn: Strategies You Can Incorporate into Any Course to Improve </a:t>
            </a:r>
            <a:r>
              <a:rPr lang="en-US" sz="1600" b="1" i="1" dirty="0" smtClean="0"/>
              <a:t>Student Metacognition</a:t>
            </a:r>
            <a:r>
              <a:rPr lang="en-US" sz="1600" b="1" i="1" dirty="0"/>
              <a:t>, Study Skills, and Motivation</a:t>
            </a:r>
            <a:r>
              <a:rPr lang="en-US" sz="1600" b="1" dirty="0"/>
              <a:t>. Sterling, VA: Stylus</a:t>
            </a:r>
          </a:p>
        </p:txBody>
      </p:sp>
      <p:cxnSp>
        <p:nvCxnSpPr>
          <p:cNvPr id="6" name="Straight Connector 5"/>
          <p:cNvCxnSpPr/>
          <p:nvPr/>
        </p:nvCxnSpPr>
        <p:spPr>
          <a:xfrm>
            <a:off x="0" y="5943600"/>
            <a:ext cx="9144000" cy="0"/>
          </a:xfrm>
          <a:prstGeom prst="line">
            <a:avLst/>
          </a:prstGeom>
          <a:ln w="63500">
            <a:solidFill>
              <a:srgbClr val="6B0F3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rgbClr val="6B0F3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103257"/>
            <a:ext cx="8001000" cy="707886"/>
          </a:xfrm>
          <a:prstGeom prst="rect">
            <a:avLst/>
          </a:prstGeom>
          <a:noFill/>
        </p:spPr>
        <p:txBody>
          <a:bodyPr wrap="square" rtlCol="0">
            <a:spAutoFit/>
          </a:bodyPr>
          <a:lstStyle/>
          <a:p>
            <a:pPr algn="ctr"/>
            <a:r>
              <a:rPr lang="en-US" sz="4000" b="1" dirty="0" smtClean="0"/>
              <a:t>A New Reference</a:t>
            </a:r>
            <a:endParaRPr lang="en-US" sz="40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295400"/>
            <a:ext cx="1892792" cy="2839188"/>
          </a:xfrm>
          <a:prstGeom prst="rect">
            <a:avLst/>
          </a:prstGeom>
        </p:spPr>
      </p:pic>
      <p:sp>
        <p:nvSpPr>
          <p:cNvPr id="9" name="Rectangle 8"/>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7200" y="4373940"/>
            <a:ext cx="8648700" cy="1569660"/>
          </a:xfrm>
          <a:prstGeom prst="rect">
            <a:avLst/>
          </a:prstGeom>
          <a:noFill/>
        </p:spPr>
        <p:txBody>
          <a:bodyPr wrap="square" rtlCol="0">
            <a:spAutoFit/>
          </a:bodyPr>
          <a:lstStyle/>
          <a:p>
            <a:pPr algn="ctr"/>
            <a:r>
              <a:rPr lang="en-US" sz="2400" dirty="0" smtClean="0"/>
              <a:t>2016 CRLA </a:t>
            </a:r>
            <a:r>
              <a:rPr lang="en-US" sz="2400" i="1" dirty="0" smtClean="0"/>
              <a:t>One Book One Conference </a:t>
            </a:r>
            <a:r>
              <a:rPr lang="en-US" sz="2400" dirty="0" smtClean="0"/>
              <a:t>Selection</a:t>
            </a:r>
          </a:p>
          <a:p>
            <a:pPr algn="ctr"/>
            <a:endParaRPr lang="en-US" sz="2400" dirty="0"/>
          </a:p>
          <a:p>
            <a:pPr algn="ctr"/>
            <a:r>
              <a:rPr lang="en-US" sz="2400" dirty="0" smtClean="0"/>
              <a:t>Available at </a:t>
            </a:r>
            <a:r>
              <a:rPr lang="en-US" sz="2400" dirty="0"/>
              <a:t>2016 </a:t>
            </a:r>
            <a:r>
              <a:rPr lang="en-US" sz="2400" dirty="0" smtClean="0"/>
              <a:t>NCLCA Conference </a:t>
            </a:r>
            <a:r>
              <a:rPr lang="en-US" sz="2400" dirty="0"/>
              <a:t>Bookstore </a:t>
            </a:r>
            <a:endParaRPr lang="en-US" sz="2400" dirty="0" smtClean="0"/>
          </a:p>
          <a:p>
            <a:pPr algn="ctr"/>
            <a:r>
              <a:rPr lang="en-US" sz="2400" dirty="0" smtClean="0"/>
              <a:t>(</a:t>
            </a:r>
            <a:r>
              <a:rPr lang="en-US" sz="2400" dirty="0"/>
              <a:t>https://</a:t>
            </a:r>
            <a:r>
              <a:rPr lang="en-US" sz="2400" dirty="0" smtClean="0"/>
              <a:t>squareup.com/store/nclca)</a:t>
            </a:r>
            <a:endParaRPr lang="en-US" sz="2400" dirty="0"/>
          </a:p>
        </p:txBody>
      </p:sp>
    </p:spTree>
    <p:custDataLst>
      <p:tags r:id="rId1"/>
    </p:custDataLst>
    <p:extLst>
      <p:ext uri="{BB962C8B-B14F-4D97-AF65-F5344CB8AC3E}">
        <p14:creationId xmlns:p14="http://schemas.microsoft.com/office/powerpoint/2010/main" val="3449404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73100" y="685800"/>
            <a:ext cx="8458200" cy="6172200"/>
          </a:xfrm>
        </p:spPr>
        <p:txBody>
          <a:bodyPr>
            <a:normAutofit/>
          </a:bodyPr>
          <a:lstStyle/>
          <a:p>
            <a:pPr>
              <a:buClr>
                <a:srgbClr val="6B0F32"/>
              </a:buClr>
              <a:buFont typeface="Wingdings" pitchFamily="2" charset="2"/>
              <a:buChar char="§"/>
            </a:pPr>
            <a:endParaRPr lang="en-US" sz="2600" dirty="0" smtClean="0">
              <a:solidFill>
                <a:schemeClr val="tx1">
                  <a:lumMod val="95000"/>
                  <a:lumOff val="5000"/>
                </a:schemeClr>
              </a:solidFill>
            </a:endParaRPr>
          </a:p>
          <a:p>
            <a:pPr>
              <a:buClr>
                <a:srgbClr val="6B0F32"/>
              </a:buClr>
              <a:buFont typeface="Wingdings" pitchFamily="2" charset="2"/>
              <a:buChar char="§"/>
            </a:pPr>
            <a:r>
              <a:rPr lang="en-US" sz="2800" dirty="0" smtClean="0">
                <a:solidFill>
                  <a:schemeClr val="tx1">
                    <a:lumMod val="95000"/>
                    <a:lumOff val="5000"/>
                  </a:schemeClr>
                </a:solidFill>
              </a:rPr>
              <a:t>Colleagues at LSU, especially the Center for Academic Success, the Division of Student Life and Enrollment, and the Department of Chemistry</a:t>
            </a:r>
          </a:p>
          <a:p>
            <a:pPr>
              <a:buClr>
                <a:srgbClr val="6B0F32"/>
              </a:buClr>
              <a:buFont typeface="Wingdings" pitchFamily="2" charset="2"/>
              <a:buChar char="§"/>
            </a:pPr>
            <a:r>
              <a:rPr lang="en-US" sz="2800" dirty="0" smtClean="0">
                <a:solidFill>
                  <a:schemeClr val="tx1">
                    <a:lumMod val="95000"/>
                    <a:lumOff val="5000"/>
                  </a:schemeClr>
                </a:solidFill>
              </a:rPr>
              <a:t>Sarah Baird, former CAS learning strategist </a:t>
            </a:r>
          </a:p>
          <a:p>
            <a:pPr>
              <a:buClr>
                <a:srgbClr val="6B0F32"/>
              </a:buClr>
              <a:buFont typeface="Wingdings" pitchFamily="2" charset="2"/>
              <a:buChar char="§"/>
            </a:pPr>
            <a:r>
              <a:rPr lang="en-US" sz="2800" dirty="0" smtClean="0">
                <a:solidFill>
                  <a:schemeClr val="tx1">
                    <a:lumMod val="95000"/>
                    <a:lumOff val="5000"/>
                  </a:schemeClr>
                </a:solidFill>
              </a:rPr>
              <a:t>National College Learning Center Association (NCLCA)</a:t>
            </a:r>
          </a:p>
          <a:p>
            <a:pPr>
              <a:buClr>
                <a:srgbClr val="6B0F32"/>
              </a:buClr>
              <a:buFont typeface="Wingdings" pitchFamily="2" charset="2"/>
              <a:buChar char="§"/>
            </a:pPr>
            <a:r>
              <a:rPr lang="en-US" sz="2800" dirty="0" smtClean="0">
                <a:solidFill>
                  <a:schemeClr val="tx1">
                    <a:lumMod val="95000"/>
                    <a:lumOff val="5000"/>
                  </a:schemeClr>
                </a:solidFill>
              </a:rPr>
              <a:t>College Reading and Learning Association (CRLA)</a:t>
            </a:r>
          </a:p>
          <a:p>
            <a:pPr>
              <a:buClr>
                <a:srgbClr val="6B0F32"/>
              </a:buClr>
              <a:buFont typeface="Wingdings" pitchFamily="2" charset="2"/>
              <a:buChar char="§"/>
            </a:pPr>
            <a:r>
              <a:rPr lang="en-US" sz="2800" dirty="0" smtClean="0">
                <a:solidFill>
                  <a:schemeClr val="tx1">
                    <a:lumMod val="95000"/>
                    <a:lumOff val="5000"/>
                  </a:schemeClr>
                </a:solidFill>
              </a:rPr>
              <a:t>Dr. Frank Christ</a:t>
            </a:r>
          </a:p>
          <a:p>
            <a:pPr>
              <a:buClr>
                <a:srgbClr val="6B0F32"/>
              </a:buClr>
              <a:buFont typeface="Wingdings" pitchFamily="2" charset="2"/>
              <a:buChar char="§"/>
            </a:pPr>
            <a:r>
              <a:rPr lang="en-US" sz="2800" dirty="0" smtClean="0">
                <a:solidFill>
                  <a:schemeClr val="tx1">
                    <a:lumMod val="95000"/>
                    <a:lumOff val="5000"/>
                  </a:schemeClr>
                </a:solidFill>
              </a:rPr>
              <a:t>The Professional and Organizational Development Network (POD)</a:t>
            </a:r>
          </a:p>
          <a:p>
            <a:pPr>
              <a:buClr>
                <a:srgbClr val="6B0F32"/>
              </a:buClr>
              <a:buFont typeface="Wingdings" pitchFamily="2" charset="2"/>
              <a:buChar char="§"/>
            </a:pPr>
            <a:r>
              <a:rPr lang="en-US" sz="2800" dirty="0" smtClean="0">
                <a:solidFill>
                  <a:schemeClr val="tx1">
                    <a:lumMod val="95000"/>
                    <a:lumOff val="5000"/>
                  </a:schemeClr>
                </a:solidFill>
              </a:rPr>
              <a:t>The many students who have proven to us that metacognitive strategies really do work!</a:t>
            </a:r>
          </a:p>
          <a:p>
            <a:pPr>
              <a:buFont typeface="Wingdings" pitchFamily="2" charset="2"/>
              <a:buChar char="§"/>
            </a:pPr>
            <a:endParaRPr lang="en-US" sz="2400" dirty="0" smtClean="0"/>
          </a:p>
        </p:txBody>
      </p:sp>
      <p:sp>
        <p:nvSpPr>
          <p:cNvPr id="37893" name="TextBox 5"/>
          <p:cNvSpPr txBox="1">
            <a:spLocks noChangeArrowheads="1"/>
          </p:cNvSpPr>
          <p:nvPr/>
        </p:nvSpPr>
        <p:spPr bwMode="auto">
          <a:xfrm>
            <a:off x="2438400" y="228600"/>
            <a:ext cx="5181600" cy="646113"/>
          </a:xfrm>
          <a:prstGeom prst="rect">
            <a:avLst/>
          </a:prstGeom>
          <a:noFill/>
          <a:ln w="9525">
            <a:noFill/>
            <a:miter lim="800000"/>
            <a:headEnd/>
            <a:tailEnd/>
          </a:ln>
        </p:spPr>
        <p:txBody>
          <a:bodyPr>
            <a:spAutoFit/>
          </a:bodyPr>
          <a:lstStyle/>
          <a:p>
            <a:pPr algn="ctr"/>
            <a:r>
              <a:rPr lang="en-US" sz="3600" dirty="0">
                <a:latin typeface="+mj-lt"/>
                <a:cs typeface="Tahoma" pitchFamily="34" charset="0"/>
              </a:rPr>
              <a:t>Acknowledgements</a:t>
            </a:r>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1425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a:solidFill>
                  <a:schemeClr val="tx1"/>
                </a:solidFill>
              </a:rPr>
              <a:t>Learning </a:t>
            </a:r>
            <a:r>
              <a:rPr lang="en-US" dirty="0" smtClean="0">
                <a:solidFill>
                  <a:schemeClr val="tx1"/>
                </a:solidFill>
              </a:rPr>
              <a:t>Support Center Potential Partners</a:t>
            </a:r>
            <a:endParaRPr lang="en-US" dirty="0">
              <a:solidFill>
                <a:schemeClr val="tx1"/>
              </a:solidFill>
            </a:endParaRPr>
          </a:p>
        </p:txBody>
      </p:sp>
      <p:sp>
        <p:nvSpPr>
          <p:cNvPr id="21507" name="Rectangle 3"/>
          <p:cNvSpPr>
            <a:spLocks noGrp="1" noChangeArrowheads="1"/>
          </p:cNvSpPr>
          <p:nvPr>
            <p:ph type="body" idx="1"/>
          </p:nvPr>
        </p:nvSpPr>
        <p:spPr>
          <a:xfrm>
            <a:off x="1447800" y="1905000"/>
            <a:ext cx="4648200" cy="4114800"/>
          </a:xfrm>
        </p:spPr>
        <p:txBody>
          <a:bodyPr/>
          <a:lstStyle/>
          <a:p>
            <a:pPr>
              <a:buClr>
                <a:srgbClr val="6B0F32"/>
              </a:buClr>
              <a:buFont typeface="Wingdings" panose="05000000000000000000" pitchFamily="2" charset="2"/>
              <a:buChar char="§"/>
            </a:pPr>
            <a:r>
              <a:rPr lang="en-US" dirty="0"/>
              <a:t>Faculty</a:t>
            </a:r>
          </a:p>
          <a:p>
            <a:pPr>
              <a:buClr>
                <a:srgbClr val="6B0F32"/>
              </a:buClr>
              <a:buFont typeface="Wingdings" panose="05000000000000000000" pitchFamily="2" charset="2"/>
              <a:buChar char="§"/>
            </a:pPr>
            <a:r>
              <a:rPr lang="en-US" dirty="0"/>
              <a:t>Student Organizations</a:t>
            </a:r>
          </a:p>
          <a:p>
            <a:pPr>
              <a:buClr>
                <a:srgbClr val="6B0F32"/>
              </a:buClr>
              <a:buFont typeface="Wingdings" panose="05000000000000000000" pitchFamily="2" charset="2"/>
              <a:buChar char="§"/>
            </a:pPr>
            <a:r>
              <a:rPr lang="en-US" dirty="0"/>
              <a:t>Departments</a:t>
            </a:r>
          </a:p>
          <a:p>
            <a:pPr>
              <a:buClr>
                <a:srgbClr val="6B0F32"/>
              </a:buClr>
              <a:buFont typeface="Wingdings" panose="05000000000000000000" pitchFamily="2" charset="2"/>
              <a:buChar char="§"/>
            </a:pPr>
            <a:r>
              <a:rPr lang="en-US" dirty="0"/>
              <a:t>Colleges</a:t>
            </a:r>
          </a:p>
          <a:p>
            <a:pPr>
              <a:buClr>
                <a:srgbClr val="6B0F32"/>
              </a:buClr>
              <a:buFont typeface="Wingdings" panose="05000000000000000000" pitchFamily="2" charset="2"/>
              <a:buChar char="§"/>
            </a:pPr>
            <a:r>
              <a:rPr lang="en-US" dirty="0"/>
              <a:t>University Centers</a:t>
            </a:r>
          </a:p>
          <a:p>
            <a:pPr>
              <a:buClr>
                <a:srgbClr val="6B0F32"/>
              </a:buClr>
              <a:buFont typeface="Wingdings" panose="05000000000000000000" pitchFamily="2" charset="2"/>
              <a:buChar char="§"/>
            </a:pPr>
            <a:r>
              <a:rPr lang="en-US" dirty="0"/>
              <a:t>Others?</a:t>
            </a:r>
          </a:p>
        </p:txBody>
      </p:sp>
      <p:pic>
        <p:nvPicPr>
          <p:cNvPr id="2050" name="Picture 2" descr="https://encrypted-tbn3.gstatic.com/images?q=tbn:ANd9GcQ3BuBZE_ZlKaJlAzXksDf4hCmNijAza0OewlSUPqvKuxLRuOWd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343400"/>
            <a:ext cx="2171700" cy="2105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914399" y="3495040"/>
            <a:ext cx="7848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kumimoji="1" lang="en-US" sz="4000" dirty="0">
                <a:latin typeface="+mn-lt"/>
              </a:rPr>
              <a:t>What </a:t>
            </a:r>
            <a:r>
              <a:rPr kumimoji="1" lang="en-US" sz="4000" dirty="0" smtClean="0">
                <a:latin typeface="+mn-lt"/>
              </a:rPr>
              <a:t>are some </a:t>
            </a:r>
            <a:r>
              <a:rPr kumimoji="1" lang="en-US" sz="4000" dirty="0">
                <a:latin typeface="+mn-lt"/>
              </a:rPr>
              <a:t>important </a:t>
            </a:r>
            <a:r>
              <a:rPr kumimoji="1" lang="en-US" sz="4000" dirty="0" smtClean="0">
                <a:latin typeface="+mn-lt"/>
              </a:rPr>
              <a:t>characteristics </a:t>
            </a:r>
            <a:r>
              <a:rPr kumimoji="1" lang="en-US" sz="4000" dirty="0">
                <a:latin typeface="+mn-lt"/>
              </a:rPr>
              <a:t>of departments </a:t>
            </a:r>
            <a:r>
              <a:rPr kumimoji="1" lang="en-US" sz="4000" dirty="0" smtClean="0">
                <a:latin typeface="+mn-lt"/>
              </a:rPr>
              <a:t>that are highly regarded at your institution?</a:t>
            </a:r>
            <a:endParaRPr kumimoji="1" lang="en-US" sz="4000" dirty="0">
              <a:latin typeface="+mn-lt"/>
            </a:endParaRPr>
          </a:p>
        </p:txBody>
      </p:sp>
      <p:sp>
        <p:nvSpPr>
          <p:cNvPr id="6" name="Rectangle 5"/>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739916" y="337197"/>
            <a:ext cx="6197567" cy="707886"/>
          </a:xfrm>
          <a:prstGeom prst="rect">
            <a:avLst/>
          </a:prstGeom>
        </p:spPr>
        <p:txBody>
          <a:bodyPr wrap="square">
            <a:spAutoFit/>
          </a:bodyPr>
          <a:lstStyle/>
          <a:p>
            <a:pPr algn="ctr"/>
            <a:r>
              <a:rPr lang="en-US" sz="4000" dirty="0">
                <a:latin typeface="+mj-lt"/>
              </a:rPr>
              <a:t>Reflection Question</a:t>
            </a:r>
          </a:p>
        </p:txBody>
      </p:sp>
      <p:pic>
        <p:nvPicPr>
          <p:cNvPr id="7" name="Picture 6"/>
          <p:cNvPicPr>
            <a:picLocks noChangeAspect="1"/>
          </p:cNvPicPr>
          <p:nvPr/>
        </p:nvPicPr>
        <p:blipFill>
          <a:blip r:embed="rId2"/>
          <a:stretch>
            <a:fillRect/>
          </a:stretch>
        </p:blipFill>
        <p:spPr>
          <a:xfrm>
            <a:off x="4191000" y="1571561"/>
            <a:ext cx="1733550" cy="13752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152400"/>
            <a:ext cx="8382000" cy="1920875"/>
          </a:xfrm>
        </p:spPr>
        <p:txBody>
          <a:bodyPr/>
          <a:lstStyle/>
          <a:p>
            <a:pPr algn="ctr"/>
            <a:r>
              <a:rPr lang="en-US" sz="3600" b="1" dirty="0">
                <a:solidFill>
                  <a:schemeClr val="tx1"/>
                </a:solidFill>
              </a:rPr>
              <a:t>The Role of </a:t>
            </a:r>
            <a:r>
              <a:rPr lang="en-US" sz="3600" b="1" dirty="0" smtClean="0">
                <a:solidFill>
                  <a:schemeClr val="tx1"/>
                </a:solidFill>
              </a:rPr>
              <a:t>Learning </a:t>
            </a:r>
            <a:r>
              <a:rPr lang="en-US" sz="3600" b="1" dirty="0">
                <a:solidFill>
                  <a:schemeClr val="tx1"/>
                </a:solidFill>
              </a:rPr>
              <a:t>Support </a:t>
            </a:r>
            <a:r>
              <a:rPr lang="en-US" sz="3600" b="1" dirty="0" smtClean="0">
                <a:solidFill>
                  <a:schemeClr val="tx1"/>
                </a:solidFill>
              </a:rPr>
              <a:t>Centers </a:t>
            </a:r>
            <a:r>
              <a:rPr lang="en-US" sz="3600" b="1" dirty="0">
                <a:solidFill>
                  <a:schemeClr val="tx1"/>
                </a:solidFill>
              </a:rPr>
              <a:t>in </a:t>
            </a:r>
            <a:r>
              <a:rPr lang="en-US" sz="3600" b="1" dirty="0" smtClean="0">
                <a:solidFill>
                  <a:schemeClr val="tx1"/>
                </a:solidFill>
              </a:rPr>
              <a:t>Academic Improvement</a:t>
            </a:r>
            <a:endParaRPr lang="en-US" sz="3600" b="1" dirty="0">
              <a:solidFill>
                <a:schemeClr val="tx1"/>
              </a:solidFill>
            </a:endParaRPr>
          </a:p>
        </p:txBody>
      </p:sp>
      <p:sp>
        <p:nvSpPr>
          <p:cNvPr id="73731" name="Rectangle 3"/>
          <p:cNvSpPr>
            <a:spLocks noGrp="1" noChangeArrowheads="1"/>
          </p:cNvSpPr>
          <p:nvPr>
            <p:ph type="body" idx="1"/>
          </p:nvPr>
        </p:nvSpPr>
        <p:spPr>
          <a:xfrm>
            <a:off x="609600" y="1501140"/>
            <a:ext cx="8534400" cy="3886200"/>
          </a:xfrm>
        </p:spPr>
        <p:txBody>
          <a:bodyPr/>
          <a:lstStyle/>
          <a:p>
            <a:pPr>
              <a:lnSpc>
                <a:spcPct val="90000"/>
              </a:lnSpc>
              <a:buClr>
                <a:srgbClr val="6B0F32"/>
              </a:buClr>
              <a:buFont typeface="Wingdings" panose="05000000000000000000" pitchFamily="2" charset="2"/>
              <a:buChar char="§"/>
              <a:tabLst>
                <a:tab pos="179388" algn="l"/>
              </a:tabLst>
            </a:pPr>
            <a:r>
              <a:rPr lang="en-US" sz="2800" dirty="0">
                <a:solidFill>
                  <a:srgbClr val="080808"/>
                </a:solidFill>
              </a:rPr>
              <a:t>Provide faculty and TA’s with information on the learning process, characteristics of their students, and  learning strategies they can teach students</a:t>
            </a:r>
          </a:p>
          <a:p>
            <a:pPr>
              <a:lnSpc>
                <a:spcPct val="90000"/>
              </a:lnSpc>
              <a:buClr>
                <a:srgbClr val="6B0F32"/>
              </a:buClr>
              <a:buFont typeface="Wingdings" panose="05000000000000000000" pitchFamily="2" charset="2"/>
              <a:buChar char="§"/>
              <a:tabLst>
                <a:tab pos="179388" algn="l"/>
              </a:tabLst>
            </a:pPr>
            <a:endParaRPr lang="en-US" sz="2800" dirty="0">
              <a:solidFill>
                <a:srgbClr val="080808"/>
              </a:solidFill>
            </a:endParaRPr>
          </a:p>
          <a:p>
            <a:pPr>
              <a:lnSpc>
                <a:spcPct val="90000"/>
              </a:lnSpc>
              <a:buClr>
                <a:srgbClr val="6B0F32"/>
              </a:buClr>
              <a:buFont typeface="Wingdings" panose="05000000000000000000" pitchFamily="2" charset="2"/>
              <a:buChar char="§"/>
              <a:tabLst>
                <a:tab pos="179388" algn="l"/>
              </a:tabLst>
            </a:pPr>
            <a:r>
              <a:rPr lang="en-US" sz="2800" dirty="0">
                <a:solidFill>
                  <a:srgbClr val="080808"/>
                </a:solidFill>
              </a:rPr>
              <a:t>Assist faculty in advising students about effective </a:t>
            </a:r>
            <a:r>
              <a:rPr lang="en-US" sz="2800" dirty="0" smtClean="0">
                <a:solidFill>
                  <a:srgbClr val="080808"/>
                </a:solidFill>
              </a:rPr>
              <a:t>learning strategies (Absent </a:t>
            </a:r>
            <a:r>
              <a:rPr lang="en-US" sz="2800" dirty="0">
                <a:solidFill>
                  <a:srgbClr val="080808"/>
                </a:solidFill>
              </a:rPr>
              <a:t>Professor Program)</a:t>
            </a:r>
          </a:p>
          <a:p>
            <a:pPr>
              <a:lnSpc>
                <a:spcPct val="90000"/>
              </a:lnSpc>
              <a:buClr>
                <a:srgbClr val="6B0F32"/>
              </a:buClr>
              <a:buFont typeface="Wingdings" panose="05000000000000000000" pitchFamily="2" charset="2"/>
              <a:buChar char="§"/>
              <a:tabLst>
                <a:tab pos="179388" algn="l"/>
              </a:tabLst>
            </a:pPr>
            <a:endParaRPr lang="en-US" sz="2800" dirty="0">
              <a:solidFill>
                <a:srgbClr val="080808"/>
              </a:solidFill>
            </a:endParaRPr>
          </a:p>
          <a:p>
            <a:pPr>
              <a:lnSpc>
                <a:spcPct val="90000"/>
              </a:lnSpc>
              <a:buClr>
                <a:srgbClr val="6B0F32"/>
              </a:buClr>
              <a:buFont typeface="Wingdings" panose="05000000000000000000" pitchFamily="2" charset="2"/>
              <a:buChar char="§"/>
              <a:tabLst>
                <a:tab pos="179388" algn="l"/>
              </a:tabLst>
            </a:pPr>
            <a:r>
              <a:rPr lang="en-US" sz="2800" dirty="0">
                <a:solidFill>
                  <a:srgbClr val="080808"/>
                </a:solidFill>
              </a:rPr>
              <a:t>Help students identify the problem with their performance (e.g. </a:t>
            </a:r>
            <a:r>
              <a:rPr lang="en-US" sz="2800" dirty="0" smtClean="0">
                <a:solidFill>
                  <a:srgbClr val="080808"/>
                </a:solidFill>
              </a:rPr>
              <a:t>memorizing vs understanding)</a:t>
            </a:r>
          </a:p>
          <a:p>
            <a:pPr>
              <a:lnSpc>
                <a:spcPct val="90000"/>
              </a:lnSpc>
              <a:buClr>
                <a:srgbClr val="6B0F32"/>
              </a:buClr>
              <a:buFont typeface="Wingdings" panose="05000000000000000000" pitchFamily="2" charset="2"/>
              <a:buChar char="§"/>
              <a:tabLst>
                <a:tab pos="179388" algn="l"/>
              </a:tabLst>
            </a:pPr>
            <a:endParaRPr lang="en-US" sz="2800" dirty="0">
              <a:solidFill>
                <a:srgbClr val="080808"/>
              </a:solidFill>
            </a:endParaRPr>
          </a:p>
          <a:p>
            <a:pPr>
              <a:lnSpc>
                <a:spcPct val="90000"/>
              </a:lnSpc>
              <a:buClr>
                <a:srgbClr val="6B0F32"/>
              </a:buClr>
              <a:buFont typeface="Wingdings" panose="05000000000000000000" pitchFamily="2" charset="2"/>
              <a:buChar char="§"/>
              <a:tabLst>
                <a:tab pos="179388" algn="l"/>
              </a:tabLst>
            </a:pPr>
            <a:r>
              <a:rPr lang="en-US" sz="2800" dirty="0" smtClean="0">
                <a:solidFill>
                  <a:srgbClr val="080808"/>
                </a:solidFill>
              </a:rPr>
              <a:t>Help the institution improve retention and graduation rates (through graduate and professional programs!)</a:t>
            </a:r>
            <a:endParaRPr lang="en-US" sz="2800" dirty="0">
              <a:solidFill>
                <a:srgbClr val="080808"/>
              </a:solidFill>
            </a:endParaRPr>
          </a:p>
          <a:p>
            <a:pPr marL="0" indent="0">
              <a:lnSpc>
                <a:spcPct val="90000"/>
              </a:lnSpc>
              <a:buFontTx/>
              <a:buNone/>
              <a:tabLst>
                <a:tab pos="179388" algn="l"/>
              </a:tabLst>
            </a:pPr>
            <a:endParaRPr lang="en-US" sz="2800" dirty="0">
              <a:solidFill>
                <a:srgbClr val="080808"/>
              </a:solidFill>
            </a:endParaRPr>
          </a:p>
          <a:p>
            <a:pPr marL="0" indent="0">
              <a:lnSpc>
                <a:spcPct val="90000"/>
              </a:lnSpc>
              <a:buFontTx/>
              <a:buNone/>
              <a:tabLst>
                <a:tab pos="179388" algn="l"/>
              </a:tabLst>
            </a:pPr>
            <a:endParaRPr lang="en-US" sz="2800" dirty="0">
              <a:solidFill>
                <a:srgbClr val="080808"/>
              </a:solidFill>
            </a:endParaRPr>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46823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ssolve">
                                      <p:cBhvr>
                                        <p:cTn id="7" dur="500"/>
                                        <p:tgtEl>
                                          <p:spTgt spid="73730"/>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73731">
                                            <p:txEl>
                                              <p:pRg st="0" end="0"/>
                                            </p:txEl>
                                          </p:spTgt>
                                        </p:tgtEl>
                                        <p:attrNameLst>
                                          <p:attrName>style.visibility</p:attrName>
                                        </p:attrNameLst>
                                      </p:cBhvr>
                                      <p:to>
                                        <p:strVal val="visible"/>
                                      </p:to>
                                    </p:set>
                                    <p:animEffect transition="in" filter="dissolve">
                                      <p:cBhvr>
                                        <p:cTn id="11" dur="500"/>
                                        <p:tgtEl>
                                          <p:spTgt spid="73731">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dissolve">
                                      <p:cBhvr>
                                        <p:cTn id="15" dur="500"/>
                                        <p:tgtEl>
                                          <p:spTgt spid="73731">
                                            <p:txEl>
                                              <p:pRg st="2" end="2"/>
                                            </p:txEl>
                                          </p:spTgt>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73731">
                                            <p:txEl>
                                              <p:pRg st="4" end="4"/>
                                            </p:txEl>
                                          </p:spTgt>
                                        </p:tgtEl>
                                        <p:attrNameLst>
                                          <p:attrName>style.visibility</p:attrName>
                                        </p:attrNameLst>
                                      </p:cBhvr>
                                      <p:to>
                                        <p:strVal val="visible"/>
                                      </p:to>
                                    </p:set>
                                    <p:animEffect transition="in" filter="dissolve">
                                      <p:cBhvr>
                                        <p:cTn id="19" dur="500"/>
                                        <p:tgtEl>
                                          <p:spTgt spid="73731">
                                            <p:txEl>
                                              <p:pRg st="4" end="4"/>
                                            </p:txEl>
                                          </p:spTgt>
                                        </p:tgtEl>
                                      </p:cBhvr>
                                    </p:animEffect>
                                  </p:childTnLst>
                                </p:cTn>
                              </p:par>
                            </p:childTnLst>
                          </p:cTn>
                        </p:par>
                        <p:par>
                          <p:cTn id="20" fill="hold">
                            <p:stCondLst>
                              <p:cond delay="5000"/>
                            </p:stCondLst>
                            <p:childTnLst>
                              <p:par>
                                <p:cTn id="21" presetID="9" presetClass="entr" presetSubtype="0" fill="hold" grpId="0" nodeType="afterEffect">
                                  <p:stCondLst>
                                    <p:cond delay="2000"/>
                                  </p:stCondLst>
                                  <p:childTnLst>
                                    <p:set>
                                      <p:cBhvr>
                                        <p:cTn id="22" dur="1" fill="hold">
                                          <p:stCondLst>
                                            <p:cond delay="0"/>
                                          </p:stCondLst>
                                        </p:cTn>
                                        <p:tgtEl>
                                          <p:spTgt spid="73731">
                                            <p:txEl>
                                              <p:pRg st="6" end="6"/>
                                            </p:txEl>
                                          </p:spTgt>
                                        </p:tgtEl>
                                        <p:attrNameLst>
                                          <p:attrName>style.visibility</p:attrName>
                                        </p:attrNameLst>
                                      </p:cBhvr>
                                      <p:to>
                                        <p:strVal val="visible"/>
                                      </p:to>
                                    </p:set>
                                    <p:animEffect transition="in" filter="dissolve">
                                      <p:cBhvr>
                                        <p:cTn id="23" dur="5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81000"/>
            <a:ext cx="8686800" cy="1143000"/>
          </a:xfrm>
        </p:spPr>
        <p:txBody>
          <a:bodyPr/>
          <a:lstStyle/>
          <a:p>
            <a:pPr algn="ctr"/>
            <a:r>
              <a:rPr lang="en-US" sz="3600" b="1" dirty="0">
                <a:solidFill>
                  <a:schemeClr val="tx1"/>
                </a:solidFill>
              </a:rPr>
              <a:t>Scientific and Theoretical Bases Supporting </a:t>
            </a:r>
            <a:br>
              <a:rPr lang="en-US" sz="3600" b="1" dirty="0">
                <a:solidFill>
                  <a:schemeClr val="tx1"/>
                </a:solidFill>
              </a:rPr>
            </a:br>
            <a:r>
              <a:rPr lang="en-US" sz="3600" b="1" dirty="0">
                <a:solidFill>
                  <a:schemeClr val="tx1"/>
                </a:solidFill>
              </a:rPr>
              <a:t>the </a:t>
            </a:r>
            <a:r>
              <a:rPr lang="en-US" sz="3600" b="1" dirty="0" smtClean="0">
                <a:solidFill>
                  <a:schemeClr val="tx1"/>
                </a:solidFill>
              </a:rPr>
              <a:t>Learning Center </a:t>
            </a:r>
            <a:r>
              <a:rPr lang="en-US" sz="3600" b="1" dirty="0">
                <a:solidFill>
                  <a:schemeClr val="tx1"/>
                </a:solidFill>
              </a:rPr>
              <a:t>Programs</a:t>
            </a:r>
          </a:p>
        </p:txBody>
      </p:sp>
      <p:sp>
        <p:nvSpPr>
          <p:cNvPr id="69635" name="Rectangle 3"/>
          <p:cNvSpPr>
            <a:spLocks noGrp="1" noChangeArrowheads="1"/>
          </p:cNvSpPr>
          <p:nvPr>
            <p:ph type="body" idx="1"/>
          </p:nvPr>
        </p:nvSpPr>
        <p:spPr>
          <a:xfrm>
            <a:off x="939800" y="2590800"/>
            <a:ext cx="7772400" cy="3505200"/>
          </a:xfrm>
        </p:spPr>
        <p:txBody>
          <a:bodyPr/>
          <a:lstStyle/>
          <a:p>
            <a:pPr>
              <a:buClr>
                <a:srgbClr val="6B0F32"/>
              </a:buClr>
              <a:buFont typeface="Wingdings" panose="05000000000000000000" pitchFamily="2" charset="2"/>
              <a:buChar char="§"/>
            </a:pPr>
            <a:r>
              <a:rPr lang="en-US" dirty="0" smtClean="0"/>
              <a:t>Cognitive/Brain </a:t>
            </a:r>
            <a:r>
              <a:rPr lang="en-US" dirty="0"/>
              <a:t>Science </a:t>
            </a:r>
            <a:r>
              <a:rPr lang="en-US" dirty="0" smtClean="0"/>
              <a:t>Principles </a:t>
            </a:r>
            <a:endParaRPr lang="en-US" dirty="0"/>
          </a:p>
          <a:p>
            <a:pPr>
              <a:buClr>
                <a:srgbClr val="6B0F32"/>
              </a:buClr>
              <a:buFont typeface="Wingdings" panose="05000000000000000000" pitchFamily="2" charset="2"/>
              <a:buChar char="§"/>
            </a:pPr>
            <a:endParaRPr lang="en-US" dirty="0"/>
          </a:p>
          <a:p>
            <a:pPr>
              <a:buClr>
                <a:srgbClr val="6B0F32"/>
              </a:buClr>
              <a:buFont typeface="Wingdings" panose="05000000000000000000" pitchFamily="2" charset="2"/>
              <a:buChar char="§"/>
            </a:pPr>
            <a:r>
              <a:rPr lang="en-US" dirty="0"/>
              <a:t>Constructivist Learning </a:t>
            </a:r>
            <a:r>
              <a:rPr lang="en-US" dirty="0" smtClean="0"/>
              <a:t>Theory</a:t>
            </a:r>
          </a:p>
          <a:p>
            <a:pPr marL="0" indent="0">
              <a:buClr>
                <a:srgbClr val="6B0F32"/>
              </a:buClr>
              <a:buNone/>
            </a:pPr>
            <a:endParaRPr lang="en-US" dirty="0" smtClean="0"/>
          </a:p>
          <a:p>
            <a:pPr>
              <a:buClr>
                <a:srgbClr val="6B0F32"/>
              </a:buClr>
              <a:buFont typeface="Wingdings" panose="05000000000000000000" pitchFamily="2" charset="2"/>
              <a:buChar char="§"/>
            </a:pPr>
            <a:r>
              <a:rPr lang="en-US" dirty="0"/>
              <a:t>Metacognition</a:t>
            </a:r>
          </a:p>
        </p:txBody>
      </p:sp>
      <p:sp>
        <p:nvSpPr>
          <p:cNvPr id="5" name="Rectangle 4"/>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74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914400"/>
          </a:xfrm>
        </p:spPr>
        <p:txBody>
          <a:bodyPr>
            <a:normAutofit/>
          </a:bodyPr>
          <a:lstStyle/>
          <a:p>
            <a:pPr algn="ctr" eaLnBrk="1" hangingPunct="1"/>
            <a:r>
              <a:rPr lang="en-US" sz="4000" dirty="0" smtClean="0">
                <a:solidFill>
                  <a:schemeClr val="tx1"/>
                </a:solidFill>
                <a:latin typeface="+mn-lt"/>
              </a:rPr>
              <a:t>Metacognition</a:t>
            </a:r>
          </a:p>
        </p:txBody>
      </p:sp>
      <p:sp>
        <p:nvSpPr>
          <p:cNvPr id="25603" name="Rectangle 3"/>
          <p:cNvSpPr>
            <a:spLocks noGrp="1" noChangeArrowheads="1"/>
          </p:cNvSpPr>
          <p:nvPr>
            <p:ph type="body" idx="1"/>
          </p:nvPr>
        </p:nvSpPr>
        <p:spPr>
          <a:xfrm>
            <a:off x="786571" y="1050245"/>
            <a:ext cx="7933087" cy="5445120"/>
          </a:xfrm>
        </p:spPr>
        <p:txBody>
          <a:bodyPr>
            <a:normAutofit fontScale="85000" lnSpcReduction="10000"/>
          </a:bodyPr>
          <a:lstStyle/>
          <a:p>
            <a:pPr marL="0" indent="0" eaLnBrk="1" hangingPunct="1">
              <a:spcAft>
                <a:spcPts val="1200"/>
              </a:spcAft>
              <a:buNone/>
            </a:pPr>
            <a:r>
              <a:rPr lang="en-US" sz="3500" dirty="0" smtClean="0">
                <a:solidFill>
                  <a:schemeClr val="tx1"/>
                </a:solidFill>
                <a:latin typeface="Calibri" pitchFamily="34" charset="0"/>
                <a:cs typeface="Calibri" pitchFamily="34" charset="0"/>
              </a:rPr>
              <a:t>The ability to:</a:t>
            </a:r>
          </a:p>
          <a:p>
            <a:pPr eaLnBrk="1" hangingPunct="1">
              <a:spcAft>
                <a:spcPts val="1200"/>
              </a:spcAft>
              <a:buClr>
                <a:srgbClr val="6B0F32"/>
              </a:buClr>
              <a:buFont typeface="Wingdings" pitchFamily="2" charset="2"/>
              <a:buChar char="§"/>
            </a:pPr>
            <a:r>
              <a:rPr lang="en-US" sz="3500" dirty="0" smtClean="0">
                <a:solidFill>
                  <a:schemeClr val="tx1"/>
                </a:solidFill>
                <a:latin typeface="Calibri" pitchFamily="34" charset="0"/>
                <a:cs typeface="Calibri" pitchFamily="34" charset="0"/>
              </a:rPr>
              <a:t>think about your own thinking</a:t>
            </a:r>
          </a:p>
          <a:p>
            <a:pPr eaLnBrk="1" hangingPunct="1">
              <a:spcAft>
                <a:spcPts val="1200"/>
              </a:spcAft>
              <a:buClr>
                <a:srgbClr val="6B0F32"/>
              </a:buClr>
              <a:buFont typeface="Wingdings" pitchFamily="2" charset="2"/>
              <a:buChar char="§"/>
            </a:pPr>
            <a:r>
              <a:rPr lang="en-US" sz="3500" dirty="0" smtClean="0">
                <a:solidFill>
                  <a:schemeClr val="tx1"/>
                </a:solidFill>
                <a:latin typeface="Calibri" pitchFamily="34" charset="0"/>
                <a:cs typeface="Calibri" pitchFamily="34" charset="0"/>
              </a:rPr>
              <a:t>be consciously aware of yourself as a problem solver</a:t>
            </a:r>
          </a:p>
          <a:p>
            <a:pPr eaLnBrk="1" hangingPunct="1">
              <a:spcAft>
                <a:spcPts val="1200"/>
              </a:spcAft>
              <a:buClr>
                <a:srgbClr val="6B0F32"/>
              </a:buClr>
              <a:buFont typeface="Wingdings" pitchFamily="2" charset="2"/>
              <a:buChar char="§"/>
            </a:pPr>
            <a:r>
              <a:rPr lang="en-US" sz="3500" dirty="0">
                <a:solidFill>
                  <a:schemeClr val="tx1"/>
                </a:solidFill>
                <a:latin typeface="Calibri" pitchFamily="34" charset="0"/>
                <a:cs typeface="Calibri" pitchFamily="34" charset="0"/>
              </a:rPr>
              <a:t>m</a:t>
            </a:r>
            <a:r>
              <a:rPr lang="en-US" sz="3500" dirty="0" smtClean="0">
                <a:solidFill>
                  <a:schemeClr val="tx1"/>
                </a:solidFill>
                <a:latin typeface="Calibri" pitchFamily="34" charset="0"/>
                <a:cs typeface="Calibri" pitchFamily="34" charset="0"/>
              </a:rPr>
              <a:t>onitor, plan, and control your mental processing (e.g. “Am I </a:t>
            </a:r>
            <a:r>
              <a:rPr lang="en-US" sz="3500" i="1" dirty="0" smtClean="0">
                <a:solidFill>
                  <a:schemeClr val="tx1"/>
                </a:solidFill>
                <a:latin typeface="Calibri" pitchFamily="34" charset="0"/>
                <a:cs typeface="Calibri" pitchFamily="34" charset="0"/>
              </a:rPr>
              <a:t>understanding</a:t>
            </a:r>
            <a:r>
              <a:rPr lang="en-US" sz="3500" dirty="0" smtClean="0">
                <a:solidFill>
                  <a:schemeClr val="tx1"/>
                </a:solidFill>
                <a:latin typeface="Calibri" pitchFamily="34" charset="0"/>
                <a:cs typeface="Calibri" pitchFamily="34" charset="0"/>
              </a:rPr>
              <a:t> this material, or just </a:t>
            </a:r>
            <a:r>
              <a:rPr lang="en-US" sz="3500" i="1" dirty="0" smtClean="0">
                <a:solidFill>
                  <a:schemeClr val="tx1"/>
                </a:solidFill>
                <a:latin typeface="Calibri" pitchFamily="34" charset="0"/>
                <a:cs typeface="Calibri" pitchFamily="34" charset="0"/>
              </a:rPr>
              <a:t>memorizing</a:t>
            </a:r>
            <a:r>
              <a:rPr lang="en-US" sz="3500" dirty="0" smtClean="0">
                <a:solidFill>
                  <a:schemeClr val="tx1"/>
                </a:solidFill>
                <a:latin typeface="Calibri" pitchFamily="34" charset="0"/>
                <a:cs typeface="Calibri" pitchFamily="34" charset="0"/>
              </a:rPr>
              <a:t> it?”)</a:t>
            </a:r>
          </a:p>
          <a:p>
            <a:pPr eaLnBrk="1" hangingPunct="1">
              <a:buClr>
                <a:srgbClr val="6B0F32"/>
              </a:buClr>
              <a:buFont typeface="Wingdings" pitchFamily="2" charset="2"/>
              <a:buChar char="§"/>
            </a:pPr>
            <a:r>
              <a:rPr lang="en-US" sz="3500" dirty="0" smtClean="0">
                <a:solidFill>
                  <a:schemeClr val="tx1"/>
                </a:solidFill>
                <a:latin typeface="Calibri" pitchFamily="34" charset="0"/>
                <a:cs typeface="Calibri" pitchFamily="34" charset="0"/>
              </a:rPr>
              <a:t>accurately judge your level of learning</a:t>
            </a:r>
          </a:p>
          <a:p>
            <a:pPr eaLnBrk="1" hangingPunct="1">
              <a:buClr>
                <a:srgbClr val="6B0F32"/>
              </a:buClr>
              <a:buFont typeface="Wingdings" pitchFamily="2" charset="2"/>
              <a:buChar char="§"/>
            </a:pPr>
            <a:r>
              <a:rPr lang="en-US" sz="3500" dirty="0">
                <a:solidFill>
                  <a:schemeClr val="tx1"/>
                </a:solidFill>
                <a:latin typeface="Calibri" pitchFamily="34" charset="0"/>
                <a:cs typeface="Calibri" pitchFamily="34" charset="0"/>
              </a:rPr>
              <a:t>k</a:t>
            </a:r>
            <a:r>
              <a:rPr lang="en-US" sz="3500" dirty="0" smtClean="0">
                <a:solidFill>
                  <a:schemeClr val="tx1"/>
                </a:solidFill>
                <a:latin typeface="Calibri" pitchFamily="34" charset="0"/>
                <a:cs typeface="Calibri" pitchFamily="34" charset="0"/>
              </a:rPr>
              <a:t>now what you know and what you don’t know</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198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914400"/>
            <a:ext cx="9144000" cy="0"/>
          </a:xfrm>
          <a:prstGeom prst="line">
            <a:avLst/>
          </a:prstGeom>
          <a:ln w="127000">
            <a:solidFill>
              <a:srgbClr val="6B0F3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6086816"/>
            <a:ext cx="8305800" cy="646331"/>
          </a:xfrm>
          <a:prstGeom prst="rect">
            <a:avLst/>
          </a:prstGeom>
          <a:noFill/>
        </p:spPr>
        <p:txBody>
          <a:bodyPr wrap="square" rtlCol="0">
            <a:spAutoFit/>
          </a:bodyPr>
          <a:lstStyle/>
          <a:p>
            <a:r>
              <a:rPr lang="en-US" dirty="0"/>
              <a:t>Flavell, J. H. (1976). Metacognitive aspects of problem solving. In L. B. Resnick (Ed.), The nature of intelligence (pp.231-236). Hillsdale, NJ: Erlbaum </a:t>
            </a:r>
          </a:p>
        </p:txBody>
      </p:sp>
      <p:sp>
        <p:nvSpPr>
          <p:cNvPr id="8" name="Rectangle 7"/>
          <p:cNvSpPr/>
          <p:nvPr/>
        </p:nvSpPr>
        <p:spPr>
          <a:xfrm>
            <a:off x="0" y="15240"/>
            <a:ext cx="457200" cy="6858000"/>
          </a:xfrm>
          <a:prstGeom prst="rect">
            <a:avLst/>
          </a:prstGeom>
          <a:solidFill>
            <a:srgbClr val="6B0F3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73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ad's tie design template">
  <a:themeElements>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5451</TotalTime>
  <Words>2017</Words>
  <Application>Microsoft Office PowerPoint</Application>
  <PresentationFormat>On-screen Show (4:3)</PresentationFormat>
  <Paragraphs>302</Paragraphs>
  <Slides>44</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44</vt:i4>
      </vt:variant>
    </vt:vector>
  </HeadingPairs>
  <TitlesOfParts>
    <vt:vector size="61" baseType="lpstr">
      <vt:lpstr>ＭＳ Ｐゴシック</vt:lpstr>
      <vt:lpstr>Arial</vt:lpstr>
      <vt:lpstr>Calibri</vt:lpstr>
      <vt:lpstr>Goudy Old Style</vt:lpstr>
      <vt:lpstr>Kabel Bk BT</vt:lpstr>
      <vt:lpstr>Kabel Ult BT</vt:lpstr>
      <vt:lpstr>Rockwell</vt:lpstr>
      <vt:lpstr>Tahoma</vt:lpstr>
      <vt:lpstr>Technical</vt:lpstr>
      <vt:lpstr>Times</vt:lpstr>
      <vt:lpstr>Times New Roman</vt:lpstr>
      <vt:lpstr>Wingdings</vt:lpstr>
      <vt:lpstr>Wingdings 2</vt:lpstr>
      <vt:lpstr>Dad's tie design template</vt:lpstr>
      <vt:lpstr>Office Theme</vt:lpstr>
      <vt:lpstr>1_Office Theme</vt:lpstr>
      <vt:lpstr>2_Office Theme</vt:lpstr>
      <vt:lpstr>Establishing the Learning Center as the Nucleus in a Learner Centered Institution</vt:lpstr>
      <vt:lpstr>  2004 National College Learning Center Association   Frank L. Christ Outstanding Learning Center Award </vt:lpstr>
      <vt:lpstr>Desired Outcomes</vt:lpstr>
      <vt:lpstr>Reflection Questions</vt:lpstr>
      <vt:lpstr>Learning Support Center Potential Partners</vt:lpstr>
      <vt:lpstr>PowerPoint Presentation</vt:lpstr>
      <vt:lpstr>The Role of Learning Support Centers in Academic Improvement</vt:lpstr>
      <vt:lpstr>Scientific and Theoretical Bases Supporting  the Learning Center Programs</vt:lpstr>
      <vt:lpstr>Metacognition</vt:lpstr>
      <vt:lpstr>Reflection Questions</vt:lpstr>
      <vt:lpstr>Power of Teaching to Master Learning Clint’s Story: Baby Groot and the Licensure Exam </vt:lpstr>
      <vt:lpstr>PowerPoint Presentation</vt:lpstr>
      <vt:lpstr>The Study Cycle</vt:lpstr>
      <vt:lpstr>The Story of Two Students</vt:lpstr>
      <vt:lpstr>A Reading Strategy that Works: SQ5R </vt:lpstr>
      <vt:lpstr>A Homework System That Can Be Taught</vt:lpstr>
      <vt:lpstr>Why Can Students Make Fast and Dramatic Increases in Performance?</vt:lpstr>
      <vt:lpstr>Finding Numbers  in Sequential Order</vt:lpstr>
      <vt:lpstr>PowerPoint Presentation</vt:lpstr>
      <vt:lpstr>PowerPoint Presentation</vt:lpstr>
      <vt:lpstr>How Can Learning Centers Significantly  Impact Retention and Graduation Rates?   </vt:lpstr>
      <vt:lpstr>PowerPoint Presentation</vt:lpstr>
      <vt:lpstr>Spring 2013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 Habits of Highly Effective LC Professionals</vt:lpstr>
      <vt:lpstr>PowerPoint Presentation</vt:lpstr>
      <vt:lpstr>PowerPoint Presentation</vt:lpstr>
      <vt:lpstr>PowerPoint Presentation</vt:lpstr>
      <vt:lpstr>PowerPoint Presentation</vt:lpstr>
      <vt:lpstr>PowerPoint Presentation</vt:lpstr>
      <vt:lpstr>Questions to Answer</vt:lpstr>
      <vt:lpstr>We can significantly increase the influence of the learning center!</vt:lpstr>
      <vt:lpstr>LSU Center for Academic Success Recognitions</vt:lpstr>
      <vt:lpstr>Additional Useful Websites</vt:lpstr>
      <vt:lpstr>References</vt:lpstr>
      <vt:lpstr>References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Saundra McGuire</dc:creator>
  <cp:lastModifiedBy>Saundra</cp:lastModifiedBy>
  <cp:revision>120</cp:revision>
  <cp:lastPrinted>2015-09-15T12:35:50Z</cp:lastPrinted>
  <dcterms:created xsi:type="dcterms:W3CDTF">2007-06-25T06:52:26Z</dcterms:created>
  <dcterms:modified xsi:type="dcterms:W3CDTF">2016-10-06T17:03:12Z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TC010690111033</vt:lpwstr>
  </property>
</Properties>
</file>