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0"/>
  </p:notesMasterIdLst>
  <p:handoutMasterIdLst>
    <p:handoutMasterId r:id="rId31"/>
  </p:handoutMasterIdLst>
  <p:sldIdLst>
    <p:sldId id="261" r:id="rId2"/>
    <p:sldId id="260" r:id="rId3"/>
    <p:sldId id="262" r:id="rId4"/>
    <p:sldId id="267" r:id="rId5"/>
    <p:sldId id="263" r:id="rId6"/>
    <p:sldId id="264" r:id="rId7"/>
    <p:sldId id="286" r:id="rId8"/>
    <p:sldId id="265" r:id="rId9"/>
    <p:sldId id="266" r:id="rId10"/>
    <p:sldId id="273" r:id="rId11"/>
    <p:sldId id="28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0100"/>
    <a:srgbClr val="FFCC00"/>
    <a:srgbClr val="F5BD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inimized" preferSingleView="1">
    <p:restoredLeft sz="32787"/>
    <p:restoredTop sz="90929"/>
  </p:normalViewPr>
  <p:slideViewPr>
    <p:cSldViewPr>
      <p:cViewPr varScale="1">
        <p:scale>
          <a:sx n="87" d="100"/>
          <a:sy n="87" d="100"/>
        </p:scale>
        <p:origin x="-944" y="-112"/>
      </p:cViewPr>
      <p:guideLst>
        <p:guide orient="horz" pos="2160"/>
        <p:guide pos="2880"/>
      </p:guideLst>
    </p:cSldViewPr>
  </p:slide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EB14DDF-C019-E444-A515-9D8C015B7FAB}" type="slidenum">
              <a:rPr lang="en-US"/>
              <a:pPr/>
              <a:t>‹#›</a:t>
            </a:fld>
            <a:endParaRPr lang="en-US"/>
          </a:p>
        </p:txBody>
      </p:sp>
    </p:spTree>
    <p:extLst>
      <p:ext uri="{BB962C8B-B14F-4D97-AF65-F5344CB8AC3E}">
        <p14:creationId xmlns:p14="http://schemas.microsoft.com/office/powerpoint/2010/main" val="193903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DE4B7D43-C200-F64F-847C-A36D716604E7}" type="slidenum">
              <a:rPr lang="en-US"/>
              <a:pPr/>
              <a:t>‹#›</a:t>
            </a:fld>
            <a:endParaRPr lang="en-US"/>
          </a:p>
        </p:txBody>
      </p:sp>
    </p:spTree>
    <p:extLst>
      <p:ext uri="{BB962C8B-B14F-4D97-AF65-F5344CB8AC3E}">
        <p14:creationId xmlns:p14="http://schemas.microsoft.com/office/powerpoint/2010/main" val="4793743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8" name="Rectangle 10"/>
          <p:cNvSpPr>
            <a:spLocks noChangeArrowheads="1"/>
          </p:cNvSpPr>
          <p:nvPr/>
        </p:nvSpPr>
        <p:spPr bwMode="auto">
          <a:xfrm>
            <a:off x="3930650" y="0"/>
            <a:ext cx="5213350" cy="68580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8379" name="Picture 11" descr="mark_c1.gif                                                    00026135ART Q-Z                        B3E1BC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3" y="2108200"/>
            <a:ext cx="5018087" cy="4749800"/>
          </a:xfrm>
          <a:prstGeom prst="rect">
            <a:avLst/>
          </a:prstGeom>
          <a:noFill/>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0" y="0"/>
            <a:ext cx="4022725" cy="6858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371" name="Text Box 3"/>
          <p:cNvSpPr txBox="1">
            <a:spLocks noChangeArrowheads="1"/>
          </p:cNvSpPr>
          <p:nvPr/>
        </p:nvSpPr>
        <p:spPr bwMode="auto">
          <a:xfrm>
            <a:off x="2209800" y="1447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8372" name="Text Box 4"/>
          <p:cNvSpPr txBox="1">
            <a:spLocks noChangeArrowheads="1"/>
          </p:cNvSpPr>
          <p:nvPr/>
        </p:nvSpPr>
        <p:spPr bwMode="auto">
          <a:xfrm>
            <a:off x="2209800" y="1447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8375" name="Rectangle 7"/>
          <p:cNvSpPr>
            <a:spLocks noGrp="1" noChangeArrowheads="1"/>
          </p:cNvSpPr>
          <p:nvPr>
            <p:ph type="ctrTitle"/>
          </p:nvPr>
        </p:nvSpPr>
        <p:spPr>
          <a:xfrm>
            <a:off x="109538" y="2576513"/>
            <a:ext cx="3929062" cy="1143000"/>
          </a:xfrm>
        </p:spPr>
        <p:txBody>
          <a:bodyPr/>
          <a:lstStyle>
            <a:lvl1pPr>
              <a:defRPr sz="2800"/>
            </a:lvl1pPr>
          </a:lstStyle>
          <a:p>
            <a:pPr lvl="0"/>
            <a:r>
              <a:rPr lang="en-US" noProof="0" smtClean="0"/>
              <a:t>Click to edit Master title style</a:t>
            </a:r>
          </a:p>
        </p:txBody>
      </p:sp>
      <p:sp>
        <p:nvSpPr>
          <p:cNvPr id="58376" name="Rectangle 8"/>
          <p:cNvSpPr>
            <a:spLocks noGrp="1" noChangeArrowheads="1"/>
          </p:cNvSpPr>
          <p:nvPr>
            <p:ph type="subTitle" idx="1"/>
          </p:nvPr>
        </p:nvSpPr>
        <p:spPr>
          <a:xfrm>
            <a:off x="109538" y="4113213"/>
            <a:ext cx="2819400" cy="2438400"/>
          </a:xfrm>
        </p:spPr>
        <p:txBody>
          <a:bodyPr/>
          <a:lstStyle>
            <a:lvl1pPr marL="0" indent="0">
              <a:defRPr sz="2000" b="0">
                <a:solidFill>
                  <a:schemeClr val="accent2"/>
                </a:solidFill>
              </a:defRPr>
            </a:lvl1pPr>
          </a:lstStyle>
          <a:p>
            <a:pPr lvl="0"/>
            <a:r>
              <a:rPr lang="en-US" noProof="0" smtClean="0"/>
              <a:t>Click to edit Master subtitle style</a:t>
            </a:r>
          </a:p>
        </p:txBody>
      </p:sp>
      <p:pic>
        <p:nvPicPr>
          <p:cNvPr id="58380" name="Picture 12" descr="&#10;USC_c1.gif                                                     00026135ART Q-Z                        B3E1BC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12985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58381" name="Picture 13" descr="&#10;sig_C1.gif                                                     00026135ART Q-Z                        B3E1BC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228600"/>
            <a:ext cx="2359025" cy="83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9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3613" y="455613"/>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13" y="455613"/>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57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19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211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86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1827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28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72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409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37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4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72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2" name="Rectangle 6"/>
          <p:cNvSpPr>
            <a:spLocks noChangeArrowheads="1"/>
          </p:cNvSpPr>
          <p:nvPr/>
        </p:nvSpPr>
        <p:spPr bwMode="auto">
          <a:xfrm>
            <a:off x="0" y="0"/>
            <a:ext cx="9144000" cy="1270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78" name="Text Box 2"/>
          <p:cNvSpPr txBox="1">
            <a:spLocks noChangeArrowheads="1"/>
          </p:cNvSpPr>
          <p:nvPr/>
        </p:nvSpPr>
        <p:spPr bwMode="auto">
          <a:xfrm>
            <a:off x="2209800" y="1447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0179" name="Text Box 3"/>
          <p:cNvSpPr txBox="1">
            <a:spLocks noChangeArrowheads="1"/>
          </p:cNvSpPr>
          <p:nvPr/>
        </p:nvSpPr>
        <p:spPr bwMode="auto">
          <a:xfrm>
            <a:off x="2209800" y="1447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pic>
        <p:nvPicPr>
          <p:cNvPr id="50180" name="Picture 4" descr="&#10;usc_c3.gif                                                     00026135ART Q-Z                        B3E1BC0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425" y="5943600"/>
            <a:ext cx="1069975" cy="779463"/>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mark_c3.gif                                                    00026135ART Q-Z                        B3E1BC0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43788" y="0"/>
            <a:ext cx="1700212" cy="1268413"/>
          </a:xfrm>
          <a:prstGeom prst="rect">
            <a:avLst/>
          </a:prstGeom>
          <a:noFill/>
          <a:extLst>
            <a:ext uri="{909E8E84-426E-40dd-AFC4-6F175D3DCCD1}">
              <a14:hiddenFill xmlns:a14="http://schemas.microsoft.com/office/drawing/2010/main">
                <a:solidFill>
                  <a:srgbClr val="FFFFFF"/>
                </a:solidFill>
              </a14:hiddenFill>
            </a:ext>
          </a:extLst>
        </p:spPr>
      </p:pic>
      <p:sp>
        <p:nvSpPr>
          <p:cNvPr id="50183" name="Rectangle 7"/>
          <p:cNvSpPr>
            <a:spLocks noGrp="1" noChangeArrowheads="1"/>
          </p:cNvSpPr>
          <p:nvPr>
            <p:ph type="title"/>
          </p:nvPr>
        </p:nvSpPr>
        <p:spPr bwMode="auto">
          <a:xfrm>
            <a:off x="1141413" y="4556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0184" name="Rectangle 8"/>
          <p:cNvSpPr>
            <a:spLocks noGrp="1" noChangeArrowheads="1"/>
          </p:cNvSpPr>
          <p:nvPr>
            <p:ph type="body" idx="1"/>
          </p:nvPr>
        </p:nvSpPr>
        <p:spPr bwMode="auto">
          <a:xfrm>
            <a:off x="1598613" y="18272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lnSpc>
          <a:spcPct val="110000"/>
        </a:lnSpc>
        <a:spcBef>
          <a:spcPct val="0"/>
        </a:spcBef>
        <a:spcAft>
          <a:spcPct val="0"/>
        </a:spcAft>
        <a:defRPr sz="2400" b="1">
          <a:solidFill>
            <a:schemeClr val="bg1"/>
          </a:solidFill>
          <a:latin typeface="+mj-lt"/>
          <a:ea typeface="+mj-ea"/>
          <a:cs typeface="+mj-cs"/>
        </a:defRPr>
      </a:lvl1pPr>
      <a:lvl2pPr algn="l" rtl="0" fontAlgn="base">
        <a:lnSpc>
          <a:spcPct val="110000"/>
        </a:lnSpc>
        <a:spcBef>
          <a:spcPct val="0"/>
        </a:spcBef>
        <a:spcAft>
          <a:spcPct val="0"/>
        </a:spcAft>
        <a:defRPr sz="2400" b="1">
          <a:solidFill>
            <a:schemeClr val="bg1"/>
          </a:solidFill>
          <a:latin typeface="Tahoma" charset="0"/>
          <a:ea typeface="ＭＳ Ｐゴシック" charset="0"/>
        </a:defRPr>
      </a:lvl2pPr>
      <a:lvl3pPr algn="l" rtl="0" fontAlgn="base">
        <a:lnSpc>
          <a:spcPct val="110000"/>
        </a:lnSpc>
        <a:spcBef>
          <a:spcPct val="0"/>
        </a:spcBef>
        <a:spcAft>
          <a:spcPct val="0"/>
        </a:spcAft>
        <a:defRPr sz="2400" b="1">
          <a:solidFill>
            <a:schemeClr val="bg1"/>
          </a:solidFill>
          <a:latin typeface="Tahoma" charset="0"/>
          <a:ea typeface="ＭＳ Ｐゴシック" charset="0"/>
        </a:defRPr>
      </a:lvl3pPr>
      <a:lvl4pPr algn="l" rtl="0" fontAlgn="base">
        <a:lnSpc>
          <a:spcPct val="110000"/>
        </a:lnSpc>
        <a:spcBef>
          <a:spcPct val="0"/>
        </a:spcBef>
        <a:spcAft>
          <a:spcPct val="0"/>
        </a:spcAft>
        <a:defRPr sz="2400" b="1">
          <a:solidFill>
            <a:schemeClr val="bg1"/>
          </a:solidFill>
          <a:latin typeface="Tahoma" charset="0"/>
          <a:ea typeface="ＭＳ Ｐゴシック" charset="0"/>
        </a:defRPr>
      </a:lvl4pPr>
      <a:lvl5pPr algn="l" rtl="0" fontAlgn="base">
        <a:lnSpc>
          <a:spcPct val="110000"/>
        </a:lnSpc>
        <a:spcBef>
          <a:spcPct val="0"/>
        </a:spcBef>
        <a:spcAft>
          <a:spcPct val="0"/>
        </a:spcAft>
        <a:defRPr sz="2400" b="1">
          <a:solidFill>
            <a:schemeClr val="bg1"/>
          </a:solidFill>
          <a:latin typeface="Tahoma" charset="0"/>
          <a:ea typeface="ＭＳ Ｐゴシック" charset="0"/>
        </a:defRPr>
      </a:lvl5pPr>
      <a:lvl6pPr marL="457200" algn="l" rtl="0" fontAlgn="base">
        <a:lnSpc>
          <a:spcPct val="110000"/>
        </a:lnSpc>
        <a:spcBef>
          <a:spcPct val="0"/>
        </a:spcBef>
        <a:spcAft>
          <a:spcPct val="0"/>
        </a:spcAft>
        <a:defRPr sz="2400" b="1">
          <a:solidFill>
            <a:schemeClr val="bg1"/>
          </a:solidFill>
          <a:latin typeface="Tahoma" charset="0"/>
          <a:ea typeface="ＭＳ Ｐゴシック" charset="0"/>
        </a:defRPr>
      </a:lvl6pPr>
      <a:lvl7pPr marL="914400" algn="l" rtl="0" fontAlgn="base">
        <a:lnSpc>
          <a:spcPct val="110000"/>
        </a:lnSpc>
        <a:spcBef>
          <a:spcPct val="0"/>
        </a:spcBef>
        <a:spcAft>
          <a:spcPct val="0"/>
        </a:spcAft>
        <a:defRPr sz="2400" b="1">
          <a:solidFill>
            <a:schemeClr val="bg1"/>
          </a:solidFill>
          <a:latin typeface="Tahoma" charset="0"/>
          <a:ea typeface="ＭＳ Ｐゴシック" charset="0"/>
        </a:defRPr>
      </a:lvl7pPr>
      <a:lvl8pPr marL="1371600" algn="l" rtl="0" fontAlgn="base">
        <a:lnSpc>
          <a:spcPct val="110000"/>
        </a:lnSpc>
        <a:spcBef>
          <a:spcPct val="0"/>
        </a:spcBef>
        <a:spcAft>
          <a:spcPct val="0"/>
        </a:spcAft>
        <a:defRPr sz="2400" b="1">
          <a:solidFill>
            <a:schemeClr val="bg1"/>
          </a:solidFill>
          <a:latin typeface="Tahoma" charset="0"/>
          <a:ea typeface="ＭＳ Ｐゴシック" charset="0"/>
        </a:defRPr>
      </a:lvl8pPr>
      <a:lvl9pPr marL="1828800" algn="l" rtl="0" fontAlgn="base">
        <a:lnSpc>
          <a:spcPct val="110000"/>
        </a:lnSpc>
        <a:spcBef>
          <a:spcPct val="0"/>
        </a:spcBef>
        <a:spcAft>
          <a:spcPct val="0"/>
        </a:spcAft>
        <a:defRPr sz="2400" b="1">
          <a:solidFill>
            <a:schemeClr val="bg1"/>
          </a:solidFill>
          <a:latin typeface="Tahoma" charset="0"/>
          <a:ea typeface="ＭＳ Ｐゴシック" charset="0"/>
        </a:defRPr>
      </a:lvl9pPr>
    </p:titleStyle>
    <p:bodyStyle>
      <a:lvl1pPr marL="342900" indent="-342900" algn="l" rtl="0" fontAlgn="base">
        <a:lnSpc>
          <a:spcPct val="140000"/>
        </a:lnSpc>
        <a:spcBef>
          <a:spcPct val="20000"/>
        </a:spcBef>
        <a:spcAft>
          <a:spcPct val="0"/>
        </a:spcAft>
        <a:defRPr b="1">
          <a:solidFill>
            <a:srgbClr val="990100"/>
          </a:solidFill>
          <a:latin typeface="+mn-lt"/>
          <a:ea typeface="+mn-ea"/>
          <a:cs typeface="+mn-cs"/>
        </a:defRPr>
      </a:lvl1pPr>
      <a:lvl2pPr marL="742950" indent="-285750" algn="l" rtl="0" fontAlgn="base">
        <a:lnSpc>
          <a:spcPct val="140000"/>
        </a:lnSpc>
        <a:spcBef>
          <a:spcPct val="20000"/>
        </a:spcBef>
        <a:spcAft>
          <a:spcPct val="0"/>
        </a:spcAft>
        <a:buClr>
          <a:schemeClr val="hlink"/>
        </a:buClr>
        <a:buSzPct val="130000"/>
        <a:buFont typeface="Times" charset="0"/>
        <a:buChar char="•"/>
        <a:defRPr sz="1600">
          <a:solidFill>
            <a:schemeClr val="tx1"/>
          </a:solidFill>
          <a:latin typeface="+mn-lt"/>
          <a:ea typeface="+mn-ea"/>
        </a:defRPr>
      </a:lvl2pPr>
      <a:lvl3pPr marL="1143000" indent="-228600" algn="l" rtl="0" fontAlgn="base">
        <a:lnSpc>
          <a:spcPct val="140000"/>
        </a:lnSpc>
        <a:spcBef>
          <a:spcPct val="20000"/>
        </a:spcBef>
        <a:spcAft>
          <a:spcPct val="0"/>
        </a:spcAft>
        <a:buSzPct val="130000"/>
        <a:buFont typeface="Times" charset="0"/>
        <a:buChar char="•"/>
        <a:defRPr sz="1600">
          <a:solidFill>
            <a:schemeClr val="tx1"/>
          </a:solidFill>
          <a:latin typeface="+mn-lt"/>
          <a:ea typeface="+mn-ea"/>
        </a:defRPr>
      </a:lvl3pPr>
      <a:lvl4pPr marL="16002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4pPr>
      <a:lvl5pPr marL="20574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5pPr>
      <a:lvl6pPr marL="25146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6pPr>
      <a:lvl7pPr marL="29718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7pPr>
      <a:lvl8pPr marL="34290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8pPr>
      <a:lvl9pPr marL="3886200" indent="-228600" algn="l" rtl="0" fontAlgn="base">
        <a:lnSpc>
          <a:spcPct val="140000"/>
        </a:lnSpc>
        <a:spcBef>
          <a:spcPct val="20000"/>
        </a:spcBef>
        <a:spcAft>
          <a:spcPct val="0"/>
        </a:spcAft>
        <a:buFont typeface="Times" charset="0"/>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r>
              <a:rPr lang="en-US" dirty="0"/>
              <a:t>On the relation between the psychological and thermodynamic arrows of time</a:t>
            </a:r>
          </a:p>
        </p:txBody>
      </p:sp>
      <p:sp>
        <p:nvSpPr>
          <p:cNvPr id="59395" name="Rectangle 3"/>
          <p:cNvSpPr>
            <a:spLocks noGrp="1" noChangeArrowheads="1"/>
          </p:cNvSpPr>
          <p:nvPr>
            <p:ph type="subTitle" idx="1"/>
          </p:nvPr>
        </p:nvSpPr>
        <p:spPr>
          <a:xfrm>
            <a:off x="109538" y="5105399"/>
            <a:ext cx="2819400" cy="1446213"/>
          </a:xfrm>
        </p:spPr>
        <p:txBody>
          <a:bodyPr/>
          <a:lstStyle/>
          <a:p>
            <a:r>
              <a:rPr lang="en-US" dirty="0" smtClean="0"/>
              <a:t>Todd A. Brun and Leonard </a:t>
            </a:r>
            <a:r>
              <a:rPr lang="en-US" dirty="0" err="1" smtClean="0"/>
              <a:t>Mlodinow</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772400" cy="4114800"/>
          </a:xfrm>
        </p:spPr>
        <p:txBody>
          <a:bodyPr/>
          <a:lstStyle/>
          <a:p>
            <a:r>
              <a:rPr lang="en-US" dirty="0"/>
              <a:t>In other words—reasoning purely by probability—an orderly state is much more likely to have evolved as a spontaneous fluctuation from a less-orderly state than to have evolved from a more orderly state.  This, also, does not agree with our experience, where disorder constantly increases.  To avoid this paradox, we must assume that our universe </a:t>
            </a:r>
            <a:r>
              <a:rPr lang="en-US" i="1" dirty="0"/>
              <a:t>started</a:t>
            </a:r>
            <a:r>
              <a:rPr lang="en-US" dirty="0"/>
              <a:t> in a very orderly state, and this leads to the universal arrow of time.</a:t>
            </a:r>
          </a:p>
          <a:p>
            <a:r>
              <a:rPr lang="en-US" dirty="0" smtClean="0"/>
              <a:t>The initial state of the universe is one of the biggest problems in the field of cosmology.</a:t>
            </a:r>
            <a:endParaRPr lang="en-US" dirty="0"/>
          </a:p>
        </p:txBody>
      </p:sp>
    </p:spTree>
    <p:extLst>
      <p:ext uri="{BB962C8B-B14F-4D97-AF65-F5344CB8AC3E}">
        <p14:creationId xmlns:p14="http://schemas.microsoft.com/office/powerpoint/2010/main" val="27564516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Coarse-graining</a:t>
            </a:r>
            <a:endParaRPr lang="en-US" dirty="0"/>
          </a:p>
        </p:txBody>
      </p:sp>
      <p:sp>
        <p:nvSpPr>
          <p:cNvPr id="3" name="Content Placeholder 2"/>
          <p:cNvSpPr>
            <a:spLocks noGrp="1"/>
          </p:cNvSpPr>
          <p:nvPr>
            <p:ph idx="1"/>
          </p:nvPr>
        </p:nvSpPr>
        <p:spPr>
          <a:xfrm>
            <a:off x="1066800" y="1447800"/>
            <a:ext cx="7772400" cy="4800600"/>
          </a:xfrm>
        </p:spPr>
        <p:txBody>
          <a:bodyPr/>
          <a:lstStyle/>
          <a:p>
            <a:r>
              <a:rPr lang="en-US" dirty="0" smtClean="0"/>
              <a:t>This puzzle is closely related to the idea of </a:t>
            </a:r>
            <a:r>
              <a:rPr lang="en-US" i="1" dirty="0" smtClean="0"/>
              <a:t>coarse-graining</a:t>
            </a:r>
            <a:r>
              <a:rPr lang="en-US" dirty="0" smtClean="0"/>
              <a:t>.  In describing a complex, many-body system, like a volume of gas, we do not try to describe the positions and velocities of every molecule.  Rather, we use collective quantities:  density, pressure, temperature, momentum density.  This description throws away most of the information about the gas, but the coarse-grained description is self-contained.</a:t>
            </a:r>
          </a:p>
          <a:p>
            <a:r>
              <a:rPr lang="en-US" dirty="0" smtClean="0"/>
              <a:t>This fails if we run the film backwards.  Almost all microscopic states corresponding to a given coarse-grained state will increase in entropy in </a:t>
            </a:r>
            <a:r>
              <a:rPr lang="en-US" i="1" dirty="0" smtClean="0"/>
              <a:t>either</a:t>
            </a:r>
            <a:r>
              <a:rPr lang="en-US" dirty="0" smtClean="0"/>
              <a:t> direction of time.  So clearly the microstates of our world are </a:t>
            </a:r>
            <a:r>
              <a:rPr lang="en-US" i="1" dirty="0" smtClean="0"/>
              <a:t>not</a:t>
            </a:r>
            <a:r>
              <a:rPr lang="en-US" dirty="0" smtClean="0"/>
              <a:t> generic.</a:t>
            </a:r>
          </a:p>
          <a:p>
            <a:r>
              <a:rPr lang="en-US" dirty="0" smtClean="0"/>
              <a:t>The independence of the coarse-grained description corresponds to invariance under small perturbations.  We’ll use this later.</a:t>
            </a:r>
            <a:endParaRPr lang="en-US" dirty="0"/>
          </a:p>
        </p:txBody>
      </p:sp>
    </p:spTree>
    <p:extLst>
      <p:ext uri="{BB962C8B-B14F-4D97-AF65-F5344CB8AC3E}">
        <p14:creationId xmlns:p14="http://schemas.microsoft.com/office/powerpoint/2010/main" val="53705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psychological arrow of time</a:t>
            </a:r>
            <a:endParaRPr lang="en-US" dirty="0"/>
          </a:p>
        </p:txBody>
      </p:sp>
      <p:sp>
        <p:nvSpPr>
          <p:cNvPr id="3" name="Content Placeholder 2"/>
          <p:cNvSpPr>
            <a:spLocks noGrp="1"/>
          </p:cNvSpPr>
          <p:nvPr>
            <p:ph idx="1"/>
          </p:nvPr>
        </p:nvSpPr>
        <p:spPr>
          <a:xfrm>
            <a:off x="914400" y="1828800"/>
            <a:ext cx="7772400" cy="4114800"/>
          </a:xfrm>
        </p:spPr>
        <p:txBody>
          <a:bodyPr/>
          <a:lstStyle/>
          <a:p>
            <a:r>
              <a:rPr lang="en-US" dirty="0" smtClean="0"/>
              <a:t>What about the idea of “Now?”  Why do we feel as though we are moving through time from the past to the future?  Why are our perceptions of the past—fixed and immutable—so different from our perceptions of the future—unknown and in constant flux?  This perception is the </a:t>
            </a:r>
            <a:r>
              <a:rPr lang="en-US" i="1" dirty="0" smtClean="0"/>
              <a:t>psychological arrow of time</a:t>
            </a:r>
            <a:r>
              <a:rPr lang="en-US" dirty="0" smtClean="0"/>
              <a:t>.</a:t>
            </a:r>
          </a:p>
          <a:p>
            <a:r>
              <a:rPr lang="en-US" dirty="0" smtClean="0"/>
              <a:t>The answer to this question seems to boil down to a simple asymmetry:  we remember the past, but we </a:t>
            </a:r>
            <a:r>
              <a:rPr lang="en-US" i="1" dirty="0" smtClean="0"/>
              <a:t>don’t</a:t>
            </a:r>
            <a:r>
              <a:rPr lang="en-US" dirty="0" smtClean="0"/>
              <a:t> remember the future.  At each time </a:t>
            </a:r>
            <a:r>
              <a:rPr lang="en-US" i="1" dirty="0" smtClean="0"/>
              <a:t>t</a:t>
            </a:r>
            <a:r>
              <a:rPr lang="en-US" dirty="0" smtClean="0"/>
              <a:t>, we have memories of events prior to </a:t>
            </a:r>
            <a:r>
              <a:rPr lang="en-US" i="1" dirty="0" smtClean="0"/>
              <a:t>t</a:t>
            </a:r>
            <a:r>
              <a:rPr lang="en-US" dirty="0" smtClean="0"/>
              <a:t>, but no memories of future events.</a:t>
            </a:r>
          </a:p>
          <a:p>
            <a:r>
              <a:rPr lang="en-US" dirty="0" smtClean="0"/>
              <a:t>This leads to a new puzzle.  Why does the psychological arrow of time line up with the thermodynamic arrow?</a:t>
            </a:r>
            <a:endParaRPr lang="en-US" dirty="0"/>
          </a:p>
        </p:txBody>
      </p:sp>
    </p:spTree>
    <p:extLst>
      <p:ext uri="{BB962C8B-B14F-4D97-AF65-F5344CB8AC3E}">
        <p14:creationId xmlns:p14="http://schemas.microsoft.com/office/powerpoint/2010/main" val="4131241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the memories</a:t>
            </a:r>
            <a:endParaRPr lang="en-US" dirty="0"/>
          </a:p>
        </p:txBody>
      </p:sp>
      <p:sp>
        <p:nvSpPr>
          <p:cNvPr id="3" name="Content Placeholder 2"/>
          <p:cNvSpPr>
            <a:spLocks noGrp="1"/>
          </p:cNvSpPr>
          <p:nvPr>
            <p:ph idx="1"/>
          </p:nvPr>
        </p:nvSpPr>
        <p:spPr>
          <a:xfrm>
            <a:off x="1066800" y="1600200"/>
            <a:ext cx="7772400" cy="4495800"/>
          </a:xfrm>
        </p:spPr>
        <p:txBody>
          <a:bodyPr/>
          <a:lstStyle/>
          <a:p>
            <a:r>
              <a:rPr lang="en-US" dirty="0" smtClean="0"/>
              <a:t>Our intuition may suggest that this question is nonsense.  Of course we remember the past and not the future.  That’s what “remember” means.  But the remarks of Laplace show that this is not quite so straightforward.  Given enough knowledge of the world at the present time, we can know its state at any time.  So why shouldn’t we be able to remember the future?</a:t>
            </a:r>
          </a:p>
          <a:p>
            <a:r>
              <a:rPr lang="en-US" dirty="0" smtClean="0"/>
              <a:t>The answer seems to be that “enough knowledge” is far more knowledge than any person could conceivably have; and even given the knowledge, the ability to solve the equations of motion is far beyond any conceivable reason.  Even in a deterministic universe (which ours is not, in reality), chaos will quickly render any prediction inaccurate.</a:t>
            </a:r>
            <a:endParaRPr lang="en-US" dirty="0"/>
          </a:p>
        </p:txBody>
      </p:sp>
    </p:spTree>
    <p:extLst>
      <p:ext uri="{BB962C8B-B14F-4D97-AF65-F5344CB8AC3E}">
        <p14:creationId xmlns:p14="http://schemas.microsoft.com/office/powerpoint/2010/main" val="277159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4114800"/>
          </a:xfrm>
        </p:spPr>
        <p:txBody>
          <a:bodyPr/>
          <a:lstStyle/>
          <a:p>
            <a:r>
              <a:rPr lang="en-US" dirty="0" smtClean="0"/>
              <a:t>In fact, the entire discipline of thermodynamics reflects this inability.  Rather than trying to track the myriad degrees of freedom of the world, we construct an effective, highly coarse-grained description, and treat the unknown microscopic state of the system probabilistically.</a:t>
            </a:r>
          </a:p>
          <a:p>
            <a:r>
              <a:rPr lang="en-US" dirty="0" smtClean="0"/>
              <a:t>Given these difficulties, it is kind of remarkable that we can even remember the past, let alone the future.</a:t>
            </a:r>
          </a:p>
          <a:p>
            <a:r>
              <a:rPr lang="en-US" dirty="0" smtClean="0"/>
              <a:t>So, what does it mean for a physical system to act as a memory?  And why does the psychological arrow always line up with the thermodynamic arrow?</a:t>
            </a:r>
            <a:endParaRPr lang="en-US" dirty="0"/>
          </a:p>
        </p:txBody>
      </p:sp>
    </p:spTree>
    <p:extLst>
      <p:ext uri="{BB962C8B-B14F-4D97-AF65-F5344CB8AC3E}">
        <p14:creationId xmlns:p14="http://schemas.microsoft.com/office/powerpoint/2010/main" val="143653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Irreversible memories</a:t>
            </a:r>
            <a:endParaRPr lang="en-US" dirty="0"/>
          </a:p>
        </p:txBody>
      </p:sp>
      <p:sp>
        <p:nvSpPr>
          <p:cNvPr id="3" name="Content Placeholder 2"/>
          <p:cNvSpPr>
            <a:spLocks noGrp="1"/>
          </p:cNvSpPr>
          <p:nvPr>
            <p:ph idx="1"/>
          </p:nvPr>
        </p:nvSpPr>
        <p:spPr>
          <a:xfrm>
            <a:off x="838200" y="1524000"/>
            <a:ext cx="7772400" cy="4724400"/>
          </a:xfrm>
        </p:spPr>
        <p:txBody>
          <a:bodyPr/>
          <a:lstStyle/>
          <a:p>
            <a:r>
              <a:rPr lang="en-US" dirty="0" smtClean="0"/>
              <a:t>A natural conjecture is that the asymmetry of memories follows from the thermodynamic arrow of time itself.  This is exactly what we expect if memories are irreversible systems.</a:t>
            </a:r>
          </a:p>
          <a:p>
            <a:r>
              <a:rPr lang="en-US" dirty="0" smtClean="0"/>
              <a:t>What does a memory do?  Here is a description (</a:t>
            </a:r>
            <a:r>
              <a:rPr lang="en-US" dirty="0" err="1" smtClean="0"/>
              <a:t>Wolpert</a:t>
            </a:r>
            <a:r>
              <a:rPr lang="en-US" dirty="0" smtClean="0"/>
              <a:t> 1992):</a:t>
            </a:r>
          </a:p>
          <a:p>
            <a:pPr>
              <a:buFont typeface="+mj-lt"/>
              <a:buAutoNum type="arabicPeriod"/>
            </a:pPr>
            <a:r>
              <a:rPr lang="en-US" dirty="0" smtClean="0"/>
              <a:t>The memory begins in an initial “blank” state.</a:t>
            </a:r>
          </a:p>
          <a:p>
            <a:pPr>
              <a:buFont typeface="+mj-lt"/>
              <a:buAutoNum type="arabicPeriod"/>
            </a:pPr>
            <a:r>
              <a:rPr lang="en-US" dirty="0" smtClean="0"/>
              <a:t>The memory physically interacts (directly or indirectly) with the system to be recorded.  The state of the memory is changed by this interaction, and is correlated with the system.</a:t>
            </a:r>
          </a:p>
          <a:p>
            <a:pPr>
              <a:buFont typeface="+mj-lt"/>
              <a:buAutoNum type="arabicPeriod"/>
            </a:pPr>
            <a:r>
              <a:rPr lang="en-US" dirty="0" smtClean="0"/>
              <a:t>At a later time, the record can be retrieved by observing the memory and extracting from its state information about the system at the earlier time.</a:t>
            </a:r>
            <a:endParaRPr lang="en-US" dirty="0"/>
          </a:p>
        </p:txBody>
      </p:sp>
    </p:spTree>
    <p:extLst>
      <p:ext uri="{BB962C8B-B14F-4D97-AF65-F5344CB8AC3E}">
        <p14:creationId xmlns:p14="http://schemas.microsoft.com/office/powerpoint/2010/main" val="427342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Landauer’s</a:t>
            </a:r>
            <a:r>
              <a:rPr lang="en-US" dirty="0" smtClean="0"/>
              <a:t> principle</a:t>
            </a:r>
            <a:endParaRPr lang="en-US" dirty="0"/>
          </a:p>
        </p:txBody>
      </p:sp>
      <p:sp>
        <p:nvSpPr>
          <p:cNvPr id="3" name="Content Placeholder 2"/>
          <p:cNvSpPr>
            <a:spLocks noGrp="1"/>
          </p:cNvSpPr>
          <p:nvPr>
            <p:ph idx="1"/>
          </p:nvPr>
        </p:nvSpPr>
        <p:spPr>
          <a:xfrm>
            <a:off x="762000" y="1676400"/>
            <a:ext cx="7772400" cy="4114800"/>
          </a:xfrm>
        </p:spPr>
        <p:txBody>
          <a:bodyPr/>
          <a:lstStyle/>
          <a:p>
            <a:r>
              <a:rPr lang="en-US" dirty="0" smtClean="0"/>
              <a:t>So, what in this description requires a memory to irreversible?  The answer is step 1:  initializing the memory must be an irreversible process.  This is due to a physical effect called </a:t>
            </a:r>
            <a:r>
              <a:rPr lang="en-US" dirty="0" err="1" smtClean="0"/>
              <a:t>Landauer’s</a:t>
            </a:r>
            <a:r>
              <a:rPr lang="en-US" dirty="0" smtClean="0"/>
              <a:t> principle.</a:t>
            </a:r>
          </a:p>
          <a:p>
            <a:r>
              <a:rPr lang="en-US" dirty="0" err="1" smtClean="0"/>
              <a:t>Landauer’s</a:t>
            </a:r>
            <a:r>
              <a:rPr lang="en-US" dirty="0" smtClean="0"/>
              <a:t> principle states that processing information can, in principle, be done reversibly, so long as no information is lost; but </a:t>
            </a:r>
            <a:r>
              <a:rPr lang="en-US" i="1" dirty="0" smtClean="0"/>
              <a:t>erasure</a:t>
            </a:r>
            <a:r>
              <a:rPr lang="en-US" dirty="0" smtClean="0"/>
              <a:t> of information must inevitably produce an increase in entropy.  In other words, logical irreversibility implies physical irreversibility.</a:t>
            </a:r>
          </a:p>
          <a:p>
            <a:r>
              <a:rPr lang="en-US" dirty="0" smtClean="0"/>
              <a:t>Erasing one bit of information consumes energy </a:t>
            </a:r>
            <a:r>
              <a:rPr lang="en-US" i="1" dirty="0"/>
              <a:t>E</a:t>
            </a:r>
            <a:r>
              <a:rPr lang="en-US" dirty="0" smtClean="0"/>
              <a:t> = </a:t>
            </a:r>
            <a:r>
              <a:rPr lang="en-US" i="1" dirty="0" err="1" smtClean="0"/>
              <a:t>k</a:t>
            </a:r>
            <a:r>
              <a:rPr lang="en-US" i="1" baseline="-25000" dirty="0" err="1" smtClean="0"/>
              <a:t>B</a:t>
            </a:r>
            <a:r>
              <a:rPr lang="en-US" i="1" dirty="0" err="1" smtClean="0"/>
              <a:t>T</a:t>
            </a:r>
            <a:r>
              <a:rPr lang="en-US" i="1" dirty="0" smtClean="0"/>
              <a:t> </a:t>
            </a:r>
            <a:r>
              <a:rPr lang="en-US" dirty="0" err="1" smtClean="0"/>
              <a:t>ln</a:t>
            </a:r>
            <a:r>
              <a:rPr lang="en-US" dirty="0" smtClean="0"/>
              <a:t>(2).</a:t>
            </a:r>
            <a:endParaRPr lang="en-US" dirty="0"/>
          </a:p>
        </p:txBody>
      </p:sp>
    </p:spTree>
    <p:extLst>
      <p:ext uri="{BB962C8B-B14F-4D97-AF65-F5344CB8AC3E}">
        <p14:creationId xmlns:p14="http://schemas.microsoft.com/office/powerpoint/2010/main" val="415707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4114800"/>
          </a:xfrm>
        </p:spPr>
        <p:txBody>
          <a:bodyPr/>
          <a:lstStyle/>
          <a:p>
            <a:r>
              <a:rPr lang="en-US" dirty="0" smtClean="0"/>
              <a:t>Initializing a memory—preparing the “blank” state—is clearly an irreversible process, because </a:t>
            </a:r>
            <a:r>
              <a:rPr lang="en-US" dirty="0" smtClean="0"/>
              <a:t>whatever </a:t>
            </a:r>
            <a:r>
              <a:rPr lang="en-US" dirty="0" smtClean="0"/>
              <a:t>state the memory had beforehand is erased.  </a:t>
            </a:r>
            <a:r>
              <a:rPr lang="en-US" dirty="0" smtClean="0"/>
              <a:t>(The </a:t>
            </a:r>
            <a:r>
              <a:rPr lang="en-US" dirty="0" smtClean="0"/>
              <a:t>interactions with the system could </a:t>
            </a:r>
            <a:r>
              <a:rPr lang="en-US" i="1" dirty="0" smtClean="0"/>
              <a:t>also</a:t>
            </a:r>
            <a:r>
              <a:rPr lang="en-US" dirty="0" smtClean="0"/>
              <a:t> be dissipative, but they need not be</a:t>
            </a:r>
            <a:r>
              <a:rPr lang="en-US" dirty="0" smtClean="0"/>
              <a:t>.)</a:t>
            </a:r>
            <a:endParaRPr lang="en-US" dirty="0" smtClean="0"/>
          </a:p>
          <a:p>
            <a:r>
              <a:rPr lang="en-US" dirty="0" smtClean="0"/>
              <a:t>Most familiar systems that can serve as memories certainly do operate irreversibly, so this assumption seems natural enough.  But is it really necessary?</a:t>
            </a:r>
            <a:endParaRPr lang="en-US" dirty="0"/>
          </a:p>
        </p:txBody>
      </p:sp>
    </p:spTree>
    <p:extLst>
      <p:ext uri="{BB962C8B-B14F-4D97-AF65-F5344CB8AC3E}">
        <p14:creationId xmlns:p14="http://schemas.microsoft.com/office/powerpoint/2010/main" val="189982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reversible paradigm</a:t>
            </a:r>
            <a:endParaRPr lang="en-US" dirty="0"/>
          </a:p>
        </p:txBody>
      </p:sp>
      <p:sp>
        <p:nvSpPr>
          <p:cNvPr id="3" name="Content Placeholder 2"/>
          <p:cNvSpPr>
            <a:spLocks noGrp="1"/>
          </p:cNvSpPr>
          <p:nvPr>
            <p:ph idx="1"/>
          </p:nvPr>
        </p:nvSpPr>
        <p:spPr>
          <a:xfrm>
            <a:off x="838200" y="1371600"/>
            <a:ext cx="7772400" cy="1828800"/>
          </a:xfrm>
        </p:spPr>
        <p:txBody>
          <a:bodyPr/>
          <a:lstStyle/>
          <a:p>
            <a:r>
              <a:rPr lang="en-US" dirty="0" smtClean="0"/>
              <a:t>Consider the system below.  Particles can pass through the gap between the two chambers.  If one chamber starts with significantly more particles than the other, this system will exhibit a thermodynamic arrow of time.</a:t>
            </a:r>
            <a:endParaRPr lang="en-US" dirty="0"/>
          </a:p>
        </p:txBody>
      </p:sp>
      <p:pic>
        <p:nvPicPr>
          <p:cNvPr id="4" name="Picture 3" descr="vesse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48000"/>
            <a:ext cx="5524500" cy="2781300"/>
          </a:xfrm>
          <a:prstGeom prst="rect">
            <a:avLst/>
          </a:prstGeom>
        </p:spPr>
      </p:pic>
      <p:sp>
        <p:nvSpPr>
          <p:cNvPr id="5" name="TextBox 4"/>
          <p:cNvSpPr txBox="1"/>
          <p:nvPr/>
        </p:nvSpPr>
        <p:spPr>
          <a:xfrm>
            <a:off x="1447800" y="5867400"/>
            <a:ext cx="7183299" cy="646331"/>
          </a:xfrm>
          <a:prstGeom prst="rect">
            <a:avLst/>
          </a:prstGeom>
          <a:noFill/>
        </p:spPr>
        <p:txBody>
          <a:bodyPr wrap="square" rtlCol="0">
            <a:spAutoFit/>
          </a:bodyPr>
          <a:lstStyle/>
          <a:p>
            <a:r>
              <a:rPr lang="en-US" sz="1800" b="1" dirty="0" smtClean="0">
                <a:solidFill>
                  <a:srgbClr val="800000"/>
                </a:solidFill>
                <a:latin typeface="+mn-lt"/>
              </a:rPr>
              <a:t>The rotor revolves one slot each time a particle passes through.  This rotation can be made to act reversibly.</a:t>
            </a:r>
            <a:endParaRPr lang="en-US" sz="1800" b="1" dirty="0">
              <a:solidFill>
                <a:srgbClr val="800000"/>
              </a:solidFill>
              <a:latin typeface="+mn-lt"/>
            </a:endParaRPr>
          </a:p>
        </p:txBody>
      </p:sp>
    </p:spTree>
    <p:extLst>
      <p:ext uri="{BB962C8B-B14F-4D97-AF65-F5344CB8AC3E}">
        <p14:creationId xmlns:p14="http://schemas.microsoft.com/office/powerpoint/2010/main" val="95818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772400" cy="4953000"/>
          </a:xfrm>
        </p:spPr>
        <p:txBody>
          <a:bodyPr/>
          <a:lstStyle/>
          <a:p>
            <a:r>
              <a:rPr lang="en-US" dirty="0" smtClean="0"/>
              <a:t>This rotor can serve at time </a:t>
            </a:r>
            <a:r>
              <a:rPr lang="en-US" i="1" dirty="0" err="1" smtClean="0"/>
              <a:t>t</a:t>
            </a:r>
            <a:r>
              <a:rPr lang="en-US" i="1" baseline="-25000" dirty="0" err="1" smtClean="0"/>
              <a:t>f</a:t>
            </a:r>
            <a:r>
              <a:rPr lang="en-US" dirty="0" smtClean="0"/>
              <a:t> as a memory of the (net) number of particles to pass from left to right since time </a:t>
            </a:r>
            <a:r>
              <a:rPr lang="en-US" i="1" dirty="0" smtClean="0"/>
              <a:t>t</a:t>
            </a:r>
            <a:r>
              <a:rPr lang="en-US" i="1" baseline="-25000" dirty="0" smtClean="0"/>
              <a:t>1</a:t>
            </a:r>
            <a:r>
              <a:rPr lang="en-US" dirty="0" smtClean="0"/>
              <a:t>:</a:t>
            </a:r>
          </a:p>
          <a:p>
            <a:endParaRPr lang="en-US" dirty="0"/>
          </a:p>
          <a:p>
            <a:r>
              <a:rPr lang="en-US" dirty="0" smtClean="0"/>
              <a:t>	where </a:t>
            </a:r>
            <a:r>
              <a:rPr lang="en-US" i="1" dirty="0" smtClean="0"/>
              <a:t>r</a:t>
            </a:r>
            <a:r>
              <a:rPr lang="en-US" dirty="0" smtClean="0"/>
              <a:t>(</a:t>
            </a:r>
            <a:r>
              <a:rPr lang="en-US" i="1" dirty="0" smtClean="0"/>
              <a:t>t</a:t>
            </a:r>
            <a:r>
              <a:rPr lang="en-US" dirty="0" smtClean="0"/>
              <a:t>) is the position of the rotor, </a:t>
            </a:r>
            <a:r>
              <a:rPr lang="en-US" i="1" dirty="0" smtClean="0"/>
              <a:t>M</a:t>
            </a:r>
            <a:r>
              <a:rPr lang="en-US" dirty="0" smtClean="0"/>
              <a:t> is the number of slots, and </a:t>
            </a:r>
            <a:r>
              <a:rPr lang="en-US" i="1" dirty="0" err="1" smtClean="0"/>
              <a:t>r</a:t>
            </a:r>
            <a:r>
              <a:rPr lang="en-US" baseline="-25000" dirty="0" err="1" smtClean="0"/>
              <a:t>ref</a:t>
            </a:r>
            <a:r>
              <a:rPr lang="en-US" dirty="0" smtClean="0"/>
              <a:t> = </a:t>
            </a:r>
            <a:r>
              <a:rPr lang="en-US" i="1" dirty="0" smtClean="0"/>
              <a:t>r</a:t>
            </a:r>
            <a:r>
              <a:rPr lang="en-US" dirty="0" smtClean="0"/>
              <a:t>(</a:t>
            </a:r>
            <a:r>
              <a:rPr lang="en-US" i="1" dirty="0" smtClean="0"/>
              <a:t>t</a:t>
            </a:r>
            <a:r>
              <a:rPr lang="en-US" i="1" baseline="-25000" dirty="0" smtClean="0"/>
              <a:t>1</a:t>
            </a:r>
            <a:r>
              <a:rPr lang="en-US" dirty="0" smtClean="0"/>
              <a:t>).  So the rotor operates reversibly, and it does not require an irreversible preparation—only knowledge of its state at the initial time.</a:t>
            </a:r>
          </a:p>
          <a:p>
            <a:r>
              <a:rPr lang="en-US" dirty="0" smtClean="0"/>
              <a:t>But here is a more remarkable possibility:  can the rotor serve as a memory at time </a:t>
            </a:r>
            <a:r>
              <a:rPr lang="en-US" i="1" dirty="0" smtClean="0"/>
              <a:t>t</a:t>
            </a:r>
            <a:r>
              <a:rPr lang="en-US" i="1" baseline="-25000" dirty="0" smtClean="0"/>
              <a:t>1</a:t>
            </a:r>
            <a:r>
              <a:rPr lang="en-US" dirty="0" smtClean="0"/>
              <a:t> of the net number of particles that </a:t>
            </a:r>
            <a:r>
              <a:rPr lang="en-US" i="1" dirty="0" smtClean="0"/>
              <a:t>will</a:t>
            </a:r>
            <a:r>
              <a:rPr lang="en-US" dirty="0" smtClean="0"/>
              <a:t> cross by time </a:t>
            </a:r>
            <a:r>
              <a:rPr lang="en-US" i="1" dirty="0" err="1" smtClean="0"/>
              <a:t>t</a:t>
            </a:r>
            <a:r>
              <a:rPr lang="en-US" i="1" baseline="-25000" dirty="0" err="1" smtClean="0"/>
              <a:t>f</a:t>
            </a:r>
            <a:r>
              <a:rPr lang="en-US" dirty="0" smtClean="0"/>
              <a:t>?  Can it be a memory of the future?</a:t>
            </a:r>
            <a:endParaRPr lang="en-US" dirty="0"/>
          </a:p>
        </p:txBody>
      </p:sp>
      <p:pic>
        <p:nvPicPr>
          <p:cNvPr id="4" name="Picture 3"/>
          <p:cNvPicPr>
            <a:picLocks noChangeAspect="1"/>
          </p:cNvPicPr>
          <p:nvPr/>
        </p:nvPicPr>
        <p:blipFill>
          <a:blip r:embed="rId2"/>
          <a:stretch>
            <a:fillRect/>
          </a:stretch>
        </p:blipFill>
        <p:spPr>
          <a:xfrm>
            <a:off x="2895600" y="2438400"/>
            <a:ext cx="3265714" cy="317500"/>
          </a:xfrm>
          <a:prstGeom prst="rect">
            <a:avLst/>
          </a:prstGeom>
        </p:spPr>
      </p:pic>
      <p:pic>
        <p:nvPicPr>
          <p:cNvPr id="5" name="Picture 4"/>
          <p:cNvPicPr>
            <a:picLocks noChangeAspect="1"/>
          </p:cNvPicPr>
          <p:nvPr/>
        </p:nvPicPr>
        <p:blipFill>
          <a:blip r:embed="rId3"/>
          <a:stretch>
            <a:fillRect/>
          </a:stretch>
        </p:blipFill>
        <p:spPr>
          <a:xfrm>
            <a:off x="2895600" y="5791200"/>
            <a:ext cx="3352800" cy="393086"/>
          </a:xfrm>
          <a:prstGeom prst="rect">
            <a:avLst/>
          </a:prstGeom>
        </p:spPr>
      </p:pic>
    </p:spTree>
    <p:extLst>
      <p:ext uri="{BB962C8B-B14F-4D97-AF65-F5344CB8AC3E}">
        <p14:creationId xmlns:p14="http://schemas.microsoft.com/office/powerpoint/2010/main" val="162949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Time Flies Like An Arrow...</a:t>
            </a:r>
            <a:endParaRPr lang="en-US" dirty="0"/>
          </a:p>
        </p:txBody>
      </p:sp>
      <p:sp>
        <p:nvSpPr>
          <p:cNvPr id="57347" name="Rectangle 3"/>
          <p:cNvSpPr>
            <a:spLocks noGrp="1" noChangeArrowheads="1"/>
          </p:cNvSpPr>
          <p:nvPr>
            <p:ph type="body" idx="1"/>
          </p:nvPr>
        </p:nvSpPr>
        <p:spPr>
          <a:xfrm>
            <a:off x="914400" y="1828800"/>
            <a:ext cx="7772400" cy="4114800"/>
          </a:xfrm>
        </p:spPr>
        <p:txBody>
          <a:bodyPr/>
          <a:lstStyle/>
          <a:p>
            <a:r>
              <a:rPr lang="en-US" dirty="0" smtClean="0"/>
              <a:t>(...fruit flies, by contrast, like a banana...)</a:t>
            </a:r>
          </a:p>
          <a:p>
            <a:r>
              <a:rPr lang="en-US" dirty="0" smtClean="0"/>
              <a:t>One of the most obvious observations about the world is that there is something called Time, and that this something is constantly moving; or perhaps, everything in the world is constantly moving through time.  Time is separated into two very different regions:  the Past, and the Future, divided by an infinitesimal moment of Now.  Moreover, this motion through Time only proceeds in one direction—from the Past to the Future—and never the other way around.</a:t>
            </a:r>
          </a:p>
          <a:p>
            <a:r>
              <a:rPr lang="en-US" dirty="0" smtClean="0"/>
              <a:t>Indeed, this observation is so obvious that for almost all of history it was never even questioned.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memory?</a:t>
            </a:r>
            <a:endParaRPr lang="en-US" dirty="0"/>
          </a:p>
        </p:txBody>
      </p:sp>
      <p:sp>
        <p:nvSpPr>
          <p:cNvPr id="3" name="Content Placeholder 2"/>
          <p:cNvSpPr>
            <a:spLocks noGrp="1"/>
          </p:cNvSpPr>
          <p:nvPr>
            <p:ph idx="1"/>
          </p:nvPr>
        </p:nvSpPr>
        <p:spPr>
          <a:xfrm>
            <a:off x="838200" y="1752600"/>
            <a:ext cx="7772400" cy="4114800"/>
          </a:xfrm>
        </p:spPr>
        <p:txBody>
          <a:bodyPr/>
          <a:lstStyle/>
          <a:p>
            <a:r>
              <a:rPr lang="en-US" dirty="0" smtClean="0"/>
              <a:t>In practice, we cannot use the rotor as a memory of the future in this way, because we do not know the value of </a:t>
            </a:r>
            <a:r>
              <a:rPr lang="en-US" i="1" dirty="0" err="1" smtClean="0"/>
              <a:t>r</a:t>
            </a:r>
            <a:r>
              <a:rPr lang="en-US" baseline="-25000" dirty="0" err="1" smtClean="0"/>
              <a:t>ref</a:t>
            </a:r>
            <a:r>
              <a:rPr lang="en-US" dirty="0" smtClean="0"/>
              <a:t>’ = </a:t>
            </a:r>
            <a:r>
              <a:rPr lang="en-US" i="1" dirty="0" smtClean="0"/>
              <a:t>r(</a:t>
            </a:r>
            <a:r>
              <a:rPr lang="en-US" i="1" dirty="0" err="1" smtClean="0"/>
              <a:t>t</a:t>
            </a:r>
            <a:r>
              <a:rPr lang="en-US" i="1" baseline="-25000" dirty="0" err="1" smtClean="0"/>
              <a:t>f</a:t>
            </a:r>
            <a:r>
              <a:rPr lang="en-US" i="1" dirty="0" smtClean="0"/>
              <a:t>)</a:t>
            </a:r>
            <a:r>
              <a:rPr lang="en-US" dirty="0" smtClean="0"/>
              <a:t> ahead of time.  But as Laplace pointed out, in principle that value is determined ahead of time.  Why can we not think of the rotor as recording, not the number of crosses that </a:t>
            </a:r>
            <a:r>
              <a:rPr lang="en-US" i="1" dirty="0" smtClean="0"/>
              <a:t>have</a:t>
            </a:r>
            <a:r>
              <a:rPr lang="en-US" dirty="0" smtClean="0"/>
              <a:t> happened, but the number of crosses that </a:t>
            </a:r>
            <a:r>
              <a:rPr lang="en-US" i="1" dirty="0" smtClean="0"/>
              <a:t>will</a:t>
            </a:r>
            <a:r>
              <a:rPr lang="en-US" dirty="0" smtClean="0"/>
              <a:t> happen?</a:t>
            </a:r>
          </a:p>
          <a:p>
            <a:r>
              <a:rPr lang="en-US" dirty="0" smtClean="0"/>
              <a:t>This interpretation seems to violate our notion of what a memory is.  We would be treating the rotor as encoding information about the particles before it ever interacted with them.  Are there reasonable requirements on the definition of a memory that would rule out such an interpretation?</a:t>
            </a:r>
            <a:endParaRPr lang="en-US" dirty="0"/>
          </a:p>
        </p:txBody>
      </p:sp>
    </p:spTree>
    <p:extLst>
      <p:ext uri="{BB962C8B-B14F-4D97-AF65-F5344CB8AC3E}">
        <p14:creationId xmlns:p14="http://schemas.microsoft.com/office/powerpoint/2010/main" val="404108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a memory</a:t>
            </a:r>
            <a:endParaRPr lang="en-US" dirty="0"/>
          </a:p>
        </p:txBody>
      </p:sp>
      <p:sp>
        <p:nvSpPr>
          <p:cNvPr id="3" name="Content Placeholder 2"/>
          <p:cNvSpPr>
            <a:spLocks noGrp="1"/>
          </p:cNvSpPr>
          <p:nvPr>
            <p:ph idx="1"/>
          </p:nvPr>
        </p:nvSpPr>
        <p:spPr>
          <a:xfrm>
            <a:off x="838200" y="1676400"/>
            <a:ext cx="7772400" cy="4114800"/>
          </a:xfrm>
        </p:spPr>
        <p:txBody>
          <a:bodyPr/>
          <a:lstStyle/>
          <a:p>
            <a:r>
              <a:rPr lang="en-US" dirty="0" smtClean="0"/>
              <a:t>The state of the memory and of the system (i.e., the rest of the world) are determined by their states (</a:t>
            </a:r>
            <a:r>
              <a:rPr lang="en-US" i="1" dirty="0" smtClean="0"/>
              <a:t>s</a:t>
            </a:r>
            <a:r>
              <a:rPr lang="en-US" baseline="-25000" dirty="0" smtClean="0"/>
              <a:t>0</a:t>
            </a:r>
            <a:r>
              <a:rPr lang="en-US" dirty="0" smtClean="0"/>
              <a:t>,</a:t>
            </a:r>
            <a:r>
              <a:rPr lang="en-US" i="1" dirty="0" smtClean="0"/>
              <a:t>r</a:t>
            </a:r>
            <a:r>
              <a:rPr lang="en-US" baseline="-25000" dirty="0" smtClean="0"/>
              <a:t>0</a:t>
            </a:r>
            <a:r>
              <a:rPr lang="en-US" dirty="0" smtClean="0"/>
              <a:t>) at some reference time </a:t>
            </a:r>
            <a:r>
              <a:rPr lang="en-US" i="1" dirty="0" smtClean="0"/>
              <a:t>T</a:t>
            </a:r>
            <a:r>
              <a:rPr lang="en-US" dirty="0" smtClean="0"/>
              <a:t>.  (But </a:t>
            </a:r>
            <a:r>
              <a:rPr lang="en-US" i="1" dirty="0" smtClean="0"/>
              <a:t>T</a:t>
            </a:r>
            <a:r>
              <a:rPr lang="en-US" dirty="0" smtClean="0"/>
              <a:t> need not be an </a:t>
            </a:r>
            <a:r>
              <a:rPr lang="en-US" i="1" dirty="0" smtClean="0"/>
              <a:t>initial</a:t>
            </a:r>
            <a:r>
              <a:rPr lang="en-US" dirty="0" smtClean="0"/>
              <a:t> time.)</a:t>
            </a:r>
          </a:p>
          <a:p>
            <a:r>
              <a:rPr lang="en-US" dirty="0" smtClean="0"/>
              <a:t>We proposed the following properties for a physical system to be considered a memory (or record) of another system:</a:t>
            </a:r>
          </a:p>
          <a:p>
            <a:pPr>
              <a:buFont typeface="+mj-lt"/>
              <a:buAutoNum type="arabicPeriod"/>
            </a:pPr>
            <a:r>
              <a:rPr lang="en-US" dirty="0" smtClean="0"/>
              <a:t>We can define two functions </a:t>
            </a:r>
            <a:r>
              <a:rPr lang="en-US" i="1" dirty="0" err="1" smtClean="0"/>
              <a:t>f</a:t>
            </a:r>
            <a:r>
              <a:rPr lang="en-US" i="1" baseline="-25000" dirty="0" err="1" smtClean="0"/>
              <a:t>R</a:t>
            </a:r>
            <a:r>
              <a:rPr lang="en-US" dirty="0" smtClean="0"/>
              <a:t>(</a:t>
            </a:r>
            <a:r>
              <a:rPr lang="en-US" i="1" dirty="0" smtClean="0"/>
              <a:t>r</a:t>
            </a:r>
            <a:r>
              <a:rPr lang="en-US" dirty="0" smtClean="0"/>
              <a:t>(</a:t>
            </a:r>
            <a:r>
              <a:rPr lang="en-US" i="1" dirty="0" smtClean="0"/>
              <a:t>t</a:t>
            </a:r>
            <a:r>
              <a:rPr lang="en-US" dirty="0" smtClean="0"/>
              <a:t>)) (the </a:t>
            </a:r>
            <a:r>
              <a:rPr lang="en-US" i="1" dirty="0" smtClean="0"/>
              <a:t>read-out function</a:t>
            </a:r>
            <a:r>
              <a:rPr lang="en-US" dirty="0" smtClean="0"/>
              <a:t>) on the memory system and </a:t>
            </a:r>
            <a:r>
              <a:rPr lang="en-US" i="1" dirty="0" err="1" smtClean="0"/>
              <a:t>f</a:t>
            </a:r>
            <a:r>
              <a:rPr lang="en-US" i="1" baseline="-25000" dirty="0" err="1" smtClean="0"/>
              <a:t>S</a:t>
            </a:r>
            <a:r>
              <a:rPr lang="en-US" dirty="0" smtClean="0"/>
              <a:t>({</a:t>
            </a:r>
            <a:r>
              <a:rPr lang="en-US" i="1" dirty="0" smtClean="0"/>
              <a:t>s</a:t>
            </a:r>
            <a:r>
              <a:rPr lang="en-US" dirty="0" smtClean="0"/>
              <a:t>(</a:t>
            </a:r>
            <a:r>
              <a:rPr lang="en-US" i="1" dirty="0" smtClean="0"/>
              <a:t>t</a:t>
            </a:r>
            <a:r>
              <a:rPr lang="en-US" dirty="0" smtClean="0"/>
              <a:t>)},</a:t>
            </a:r>
            <a:r>
              <a:rPr lang="en-US" i="1" dirty="0" smtClean="0"/>
              <a:t>t</a:t>
            </a:r>
            <a:r>
              <a:rPr lang="en-US" i="1" baseline="-25000" dirty="0" smtClean="0"/>
              <a:t>1</a:t>
            </a:r>
            <a:r>
              <a:rPr lang="en-US" dirty="0" smtClean="0"/>
              <a:t>≤</a:t>
            </a:r>
            <a:r>
              <a:rPr lang="en-US" i="1" dirty="0" smtClean="0"/>
              <a:t>t</a:t>
            </a:r>
            <a:r>
              <a:rPr lang="en-US" dirty="0" smtClean="0"/>
              <a:t>≤</a:t>
            </a:r>
            <a:r>
              <a:rPr lang="en-US" i="1" dirty="0" smtClean="0"/>
              <a:t>t</a:t>
            </a:r>
            <a:r>
              <a:rPr lang="en-US" i="1" baseline="-25000" dirty="0" smtClean="0"/>
              <a:t>2</a:t>
            </a:r>
            <a:r>
              <a:rPr lang="en-US" dirty="0" smtClean="0"/>
              <a:t>) (the </a:t>
            </a:r>
            <a:r>
              <a:rPr lang="en-US" i="1" dirty="0" smtClean="0"/>
              <a:t>coarse-graining function</a:t>
            </a:r>
            <a:r>
              <a:rPr lang="en-US" dirty="0" smtClean="0"/>
              <a:t>) on the system to be recorded.</a:t>
            </a:r>
          </a:p>
          <a:p>
            <a:pPr>
              <a:buFont typeface="+mj-lt"/>
              <a:buAutoNum type="arabicPeriod"/>
            </a:pPr>
            <a:r>
              <a:rPr lang="en-US" dirty="0" smtClean="0"/>
              <a:t>At some time </a:t>
            </a:r>
            <a:r>
              <a:rPr lang="en-US" i="1" dirty="0" smtClean="0"/>
              <a:t>t</a:t>
            </a:r>
            <a:r>
              <a:rPr lang="en-US" baseline="-25000" dirty="0" smtClean="0"/>
              <a:t>read</a:t>
            </a:r>
            <a:r>
              <a:rPr lang="en-US" dirty="0" smtClean="0"/>
              <a:t> we have </a:t>
            </a:r>
            <a:r>
              <a:rPr lang="en-US" i="1" dirty="0" err="1"/>
              <a:t>f</a:t>
            </a:r>
            <a:r>
              <a:rPr lang="en-US" i="1" baseline="-25000" dirty="0" err="1"/>
              <a:t>R</a:t>
            </a:r>
            <a:r>
              <a:rPr lang="en-US" dirty="0"/>
              <a:t>(</a:t>
            </a:r>
            <a:r>
              <a:rPr lang="en-US" i="1" dirty="0"/>
              <a:t>r</a:t>
            </a:r>
            <a:r>
              <a:rPr lang="en-US" dirty="0"/>
              <a:t>(</a:t>
            </a:r>
            <a:r>
              <a:rPr lang="en-US" i="1" dirty="0" smtClean="0"/>
              <a:t>t</a:t>
            </a:r>
            <a:r>
              <a:rPr lang="en-US" baseline="-25000" dirty="0" smtClean="0"/>
              <a:t>read</a:t>
            </a:r>
            <a:r>
              <a:rPr lang="en-US" dirty="0" smtClean="0"/>
              <a:t>))=</a:t>
            </a:r>
            <a:r>
              <a:rPr lang="en-US" i="1" dirty="0" err="1"/>
              <a:t>f</a:t>
            </a:r>
            <a:r>
              <a:rPr lang="en-US" i="1" baseline="-25000" dirty="0" err="1"/>
              <a:t>S</a:t>
            </a:r>
            <a:r>
              <a:rPr lang="en-US" dirty="0"/>
              <a:t>({</a:t>
            </a:r>
            <a:r>
              <a:rPr lang="en-US" i="1" dirty="0"/>
              <a:t>s</a:t>
            </a:r>
            <a:r>
              <a:rPr lang="en-US" dirty="0"/>
              <a:t>(</a:t>
            </a:r>
            <a:r>
              <a:rPr lang="en-US" i="1" dirty="0"/>
              <a:t>t</a:t>
            </a:r>
            <a:r>
              <a:rPr lang="en-US" dirty="0"/>
              <a:t>)},</a:t>
            </a:r>
            <a:r>
              <a:rPr lang="en-US" i="1" dirty="0"/>
              <a:t>t</a:t>
            </a:r>
            <a:r>
              <a:rPr lang="en-US" i="1" baseline="-25000" dirty="0"/>
              <a:t>1</a:t>
            </a:r>
            <a:r>
              <a:rPr lang="en-US" dirty="0"/>
              <a:t>≤</a:t>
            </a:r>
            <a:r>
              <a:rPr lang="en-US" i="1" dirty="0"/>
              <a:t>t</a:t>
            </a:r>
            <a:r>
              <a:rPr lang="en-US" dirty="0"/>
              <a:t>≤</a:t>
            </a:r>
            <a:r>
              <a:rPr lang="en-US" i="1" dirty="0"/>
              <a:t>t</a:t>
            </a:r>
            <a:r>
              <a:rPr lang="en-US" i="1" baseline="-25000" dirty="0"/>
              <a:t>2</a:t>
            </a:r>
            <a:r>
              <a:rPr lang="en-US" dirty="0"/>
              <a:t>) </a:t>
            </a:r>
            <a:r>
              <a:rPr lang="en-US" dirty="0" smtClean="0"/>
              <a:t>.</a:t>
            </a:r>
          </a:p>
          <a:p>
            <a:pPr>
              <a:buFont typeface="+mj-lt"/>
              <a:buAutoNum type="arabicPeriod"/>
            </a:pPr>
            <a:endParaRPr lang="en-US" dirty="0"/>
          </a:p>
        </p:txBody>
      </p:sp>
    </p:spTree>
    <p:extLst>
      <p:ext uri="{BB962C8B-B14F-4D97-AF65-F5344CB8AC3E}">
        <p14:creationId xmlns:p14="http://schemas.microsoft.com/office/powerpoint/2010/main" val="12895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772400" cy="3733800"/>
          </a:xfrm>
        </p:spPr>
        <p:txBody>
          <a:bodyPr/>
          <a:lstStyle/>
          <a:p>
            <a:pPr>
              <a:buFont typeface="+mj-lt"/>
              <a:buAutoNum type="arabicPeriod" startAt="3"/>
            </a:pPr>
            <a:r>
              <a:rPr lang="en-US" dirty="0" smtClean="0"/>
              <a:t>Consider solving the equations of motion for the system and memory starting from a </a:t>
            </a:r>
            <a:r>
              <a:rPr lang="en-US" i="1" dirty="0" smtClean="0"/>
              <a:t>different</a:t>
            </a:r>
            <a:r>
              <a:rPr lang="en-US" dirty="0" smtClean="0"/>
              <a:t> reference state </a:t>
            </a:r>
            <a:r>
              <a:rPr lang="en-US" i="1" dirty="0" smtClean="0"/>
              <a:t>s</a:t>
            </a:r>
            <a:r>
              <a:rPr lang="en-US" baseline="-25000" dirty="0" smtClean="0"/>
              <a:t>0</a:t>
            </a:r>
            <a:r>
              <a:rPr lang="en-US" dirty="0" smtClean="0"/>
              <a:t>.  Then there is some nontrivial set of such states for which condition 2 is still satisfied.  The functions </a:t>
            </a:r>
            <a:r>
              <a:rPr lang="en-US" i="1" dirty="0" err="1"/>
              <a:t>f</a:t>
            </a:r>
            <a:r>
              <a:rPr lang="en-US" i="1" baseline="-25000" dirty="0" err="1"/>
              <a:t>R</a:t>
            </a:r>
            <a:r>
              <a:rPr lang="en-US" dirty="0"/>
              <a:t>(</a:t>
            </a:r>
            <a:r>
              <a:rPr lang="en-US" i="1" dirty="0"/>
              <a:t>r</a:t>
            </a:r>
            <a:r>
              <a:rPr lang="en-US" dirty="0"/>
              <a:t>(</a:t>
            </a:r>
            <a:r>
              <a:rPr lang="en-US" i="1" dirty="0"/>
              <a:t>t</a:t>
            </a:r>
            <a:r>
              <a:rPr lang="en-US" dirty="0"/>
              <a:t>)</a:t>
            </a:r>
            <a:r>
              <a:rPr lang="en-US" dirty="0" smtClean="0"/>
              <a:t>) and </a:t>
            </a:r>
            <a:r>
              <a:rPr lang="en-US" i="1" dirty="0" err="1"/>
              <a:t>f</a:t>
            </a:r>
            <a:r>
              <a:rPr lang="en-US" i="1" baseline="-25000" dirty="0" err="1"/>
              <a:t>S</a:t>
            </a:r>
            <a:r>
              <a:rPr lang="en-US" dirty="0"/>
              <a:t>({</a:t>
            </a:r>
            <a:r>
              <a:rPr lang="en-US" i="1" dirty="0"/>
              <a:t>s</a:t>
            </a:r>
            <a:r>
              <a:rPr lang="en-US" dirty="0"/>
              <a:t>(</a:t>
            </a:r>
            <a:r>
              <a:rPr lang="en-US" i="1" dirty="0"/>
              <a:t>t</a:t>
            </a:r>
            <a:r>
              <a:rPr lang="en-US" dirty="0"/>
              <a:t>)},</a:t>
            </a:r>
            <a:r>
              <a:rPr lang="en-US" i="1" dirty="0"/>
              <a:t>t</a:t>
            </a:r>
            <a:r>
              <a:rPr lang="en-US" i="1" baseline="-25000" dirty="0"/>
              <a:t>1</a:t>
            </a:r>
            <a:r>
              <a:rPr lang="en-US" dirty="0"/>
              <a:t>≤</a:t>
            </a:r>
            <a:r>
              <a:rPr lang="en-US" i="1" dirty="0"/>
              <a:t>t</a:t>
            </a:r>
            <a:r>
              <a:rPr lang="en-US" dirty="0"/>
              <a:t>≤</a:t>
            </a:r>
            <a:r>
              <a:rPr lang="en-US" i="1" dirty="0"/>
              <a:t>t</a:t>
            </a:r>
            <a:r>
              <a:rPr lang="en-US" i="1" baseline="-25000" dirty="0"/>
              <a:t>2</a:t>
            </a:r>
            <a:r>
              <a:rPr lang="en-US" dirty="0"/>
              <a:t>) </a:t>
            </a:r>
            <a:r>
              <a:rPr lang="en-US" dirty="0" smtClean="0"/>
              <a:t>are also not constant over this set.  We call this condition </a:t>
            </a:r>
            <a:r>
              <a:rPr lang="en-US" i="1" dirty="0" smtClean="0"/>
              <a:t>Generality</a:t>
            </a:r>
            <a:r>
              <a:rPr lang="en-US" dirty="0" smtClean="0"/>
              <a:t>.</a:t>
            </a:r>
          </a:p>
          <a:p>
            <a:pPr>
              <a:buFont typeface="+mj-lt"/>
              <a:buAutoNum type="arabicPeriod" startAt="3"/>
            </a:pPr>
            <a:r>
              <a:rPr lang="en-US" dirty="0" smtClean="0"/>
              <a:t>Both the read-out and coarse-graining functions are robust against small changes to </a:t>
            </a:r>
            <a:r>
              <a:rPr lang="en-US" dirty="0"/>
              <a:t>(</a:t>
            </a:r>
            <a:r>
              <a:rPr lang="en-US" i="1" dirty="0"/>
              <a:t>s</a:t>
            </a:r>
            <a:r>
              <a:rPr lang="en-US" baseline="-25000" dirty="0"/>
              <a:t>0</a:t>
            </a:r>
            <a:r>
              <a:rPr lang="en-US" dirty="0"/>
              <a:t>,</a:t>
            </a:r>
            <a:r>
              <a:rPr lang="en-US" i="1" dirty="0"/>
              <a:t>r</a:t>
            </a:r>
            <a:r>
              <a:rPr lang="en-US" baseline="-25000" dirty="0"/>
              <a:t>0</a:t>
            </a:r>
            <a:r>
              <a:rPr lang="en-US" dirty="0"/>
              <a:t>) </a:t>
            </a:r>
            <a:r>
              <a:rPr lang="en-US" dirty="0" smtClean="0"/>
              <a:t>at the reference time </a:t>
            </a:r>
            <a:r>
              <a:rPr lang="en-US" i="1" dirty="0" smtClean="0"/>
              <a:t>T</a:t>
            </a:r>
            <a:r>
              <a:rPr lang="en-US" dirty="0" smtClean="0"/>
              <a:t>.  This condition is </a:t>
            </a:r>
            <a:r>
              <a:rPr lang="en-US" i="1" dirty="0" smtClean="0"/>
              <a:t>Thermodynamic </a:t>
            </a:r>
            <a:r>
              <a:rPr lang="en-US" i="1" dirty="0" smtClean="0"/>
              <a:t>Robustness</a:t>
            </a:r>
            <a:r>
              <a:rPr lang="en-US" dirty="0" smtClean="0"/>
              <a:t>.</a:t>
            </a:r>
          </a:p>
        </p:txBody>
      </p:sp>
      <p:sp>
        <p:nvSpPr>
          <p:cNvPr id="4" name="TextBox 3"/>
          <p:cNvSpPr txBox="1"/>
          <p:nvPr/>
        </p:nvSpPr>
        <p:spPr>
          <a:xfrm>
            <a:off x="1295400" y="5334000"/>
            <a:ext cx="7495309" cy="923330"/>
          </a:xfrm>
          <a:prstGeom prst="rect">
            <a:avLst/>
          </a:prstGeom>
          <a:noFill/>
        </p:spPr>
        <p:txBody>
          <a:bodyPr wrap="square" rtlCol="0">
            <a:spAutoFit/>
          </a:bodyPr>
          <a:lstStyle/>
          <a:p>
            <a:pPr marL="0" indent="0"/>
            <a:r>
              <a:rPr lang="en-US" sz="1800" b="1" dirty="0">
                <a:solidFill>
                  <a:srgbClr val="990100"/>
                </a:solidFill>
                <a:latin typeface="+mn-lt"/>
              </a:rPr>
              <a:t>We argue that these requirements rule out the possibility of a memory of the future for systems with a well-defined thermodynamic arrow of time.</a:t>
            </a:r>
          </a:p>
        </p:txBody>
      </p:sp>
    </p:spTree>
    <p:extLst>
      <p:ext uri="{BB962C8B-B14F-4D97-AF65-F5344CB8AC3E}">
        <p14:creationId xmlns:p14="http://schemas.microsoft.com/office/powerpoint/2010/main" val="317706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ack to the future?</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smtClean="0"/>
              <a:t>Consider our paradigmatic system again.  There are two ways that it could be interpreted as a memory of the future.  First, we could have </a:t>
            </a:r>
            <a:r>
              <a:rPr lang="en-US" i="1" dirty="0" smtClean="0"/>
              <a:t>T</a:t>
            </a:r>
            <a:r>
              <a:rPr lang="en-US" dirty="0" smtClean="0"/>
              <a:t> be an initial condition, and have our read-out function depend on the position of the rotor at the final time </a:t>
            </a:r>
            <a:r>
              <a:rPr lang="en-US" i="1" dirty="0" err="1" smtClean="0"/>
              <a:t>t</a:t>
            </a:r>
            <a:r>
              <a:rPr lang="en-US" i="1" baseline="-25000" dirty="0" err="1" smtClean="0"/>
              <a:t>f</a:t>
            </a:r>
            <a:r>
              <a:rPr lang="en-US" dirty="0" smtClean="0"/>
              <a:t>.</a:t>
            </a:r>
          </a:p>
          <a:p>
            <a:r>
              <a:rPr lang="en-US" dirty="0" smtClean="0"/>
              <a:t>This type of interpretation violates generality.  The read-out function has to be “fine tuned” to the particular state of the system being recorded.  If the system were not in the right state, the memory would be wrong.</a:t>
            </a:r>
          </a:p>
          <a:p>
            <a:r>
              <a:rPr lang="en-US" dirty="0" smtClean="0"/>
              <a:t>(This is like a stopped clock being right twice per day—if you look at it at the right time, it can seem surprisingly accurate.)</a:t>
            </a:r>
            <a:endParaRPr lang="en-US" dirty="0"/>
          </a:p>
        </p:txBody>
      </p:sp>
    </p:spTree>
    <p:extLst>
      <p:ext uri="{BB962C8B-B14F-4D97-AF65-F5344CB8AC3E}">
        <p14:creationId xmlns:p14="http://schemas.microsoft.com/office/powerpoint/2010/main" val="329569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7772400" cy="4114800"/>
          </a:xfrm>
        </p:spPr>
        <p:txBody>
          <a:bodyPr/>
          <a:lstStyle/>
          <a:p>
            <a:r>
              <a:rPr lang="en-US" dirty="0" smtClean="0"/>
              <a:t>The other possibility is that the reference time </a:t>
            </a:r>
            <a:r>
              <a:rPr lang="en-US" i="1" dirty="0" smtClean="0"/>
              <a:t>T</a:t>
            </a:r>
            <a:r>
              <a:rPr lang="en-US" dirty="0" smtClean="0"/>
              <a:t> could be a future condition, rather than an initial condition.  (This would be a strange-looking description, but it’s logically possible.)  In this case, the state of a memory at a given time could easily be correlated with the state of a system at a later time.</a:t>
            </a:r>
          </a:p>
          <a:p>
            <a:r>
              <a:rPr lang="en-US" dirty="0" smtClean="0"/>
              <a:t>However!  Remember that almost all low-entropy states will increase in disorder in </a:t>
            </a:r>
            <a:r>
              <a:rPr lang="en-US" i="1" dirty="0" smtClean="0"/>
              <a:t>both</a:t>
            </a:r>
            <a:r>
              <a:rPr lang="en-US" dirty="0" smtClean="0"/>
              <a:t> time directions.  The state of the memory would have to be very carefully fine-tuned to avoid disrupting the thermodynamic arrow of time.  So in this case, the memory lacks thermodynamic robustness.</a:t>
            </a:r>
            <a:endParaRPr lang="en-US" dirty="0"/>
          </a:p>
        </p:txBody>
      </p:sp>
    </p:spTree>
    <p:extLst>
      <p:ext uri="{BB962C8B-B14F-4D97-AF65-F5344CB8AC3E}">
        <p14:creationId xmlns:p14="http://schemas.microsoft.com/office/powerpoint/2010/main" val="363369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72400" cy="4114800"/>
          </a:xfrm>
        </p:spPr>
        <p:txBody>
          <a:bodyPr/>
          <a:lstStyle/>
          <a:p>
            <a:r>
              <a:rPr lang="en-US" dirty="0" smtClean="0"/>
              <a:t>The curious thing is that this conclusion does not require the memory itself to be irreversible.  But to embed such a memory into a universe with a thermodynamic arrow of time, without either disrupting this arrow or violating our sense of what it means to be a memory, the memory system can only record the past, not the future.</a:t>
            </a:r>
            <a:endParaRPr lang="en-US" dirty="0"/>
          </a:p>
        </p:txBody>
      </p:sp>
    </p:spTree>
    <p:extLst>
      <p:ext uri="{BB962C8B-B14F-4D97-AF65-F5344CB8AC3E}">
        <p14:creationId xmlns:p14="http://schemas.microsoft.com/office/powerpoint/2010/main" val="103054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memories?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smtClean="0"/>
              <a:t>This definition of a memory are quite broad, and include many systems that (in principle) record information, although (in practice) we may be unable to retrieve it.  This would include, e.g., waves emitted by falling stones and tracks left by decay products in mica, as well as human brains, computer memories, written notes, </a:t>
            </a:r>
            <a:r>
              <a:rPr lang="en-US" dirty="0" smtClean="0"/>
              <a:t>and other </a:t>
            </a:r>
            <a:r>
              <a:rPr lang="en-US" dirty="0" smtClean="0"/>
              <a:t>such familiar systems.</a:t>
            </a:r>
          </a:p>
          <a:p>
            <a:r>
              <a:rPr lang="en-US" dirty="0" smtClean="0"/>
              <a:t>We call these in-principle-retrievable memories </a:t>
            </a:r>
            <a:r>
              <a:rPr lang="en-US" i="1" dirty="0" smtClean="0"/>
              <a:t>generalized records</a:t>
            </a:r>
            <a:r>
              <a:rPr lang="en-US" dirty="0" smtClean="0"/>
              <a:t>.  In fact, most of the events on earth have left no lasting record here.  Charles Bennett of IBM estimates that the overwhelming majority of data about past events on earth have escaped with the soft infrared emissions from the planet.  Only rare events have left a more enduring record.</a:t>
            </a:r>
            <a:endParaRPr lang="en-US" dirty="0"/>
          </a:p>
        </p:txBody>
      </p:sp>
    </p:spTree>
    <p:extLst>
      <p:ext uri="{BB962C8B-B14F-4D97-AF65-F5344CB8AC3E}">
        <p14:creationId xmlns:p14="http://schemas.microsoft.com/office/powerpoint/2010/main" val="155066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vs. anticipation</a:t>
            </a:r>
            <a:endParaRPr lang="en-US" dirty="0"/>
          </a:p>
        </p:txBody>
      </p:sp>
      <p:sp>
        <p:nvSpPr>
          <p:cNvPr id="3" name="Content Placeholder 2"/>
          <p:cNvSpPr>
            <a:spLocks noGrp="1"/>
          </p:cNvSpPr>
          <p:nvPr>
            <p:ph idx="1"/>
          </p:nvPr>
        </p:nvSpPr>
        <p:spPr>
          <a:xfrm>
            <a:off x="914400" y="1828800"/>
            <a:ext cx="7772400" cy="4114800"/>
          </a:xfrm>
        </p:spPr>
        <p:txBody>
          <a:bodyPr/>
          <a:lstStyle/>
          <a:p>
            <a:r>
              <a:rPr lang="en-US" dirty="0" smtClean="0"/>
              <a:t>It is still possible for one physical system to be correlated with the future state of another.  We can think of these as </a:t>
            </a:r>
            <a:r>
              <a:rPr lang="en-US" i="1" dirty="0" smtClean="0"/>
              <a:t>predictions</a:t>
            </a:r>
            <a:r>
              <a:rPr lang="en-US" dirty="0" smtClean="0"/>
              <a:t> or </a:t>
            </a:r>
            <a:r>
              <a:rPr lang="en-US" i="1" dirty="0" smtClean="0"/>
              <a:t>anticipations</a:t>
            </a:r>
            <a:r>
              <a:rPr lang="en-US" dirty="0" smtClean="0"/>
              <a:t> of future events.  However, such correlations behave quite differently from memories.  For one thing, such correlations tend to fall off extremely rapidly.  Our ability to accurately predict is extraordinarily limited.</a:t>
            </a:r>
          </a:p>
          <a:p>
            <a:r>
              <a:rPr lang="en-US" dirty="0" smtClean="0"/>
              <a:t>Records of the past, however—while in general very incomplete—can endure for very long times with little degradation.  We have detailed knowledge of certain human events from thousands of years ago, and fossils from billions of years ago.</a:t>
            </a:r>
            <a:endParaRPr lang="en-US" dirty="0"/>
          </a:p>
        </p:txBody>
      </p:sp>
    </p:spTree>
    <p:extLst>
      <p:ext uri="{BB962C8B-B14F-4D97-AF65-F5344CB8AC3E}">
        <p14:creationId xmlns:p14="http://schemas.microsoft.com/office/powerpoint/2010/main" val="15644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Now...and now...and now...</a:t>
            </a:r>
            <a:endParaRPr lang="en-US" dirty="0"/>
          </a:p>
        </p:txBody>
      </p:sp>
      <p:sp>
        <p:nvSpPr>
          <p:cNvPr id="3" name="Content Placeholder 2"/>
          <p:cNvSpPr>
            <a:spLocks noGrp="1"/>
          </p:cNvSpPr>
          <p:nvPr>
            <p:ph idx="1"/>
          </p:nvPr>
        </p:nvSpPr>
        <p:spPr>
          <a:xfrm>
            <a:off x="990600" y="1676400"/>
            <a:ext cx="7772400" cy="4114800"/>
          </a:xfrm>
        </p:spPr>
        <p:txBody>
          <a:bodyPr/>
          <a:lstStyle/>
          <a:p>
            <a:r>
              <a:rPr lang="en-US" dirty="0" smtClean="0"/>
              <a:t>So, in a sense, the feeling of moving through time is an illusion.  At any given time, we remember the events that have gone before, and can only guess at the events that are to come.  And what is more, we remember our past selves, and their ignorance of the events that have since come to pass.</a:t>
            </a:r>
          </a:p>
          <a:p>
            <a:r>
              <a:rPr lang="en-US" dirty="0" smtClean="0"/>
              <a:t>But at any time, we will always have the sense of Now:  a unique moment, on the cusp of the past, and poised on the brink of tomorrow.  We will never visit this moment again.  So I hope it was a good one.</a:t>
            </a:r>
          </a:p>
          <a:p>
            <a:endParaRPr lang="en-US" dirty="0" smtClean="0"/>
          </a:p>
          <a:p>
            <a:pPr algn="ctr"/>
            <a:r>
              <a:rPr lang="en-US" dirty="0" smtClean="0"/>
              <a:t>THANK YOU FOR YOUR ATTENTION!</a:t>
            </a:r>
            <a:endParaRPr lang="en-US" dirty="0"/>
          </a:p>
        </p:txBody>
      </p:sp>
    </p:spTree>
    <p:extLst>
      <p:ext uri="{BB962C8B-B14F-4D97-AF65-F5344CB8AC3E}">
        <p14:creationId xmlns:p14="http://schemas.microsoft.com/office/powerpoint/2010/main" val="235865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Newtonian Time</a:t>
            </a:r>
            <a:endParaRPr lang="en-US" dirty="0"/>
          </a:p>
        </p:txBody>
      </p:sp>
      <p:sp>
        <p:nvSpPr>
          <p:cNvPr id="3" name="Content Placeholder 2"/>
          <p:cNvSpPr>
            <a:spLocks noGrp="1"/>
          </p:cNvSpPr>
          <p:nvPr>
            <p:ph idx="1"/>
          </p:nvPr>
        </p:nvSpPr>
        <p:spPr>
          <a:xfrm>
            <a:off x="1066800" y="1752600"/>
            <a:ext cx="7772400" cy="4495800"/>
          </a:xfrm>
        </p:spPr>
        <p:txBody>
          <a:bodyPr/>
          <a:lstStyle/>
          <a:p>
            <a:r>
              <a:rPr lang="en-US" dirty="0" smtClean="0"/>
              <a:t>This began to change when “motion through time”—that is, dynamics—began to be formulated mathematically.  Isaac Newton described the behavior of particles by laws of motion (what we would now call differential equations).  These motions were determined by the state of the particles (their positions and velocities) and the forces between them (the laws of motion).  Time is a global parameter </a:t>
            </a:r>
            <a:r>
              <a:rPr lang="en-US" i="1" dirty="0" smtClean="0"/>
              <a:t>t</a:t>
            </a:r>
            <a:r>
              <a:rPr lang="en-US" dirty="0" smtClean="0"/>
              <a:t> that constantly advances, at a uniform rate, throughout the universe.</a:t>
            </a:r>
          </a:p>
          <a:p>
            <a:r>
              <a:rPr lang="en-US" dirty="0" smtClean="0"/>
              <a:t>Evolution from Newton’s laws is deterministic, and complete knowledge of particle positions and velocities at any time determines their motion at all times.</a:t>
            </a:r>
            <a:endParaRPr lang="en-US" dirty="0"/>
          </a:p>
        </p:txBody>
      </p:sp>
    </p:spTree>
    <p:extLst>
      <p:ext uri="{BB962C8B-B14F-4D97-AF65-F5344CB8AC3E}">
        <p14:creationId xmlns:p14="http://schemas.microsoft.com/office/powerpoint/2010/main" val="39568481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715000" cy="4191000"/>
          </a:xfrm>
        </p:spPr>
        <p:txBody>
          <a:bodyPr/>
          <a:lstStyle/>
          <a:p>
            <a:r>
              <a:rPr lang="en-US" sz="1600" dirty="0" smtClean="0"/>
              <a:t>“We </a:t>
            </a:r>
            <a:r>
              <a:rPr lang="en-US" sz="1600" dirty="0"/>
              <a:t>may regard the present state of the </a:t>
            </a:r>
            <a:r>
              <a:rPr lang="en-US" sz="1600" dirty="0" smtClean="0"/>
              <a:t>universe </a:t>
            </a:r>
            <a:r>
              <a:rPr lang="en-US" sz="1600" dirty="0"/>
              <a:t>as the effect of its past and the cause of its future. An intellect which at a certain </a:t>
            </a:r>
            <a:r>
              <a:rPr lang="en-US" sz="1600" dirty="0" smtClean="0"/>
              <a:t>moment </a:t>
            </a:r>
            <a:r>
              <a:rPr lang="en-US" sz="1600" dirty="0"/>
              <a:t>would know all forces that set nature in motion, and all positions of all items of which nature is composed, if this intellect were also vast enough to submit these data to </a:t>
            </a:r>
            <a:r>
              <a:rPr lang="en-US" sz="1600" dirty="0" smtClean="0"/>
              <a:t>analysis</a:t>
            </a:r>
            <a:r>
              <a:rPr lang="en-US" sz="1600" dirty="0"/>
              <a:t>, it would embrace in a single formula the movements of the greatest bodies of the </a:t>
            </a:r>
            <a:r>
              <a:rPr lang="en-US" sz="1600" dirty="0" smtClean="0"/>
              <a:t>universe </a:t>
            </a:r>
            <a:r>
              <a:rPr lang="en-US" sz="1600" dirty="0"/>
              <a:t>and those of the tiniest atom; for such an intellect nothing would be uncertain and the future just like the past would be present before its eyes</a:t>
            </a:r>
            <a:r>
              <a:rPr lang="en-US" sz="1600" dirty="0" smtClean="0"/>
              <a:t>.”</a:t>
            </a:r>
          </a:p>
        </p:txBody>
      </p:sp>
      <p:pic>
        <p:nvPicPr>
          <p:cNvPr id="2" name="Picture 1" descr="Pierre-Simon,_marquis_de_Laplace_(1745-1827)_-_Guér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972" y="1295400"/>
            <a:ext cx="2668995" cy="3429000"/>
          </a:xfrm>
          <a:prstGeom prst="rect">
            <a:avLst/>
          </a:prstGeom>
        </p:spPr>
      </p:pic>
      <p:sp>
        <p:nvSpPr>
          <p:cNvPr id="4" name="TextBox 3"/>
          <p:cNvSpPr txBox="1"/>
          <p:nvPr/>
        </p:nvSpPr>
        <p:spPr>
          <a:xfrm>
            <a:off x="1524000" y="5867400"/>
            <a:ext cx="7209604" cy="338554"/>
          </a:xfrm>
          <a:prstGeom prst="rect">
            <a:avLst/>
          </a:prstGeom>
          <a:noFill/>
        </p:spPr>
        <p:txBody>
          <a:bodyPr wrap="square" rtlCol="0">
            <a:spAutoFit/>
          </a:bodyPr>
          <a:lstStyle/>
          <a:p>
            <a:r>
              <a:rPr lang="en-US" sz="1600" b="1" dirty="0">
                <a:solidFill>
                  <a:srgbClr val="990000"/>
                </a:solidFill>
                <a:latin typeface="+mj-lt"/>
              </a:rPr>
              <a:t>--Pierre-Simon Laplace, </a:t>
            </a:r>
            <a:r>
              <a:rPr lang="en-US" sz="1600" b="1" i="1" dirty="0">
                <a:solidFill>
                  <a:srgbClr val="990000"/>
                </a:solidFill>
                <a:latin typeface="+mj-lt"/>
              </a:rPr>
              <a:t>A Philosophical Essay on Probabilities</a:t>
            </a:r>
            <a:endParaRPr lang="en-US" sz="1600" b="1" dirty="0">
              <a:solidFill>
                <a:srgbClr val="990000"/>
              </a:solidFill>
              <a:latin typeface="+mj-lt"/>
            </a:endParaRPr>
          </a:p>
        </p:txBody>
      </p:sp>
      <p:sp>
        <p:nvSpPr>
          <p:cNvPr id="5" name="TextBox 4"/>
          <p:cNvSpPr txBox="1"/>
          <p:nvPr/>
        </p:nvSpPr>
        <p:spPr>
          <a:xfrm>
            <a:off x="6858000" y="4800600"/>
            <a:ext cx="1752600" cy="307777"/>
          </a:xfrm>
          <a:prstGeom prst="rect">
            <a:avLst/>
          </a:prstGeom>
          <a:noFill/>
        </p:spPr>
        <p:txBody>
          <a:bodyPr wrap="square" rtlCol="0">
            <a:spAutoFit/>
          </a:bodyPr>
          <a:lstStyle/>
          <a:p>
            <a:pPr algn="ctr"/>
            <a:r>
              <a:rPr lang="en-US" sz="1400" dirty="0" smtClean="0"/>
              <a:t>Laplace</a:t>
            </a:r>
            <a:endParaRPr lang="en-US" sz="1400" dirty="0"/>
          </a:p>
        </p:txBody>
      </p:sp>
    </p:spTree>
    <p:extLst>
      <p:ext uri="{BB962C8B-B14F-4D97-AF65-F5344CB8AC3E}">
        <p14:creationId xmlns:p14="http://schemas.microsoft.com/office/powerpoint/2010/main" val="901587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772400" cy="4648200"/>
          </a:xfrm>
        </p:spPr>
        <p:txBody>
          <a:bodyPr/>
          <a:lstStyle/>
          <a:p>
            <a:r>
              <a:rPr lang="en-US" dirty="0" smtClean="0"/>
              <a:t>This picture seems to put time on a more rigorous footing.  But it opens two very puzzling questions.</a:t>
            </a:r>
          </a:p>
          <a:p>
            <a:pPr>
              <a:buFont typeface="+mj-lt"/>
              <a:buAutoNum type="arabicPeriod"/>
            </a:pPr>
            <a:r>
              <a:rPr lang="en-US" dirty="0"/>
              <a:t>T</a:t>
            </a:r>
            <a:r>
              <a:rPr lang="en-US" dirty="0" smtClean="0"/>
              <a:t>he mathematical description of time evolution doesn’t single out a moment of ‘Now’: all times are on an equal footing.</a:t>
            </a:r>
          </a:p>
          <a:p>
            <a:pPr>
              <a:buFont typeface="+mj-lt"/>
              <a:buAutoNum type="arabicPeriod"/>
            </a:pPr>
            <a:r>
              <a:rPr lang="en-US" dirty="0" smtClean="0"/>
              <a:t>Newton’s laws are </a:t>
            </a:r>
            <a:r>
              <a:rPr lang="en-US" i="1" dirty="0" smtClean="0"/>
              <a:t>reversible</a:t>
            </a:r>
            <a:r>
              <a:rPr lang="en-US" dirty="0" smtClean="0"/>
              <a:t>:  if we make a movie of two particles interacting by Newtonian forces, and run the movie backwards, both evolutions obey the laws of motion.  Nothing in the laws of motion distinguishes past from future.</a:t>
            </a:r>
          </a:p>
          <a:p>
            <a:r>
              <a:rPr lang="en-US" dirty="0" smtClean="0"/>
              <a:t>But in our experience this is not the case.  Eggs break when we drop them, but they rarely fly together again.  Moreover, we have a strong perception that the past is fixed but the future is not.  How can we reconcile this with reversible laws?</a:t>
            </a:r>
            <a:endParaRPr lang="en-US" dirty="0"/>
          </a:p>
        </p:txBody>
      </p:sp>
    </p:spTree>
    <p:extLst>
      <p:ext uri="{BB962C8B-B14F-4D97-AF65-F5344CB8AC3E}">
        <p14:creationId xmlns:p14="http://schemas.microsoft.com/office/powerpoint/2010/main" val="2302249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Thermodynamics and the arrow of time</a:t>
            </a:r>
            <a:endParaRPr lang="en-US" dirty="0"/>
          </a:p>
        </p:txBody>
      </p:sp>
      <p:sp>
        <p:nvSpPr>
          <p:cNvPr id="3" name="Content Placeholder 2"/>
          <p:cNvSpPr>
            <a:spLocks noGrp="1"/>
          </p:cNvSpPr>
          <p:nvPr>
            <p:ph idx="1"/>
          </p:nvPr>
        </p:nvSpPr>
        <p:spPr>
          <a:xfrm>
            <a:off x="838200" y="1600200"/>
            <a:ext cx="4648200" cy="4038600"/>
          </a:xfrm>
        </p:spPr>
        <p:txBody>
          <a:bodyPr/>
          <a:lstStyle/>
          <a:p>
            <a:r>
              <a:rPr lang="en-US" dirty="0" smtClean="0"/>
              <a:t>During the 19</a:t>
            </a:r>
            <a:r>
              <a:rPr lang="en-US" baseline="30000" dirty="0" smtClean="0"/>
              <a:t>th</a:t>
            </a:r>
            <a:r>
              <a:rPr lang="en-US" dirty="0" smtClean="0"/>
              <a:t> century the answer to some of these questions was discovered.  In studying the properties of heat, scientists were forced to postulate a mysterious quantity called </a:t>
            </a:r>
            <a:r>
              <a:rPr lang="en-US" i="1" dirty="0" smtClean="0"/>
              <a:t>entropy</a:t>
            </a:r>
            <a:r>
              <a:rPr lang="en-US" dirty="0" smtClean="0"/>
              <a:t>, which is constantly increasing.  Indeed, this constant increase is the second law of thermodynamics.  The symmetry between future and past is broken.  </a:t>
            </a:r>
          </a:p>
        </p:txBody>
      </p:sp>
      <p:pic>
        <p:nvPicPr>
          <p:cNvPr id="4" name="Picture 3" descr="Clausi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1295400"/>
            <a:ext cx="3492500" cy="4140200"/>
          </a:xfrm>
          <a:prstGeom prst="rect">
            <a:avLst/>
          </a:prstGeom>
        </p:spPr>
      </p:pic>
      <p:sp>
        <p:nvSpPr>
          <p:cNvPr id="5" name="TextBox 4"/>
          <p:cNvSpPr txBox="1"/>
          <p:nvPr/>
        </p:nvSpPr>
        <p:spPr>
          <a:xfrm>
            <a:off x="1371600" y="5867400"/>
            <a:ext cx="7022596" cy="646331"/>
          </a:xfrm>
          <a:prstGeom prst="rect">
            <a:avLst/>
          </a:prstGeom>
          <a:noFill/>
        </p:spPr>
        <p:txBody>
          <a:bodyPr wrap="square" rtlCol="0">
            <a:spAutoFit/>
          </a:bodyPr>
          <a:lstStyle/>
          <a:p>
            <a:r>
              <a:rPr lang="en-US" sz="1800" b="1" dirty="0">
                <a:solidFill>
                  <a:schemeClr val="tx2"/>
                </a:solidFill>
                <a:latin typeface="+mn-lt"/>
              </a:rPr>
              <a:t>The direction of increasing entropy is the </a:t>
            </a:r>
            <a:r>
              <a:rPr lang="en-US" sz="1800" b="1" i="1" dirty="0">
                <a:solidFill>
                  <a:schemeClr val="tx2"/>
                </a:solidFill>
                <a:latin typeface="+mn-lt"/>
              </a:rPr>
              <a:t>thermodynamic arrow of time</a:t>
            </a:r>
            <a:r>
              <a:rPr lang="en-US" sz="1800" b="1" dirty="0">
                <a:solidFill>
                  <a:schemeClr val="tx2"/>
                </a:solidFill>
                <a:latin typeface="+mn-lt"/>
              </a:rPr>
              <a:t>.</a:t>
            </a:r>
          </a:p>
        </p:txBody>
      </p:sp>
      <p:sp>
        <p:nvSpPr>
          <p:cNvPr id="6" name="TextBox 5"/>
          <p:cNvSpPr txBox="1"/>
          <p:nvPr/>
        </p:nvSpPr>
        <p:spPr>
          <a:xfrm>
            <a:off x="5943600" y="5562600"/>
            <a:ext cx="2897699" cy="307777"/>
          </a:xfrm>
          <a:prstGeom prst="rect">
            <a:avLst/>
          </a:prstGeom>
          <a:noFill/>
        </p:spPr>
        <p:txBody>
          <a:bodyPr wrap="square" rtlCol="0">
            <a:spAutoFit/>
          </a:bodyPr>
          <a:lstStyle/>
          <a:p>
            <a:pPr algn="ctr"/>
            <a:r>
              <a:rPr lang="en-US" sz="1400" dirty="0" smtClean="0"/>
              <a:t>Rudolf </a:t>
            </a:r>
            <a:r>
              <a:rPr lang="en-US" sz="1400" dirty="0" err="1" smtClean="0"/>
              <a:t>Clausius</a:t>
            </a:r>
            <a:endParaRPr lang="en-US" sz="1400" dirty="0"/>
          </a:p>
        </p:txBody>
      </p:sp>
    </p:spTree>
    <p:extLst>
      <p:ext uri="{BB962C8B-B14F-4D97-AF65-F5344CB8AC3E}">
        <p14:creationId xmlns:p14="http://schemas.microsoft.com/office/powerpoint/2010/main" val="2497465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828800"/>
            <a:ext cx="4267200" cy="4114800"/>
          </a:xfrm>
        </p:spPr>
        <p:txBody>
          <a:bodyPr/>
          <a:lstStyle/>
          <a:p>
            <a:r>
              <a:rPr lang="en-US" dirty="0"/>
              <a:t>Boltzmann realized that entropy was, in a sense, a measure of the disorder of a system.  As time evolves, systems tend to evolve from more orderly arrangements to less orderly arrangements.  In a state of maximum entropy, a system is as disorderly as possible.  (Like my office.)</a:t>
            </a:r>
          </a:p>
          <a:p>
            <a:endParaRPr lang="en-US" dirty="0"/>
          </a:p>
        </p:txBody>
      </p:sp>
      <p:pic>
        <p:nvPicPr>
          <p:cNvPr id="4" name="Picture 3" descr="Boltzman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3422650" cy="4191000"/>
          </a:xfrm>
          <a:prstGeom prst="rect">
            <a:avLst/>
          </a:prstGeom>
        </p:spPr>
      </p:pic>
      <p:sp>
        <p:nvSpPr>
          <p:cNvPr id="5" name="TextBox 4"/>
          <p:cNvSpPr txBox="1"/>
          <p:nvPr/>
        </p:nvSpPr>
        <p:spPr>
          <a:xfrm>
            <a:off x="914400" y="5715000"/>
            <a:ext cx="2438400" cy="307777"/>
          </a:xfrm>
          <a:prstGeom prst="rect">
            <a:avLst/>
          </a:prstGeom>
          <a:noFill/>
        </p:spPr>
        <p:txBody>
          <a:bodyPr wrap="square" rtlCol="0">
            <a:spAutoFit/>
          </a:bodyPr>
          <a:lstStyle/>
          <a:p>
            <a:pPr algn="ctr"/>
            <a:r>
              <a:rPr lang="en-US" sz="1400" dirty="0" smtClean="0"/>
              <a:t>Ludwig Boltzmann</a:t>
            </a:r>
            <a:endParaRPr lang="en-US" sz="1400" dirty="0"/>
          </a:p>
        </p:txBody>
      </p:sp>
    </p:spTree>
    <p:extLst>
      <p:ext uri="{BB962C8B-B14F-4D97-AF65-F5344CB8AC3E}">
        <p14:creationId xmlns:p14="http://schemas.microsoft.com/office/powerpoint/2010/main" val="25005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Probabilities</a:t>
            </a:r>
            <a:endParaRPr lang="en-US" dirty="0"/>
          </a:p>
        </p:txBody>
      </p:sp>
      <p:sp>
        <p:nvSpPr>
          <p:cNvPr id="3" name="Content Placeholder 2"/>
          <p:cNvSpPr>
            <a:spLocks noGrp="1"/>
          </p:cNvSpPr>
          <p:nvPr>
            <p:ph idx="1"/>
          </p:nvPr>
        </p:nvSpPr>
        <p:spPr>
          <a:xfrm>
            <a:off x="1066800" y="1676400"/>
            <a:ext cx="7772400" cy="4648200"/>
          </a:xfrm>
        </p:spPr>
        <p:txBody>
          <a:bodyPr/>
          <a:lstStyle/>
          <a:p>
            <a:r>
              <a:rPr lang="en-US" dirty="0" smtClean="0"/>
              <a:t>Boltzmann realized that the second law of thermodynamics was essentially just a consequence of probability theory.  There are many more disorderly arrangements than orderly ones.  Therefore, almost all orderly arrangements will tend to evolve into less orderly ones.  There are a few arrangements that will become more orderly, but they are much less likely.</a:t>
            </a:r>
          </a:p>
          <a:p>
            <a:r>
              <a:rPr lang="en-US" dirty="0" smtClean="0"/>
              <a:t>The power of this insight is that it does not require any ability to track the motions of the untold numbers of particles making up macroscopic systems.  Moreover, it reconciles the irreversible evolution of thermodynamics with the reversible evolution of Newton’s laws of motion.</a:t>
            </a:r>
            <a:endParaRPr lang="en-US" dirty="0"/>
          </a:p>
        </p:txBody>
      </p:sp>
    </p:spTree>
    <p:extLst>
      <p:ext uri="{BB962C8B-B14F-4D97-AF65-F5344CB8AC3E}">
        <p14:creationId xmlns:p14="http://schemas.microsoft.com/office/powerpoint/2010/main" val="3493804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772400" cy="2209800"/>
          </a:xfrm>
        </p:spPr>
        <p:txBody>
          <a:bodyPr/>
          <a:lstStyle/>
          <a:p>
            <a:r>
              <a:rPr lang="en-US" dirty="0" smtClean="0"/>
              <a:t>There is a hitch in this argument.  Suppose we are now in a highly orderly state.  Then we expect to evolve to a more disordered state as time goes forward.  But if we run Newton’s laws backwards, we will almost certainly </a:t>
            </a:r>
            <a:r>
              <a:rPr lang="en-US" i="1" dirty="0" smtClean="0"/>
              <a:t>also</a:t>
            </a:r>
            <a:r>
              <a:rPr lang="en-US" dirty="0" smtClean="0"/>
              <a:t> evolve to more disordered state!</a:t>
            </a:r>
          </a:p>
        </p:txBody>
      </p:sp>
      <p:pic>
        <p:nvPicPr>
          <p:cNvPr id="2" name="Picture 1" descr="entropy_plo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76600"/>
            <a:ext cx="4991100" cy="3024164"/>
          </a:xfrm>
          <a:prstGeom prst="rect">
            <a:avLst/>
          </a:prstGeom>
        </p:spPr>
      </p:pic>
      <p:sp>
        <p:nvSpPr>
          <p:cNvPr id="4" name="TextBox 3"/>
          <p:cNvSpPr txBox="1"/>
          <p:nvPr/>
        </p:nvSpPr>
        <p:spPr>
          <a:xfrm>
            <a:off x="5334000" y="6400800"/>
            <a:ext cx="3646118" cy="276999"/>
          </a:xfrm>
          <a:prstGeom prst="rect">
            <a:avLst/>
          </a:prstGeom>
          <a:noFill/>
        </p:spPr>
        <p:txBody>
          <a:bodyPr wrap="square" rtlCol="0">
            <a:spAutoFit/>
          </a:bodyPr>
          <a:lstStyle/>
          <a:p>
            <a:r>
              <a:rPr lang="en-US" sz="1200" dirty="0" smtClean="0"/>
              <a:t>Sean Carroll, “From Eternity to Here”</a:t>
            </a:r>
            <a:endParaRPr lang="en-US" sz="1200" dirty="0"/>
          </a:p>
        </p:txBody>
      </p:sp>
    </p:spTree>
    <p:extLst>
      <p:ext uri="{BB962C8B-B14F-4D97-AF65-F5344CB8AC3E}">
        <p14:creationId xmlns:p14="http://schemas.microsoft.com/office/powerpoint/2010/main" val="30757140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990000"/>
      </a:dk2>
      <a:lt2>
        <a:srgbClr val="999999"/>
      </a:lt2>
      <a:accent1>
        <a:srgbClr val="CCCCCC"/>
      </a:accent1>
      <a:accent2>
        <a:srgbClr val="FFCC00"/>
      </a:accent2>
      <a:accent3>
        <a:srgbClr val="FFFFFF"/>
      </a:accent3>
      <a:accent4>
        <a:srgbClr val="000000"/>
      </a:accent4>
      <a:accent5>
        <a:srgbClr val="E2E2E2"/>
      </a:accent5>
      <a:accent6>
        <a:srgbClr val="E7B900"/>
      </a:accent6>
      <a:hlink>
        <a:srgbClr val="970000"/>
      </a:hlink>
      <a:folHlink>
        <a:srgbClr val="666666"/>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2580</TotalTime>
  <Words>2975</Words>
  <Application>Microsoft Macintosh PowerPoint</Application>
  <PresentationFormat>On-screen Show (4:3)</PresentationFormat>
  <Paragraphs>91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On the relation between the psychological and thermodynamic arrows of time</vt:lpstr>
      <vt:lpstr>Time Flies Like An Arrow...</vt:lpstr>
      <vt:lpstr>Newtonian Time</vt:lpstr>
      <vt:lpstr>PowerPoint Presentation</vt:lpstr>
      <vt:lpstr>PowerPoint Presentation</vt:lpstr>
      <vt:lpstr>Thermodynamics and the arrow of time</vt:lpstr>
      <vt:lpstr>PowerPoint Presentation</vt:lpstr>
      <vt:lpstr>Probabilities</vt:lpstr>
      <vt:lpstr>PowerPoint Presentation</vt:lpstr>
      <vt:lpstr>PowerPoint Presentation</vt:lpstr>
      <vt:lpstr>Coarse-graining</vt:lpstr>
      <vt:lpstr>The psychological arrow of time</vt:lpstr>
      <vt:lpstr>Thanks for the memories</vt:lpstr>
      <vt:lpstr>PowerPoint Presentation</vt:lpstr>
      <vt:lpstr>Irreversible memories</vt:lpstr>
      <vt:lpstr>Landauer’s principle</vt:lpstr>
      <vt:lpstr>PowerPoint Presentation</vt:lpstr>
      <vt:lpstr>A reversible paradigm</vt:lpstr>
      <vt:lpstr>PowerPoint Presentation</vt:lpstr>
      <vt:lpstr>What is a memory?</vt:lpstr>
      <vt:lpstr>Requirements of a memory</vt:lpstr>
      <vt:lpstr>PowerPoint Presentation</vt:lpstr>
      <vt:lpstr>Back to the future?</vt:lpstr>
      <vt:lpstr>PowerPoint Presentation</vt:lpstr>
      <vt:lpstr>PowerPoint Presentation</vt:lpstr>
      <vt:lpstr>What are memories?</vt:lpstr>
      <vt:lpstr>Memory vs. anticipation</vt:lpstr>
      <vt:lpstr>Now...and now...and now...</vt:lpstr>
    </vt:vector>
  </TitlesOfParts>
  <Company>Praxis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Schwartz</dc:creator>
  <cp:lastModifiedBy>Todd Brun</cp:lastModifiedBy>
  <cp:revision>70</cp:revision>
  <dcterms:created xsi:type="dcterms:W3CDTF">2004-10-06T22:54:37Z</dcterms:created>
  <dcterms:modified xsi:type="dcterms:W3CDTF">2014-10-16T02:47:17Z</dcterms:modified>
</cp:coreProperties>
</file>