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9" r:id="rId4"/>
    <p:sldId id="280" r:id="rId5"/>
    <p:sldId id="282" r:id="rId6"/>
    <p:sldId id="298" r:id="rId7"/>
    <p:sldId id="283" r:id="rId8"/>
    <p:sldId id="284" r:id="rId9"/>
    <p:sldId id="303" r:id="rId10"/>
    <p:sldId id="301" r:id="rId11"/>
    <p:sldId id="281" r:id="rId12"/>
    <p:sldId id="267" r:id="rId13"/>
    <p:sldId id="285" r:id="rId14"/>
    <p:sldId id="259" r:id="rId15"/>
    <p:sldId id="286" r:id="rId16"/>
    <p:sldId id="287" r:id="rId17"/>
    <p:sldId id="288" r:id="rId18"/>
    <p:sldId id="289" r:id="rId19"/>
    <p:sldId id="290" r:id="rId20"/>
    <p:sldId id="300" r:id="rId21"/>
    <p:sldId id="293" r:id="rId22"/>
    <p:sldId id="291" r:id="rId23"/>
    <p:sldId id="268" r:id="rId24"/>
    <p:sldId id="292" r:id="rId25"/>
    <p:sldId id="270" r:id="rId26"/>
    <p:sldId id="302" r:id="rId27"/>
    <p:sldId id="294" r:id="rId28"/>
    <p:sldId id="274" r:id="rId29"/>
    <p:sldId id="296" r:id="rId30"/>
    <p:sldId id="275" r:id="rId31"/>
    <p:sldId id="304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>
        <p:scale>
          <a:sx n="80" d="100"/>
          <a:sy n="80" d="100"/>
        </p:scale>
        <p:origin x="-163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9.wmf"/><Relationship Id="rId4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E5AC-63C5-495F-AD9B-9184490021B9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E48B9-41D0-4A2E-9080-FCC526F79D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DB13-31C5-48DC-B4C1-75090084AB2F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0468-F12B-429C-A4B6-38E75C3033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DB13-31C5-48DC-B4C1-75090084AB2F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0468-F12B-429C-A4B6-38E75C3033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DB13-31C5-48DC-B4C1-75090084AB2F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0468-F12B-429C-A4B6-38E75C3033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DB13-31C5-48DC-B4C1-75090084AB2F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0468-F12B-429C-A4B6-38E75C3033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DB13-31C5-48DC-B4C1-75090084AB2F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0468-F12B-429C-A4B6-38E75C3033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DB13-31C5-48DC-B4C1-75090084AB2F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0468-F12B-429C-A4B6-38E75C3033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DB13-31C5-48DC-B4C1-75090084AB2F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0468-F12B-429C-A4B6-38E75C3033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DB13-31C5-48DC-B4C1-75090084AB2F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0468-F12B-429C-A4B6-38E75C3033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DB13-31C5-48DC-B4C1-75090084AB2F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0468-F12B-429C-A4B6-38E75C3033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DB13-31C5-48DC-B4C1-75090084AB2F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0468-F12B-429C-A4B6-38E75C3033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DB13-31C5-48DC-B4C1-75090084AB2F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0468-F12B-429C-A4B6-38E75C3033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DB13-31C5-48DC-B4C1-75090084AB2F}" type="datetimeFigureOut">
              <a:rPr lang="it-IT" smtClean="0"/>
              <a:pPr/>
              <a:t>17/02/2014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D0468-F12B-429C-A4B6-38E75C3033E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9.gi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7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53.jpe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11.jpeg"/><Relationship Id="rId9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7.jpe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9.gif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7.jpeg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10.jpeg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9.gi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5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gi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4.jpeg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59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gif"/><Relationship Id="rId5" Type="http://schemas.openxmlformats.org/officeDocument/2006/relationships/image" Target="../media/image7.jpeg"/><Relationship Id="rId4" Type="http://schemas.openxmlformats.org/officeDocument/2006/relationships/oleObject" Target="../embeddings/oleObject6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7.jpeg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oleObject" Target="../embeddings/oleObject64.bin"/><Relationship Id="rId4" Type="http://schemas.openxmlformats.org/officeDocument/2006/relationships/image" Target="../media/image9.gif"/><Relationship Id="rId9" Type="http://schemas.openxmlformats.org/officeDocument/2006/relationships/oleObject" Target="../embeddings/oleObject6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83.jpeg"/><Relationship Id="rId4" Type="http://schemas.openxmlformats.org/officeDocument/2006/relationships/oleObject" Target="../embeddings/oleObject6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8.jpeg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0.jpeg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L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5445224"/>
            <a:ext cx="1656184" cy="124213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907704" y="2564904"/>
            <a:ext cx="5400600" cy="280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827584" y="386661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Quantum data locking, enigma machines and entropic uncertainty relations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36450" y="1484784"/>
            <a:ext cx="6356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Saikat</a:t>
            </a:r>
            <a:r>
              <a:rPr lang="it-IT" dirty="0"/>
              <a:t> </a:t>
            </a:r>
            <a:r>
              <a:rPr lang="it-IT" dirty="0" err="1" smtClean="0"/>
              <a:t>Guha</a:t>
            </a:r>
            <a:r>
              <a:rPr lang="it-IT" dirty="0" smtClean="0"/>
              <a:t>, </a:t>
            </a:r>
            <a:r>
              <a:rPr lang="it-IT" dirty="0"/>
              <a:t>Patrick </a:t>
            </a:r>
            <a:r>
              <a:rPr lang="it-IT" dirty="0" smtClean="0"/>
              <a:t>Hayden, </a:t>
            </a:r>
            <a:r>
              <a:rPr lang="it-IT" dirty="0" err="1"/>
              <a:t>Hari</a:t>
            </a:r>
            <a:r>
              <a:rPr lang="it-IT" dirty="0"/>
              <a:t> </a:t>
            </a:r>
            <a:r>
              <a:rPr lang="it-IT" dirty="0" err="1" smtClean="0"/>
              <a:t>Krovi</a:t>
            </a:r>
            <a:r>
              <a:rPr lang="it-IT" dirty="0" smtClean="0"/>
              <a:t>, </a:t>
            </a:r>
            <a:r>
              <a:rPr lang="it-IT" dirty="0"/>
              <a:t>Seth </a:t>
            </a:r>
            <a:r>
              <a:rPr lang="it-IT" dirty="0" smtClean="0"/>
              <a:t>Lloyd, </a:t>
            </a:r>
            <a:r>
              <a:rPr lang="it-IT" u="sng" dirty="0"/>
              <a:t>Cosmo </a:t>
            </a:r>
            <a:r>
              <a:rPr lang="it-IT" u="sng" dirty="0" smtClean="0"/>
              <a:t>Lupo</a:t>
            </a:r>
            <a:r>
              <a:rPr lang="it-IT" dirty="0" smtClean="0"/>
              <a:t>,</a:t>
            </a:r>
            <a:endParaRPr lang="it-IT" dirty="0"/>
          </a:p>
          <a:p>
            <a:pPr algn="ctr"/>
            <a:r>
              <a:rPr lang="it-IT" dirty="0" smtClean="0"/>
              <a:t>Jeffrey </a:t>
            </a:r>
            <a:r>
              <a:rPr lang="it-IT" dirty="0"/>
              <a:t>H. </a:t>
            </a:r>
            <a:r>
              <a:rPr lang="it-IT" dirty="0" err="1" smtClean="0"/>
              <a:t>Shapiro</a:t>
            </a:r>
            <a:r>
              <a:rPr lang="it-IT" dirty="0" smtClean="0"/>
              <a:t>, </a:t>
            </a:r>
            <a:r>
              <a:rPr lang="it-IT" dirty="0" err="1"/>
              <a:t>Masahiro</a:t>
            </a:r>
            <a:r>
              <a:rPr lang="it-IT" dirty="0"/>
              <a:t> </a:t>
            </a:r>
            <a:r>
              <a:rPr lang="it-IT" dirty="0" err="1" smtClean="0"/>
              <a:t>Takeoka</a:t>
            </a:r>
            <a:r>
              <a:rPr lang="it-IT" dirty="0"/>
              <a:t>,</a:t>
            </a:r>
            <a:r>
              <a:rPr lang="it-IT" dirty="0" smtClean="0"/>
              <a:t>  </a:t>
            </a:r>
            <a:r>
              <a:rPr lang="it-IT" dirty="0"/>
              <a:t>Mark M. </a:t>
            </a:r>
            <a:r>
              <a:rPr lang="it-IT" dirty="0" smtClean="0"/>
              <a:t>Wilde</a:t>
            </a:r>
          </a:p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Phys</a:t>
            </a:r>
            <a:r>
              <a:rPr lang="it-IT" dirty="0" smtClean="0">
                <a:solidFill>
                  <a:srgbClr val="FF0000"/>
                </a:solidFill>
              </a:rPr>
              <a:t>. Rev. X  </a:t>
            </a:r>
            <a:r>
              <a:rPr lang="it-IT" b="1" dirty="0" smtClean="0">
                <a:solidFill>
                  <a:srgbClr val="FF0000"/>
                </a:solidFill>
              </a:rPr>
              <a:t>4</a:t>
            </a:r>
            <a:r>
              <a:rPr lang="it-IT" dirty="0" smtClean="0">
                <a:solidFill>
                  <a:srgbClr val="FF0000"/>
                </a:solidFill>
              </a:rPr>
              <a:t>, 011016 (2014)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371" y="2636912"/>
            <a:ext cx="5255925" cy="265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 rot="16200000">
            <a:off x="-3025742" y="3273413"/>
            <a:ext cx="6597353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QUANTUM KRISPY KREME SEMINAR </a:t>
            </a:r>
            <a:r>
              <a:rPr lang="it-IT" sz="1600" b="1" dirty="0" err="1" smtClean="0"/>
              <a:t>---</a:t>
            </a:r>
            <a:r>
              <a:rPr lang="it-IT" sz="1600" b="1" dirty="0" smtClean="0"/>
              <a:t> Louisiana State </a:t>
            </a:r>
            <a:r>
              <a:rPr lang="it-IT" sz="1600" b="1" dirty="0" err="1" smtClean="0"/>
              <a:t>University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---</a:t>
            </a:r>
            <a:r>
              <a:rPr lang="it-IT" sz="1600" b="1" dirty="0" smtClean="0"/>
              <a:t> FEB 17</a:t>
            </a:r>
            <a:endParaRPr lang="en-US" sz="1550" dirty="0" smtClean="0"/>
          </a:p>
        </p:txBody>
      </p:sp>
      <p:pic>
        <p:nvPicPr>
          <p:cNvPr id="8" name="Immagine 7" descr="logonic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5568395"/>
            <a:ext cx="1440160" cy="956949"/>
          </a:xfrm>
          <a:prstGeom prst="rect">
            <a:avLst/>
          </a:prstGeom>
        </p:spPr>
      </p:pic>
      <p:pic>
        <p:nvPicPr>
          <p:cNvPr id="11" name="Immagine 10" descr="MI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5588446"/>
            <a:ext cx="1101758" cy="1080914"/>
          </a:xfrm>
          <a:prstGeom prst="rect">
            <a:avLst/>
          </a:prstGeom>
        </p:spPr>
      </p:pic>
      <p:pic>
        <p:nvPicPr>
          <p:cNvPr id="12" name="Immagine 11" descr="Raytheon_BB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5830856"/>
            <a:ext cx="2016224" cy="622480"/>
          </a:xfrm>
          <a:prstGeom prst="rect">
            <a:avLst/>
          </a:prstGeom>
        </p:spPr>
      </p:pic>
      <p:pic>
        <p:nvPicPr>
          <p:cNvPr id="13" name="Immagine 12" descr="DARPA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5805264"/>
            <a:ext cx="1224136" cy="627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arrotondato 38"/>
          <p:cNvSpPr/>
          <p:nvPr/>
        </p:nvSpPr>
        <p:spPr>
          <a:xfrm>
            <a:off x="5868144" y="2132856"/>
            <a:ext cx="2808312" cy="31683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arrotondato 36"/>
          <p:cNvSpPr/>
          <p:nvPr/>
        </p:nvSpPr>
        <p:spPr>
          <a:xfrm>
            <a:off x="2987824" y="2132856"/>
            <a:ext cx="2520280" cy="3240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Rettangolo arrotondato 35"/>
          <p:cNvSpPr/>
          <p:nvPr/>
        </p:nvSpPr>
        <p:spPr>
          <a:xfrm>
            <a:off x="179512" y="2132856"/>
            <a:ext cx="2592288" cy="3240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3068960"/>
            <a:ext cx="2303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00001</a:t>
            </a:r>
          </a:p>
          <a:p>
            <a:endParaRPr lang="it-IT" dirty="0" smtClean="0"/>
          </a:p>
          <a:p>
            <a:r>
              <a:rPr lang="it-IT" dirty="0" smtClean="0"/>
              <a:t>                            00010</a:t>
            </a:r>
          </a:p>
          <a:p>
            <a:r>
              <a:rPr lang="it-IT" dirty="0" smtClean="0"/>
              <a:t>                    …..</a:t>
            </a:r>
          </a:p>
          <a:p>
            <a:endParaRPr lang="it-IT" dirty="0" smtClean="0"/>
          </a:p>
          <a:p>
            <a:r>
              <a:rPr lang="it-IT" dirty="0" smtClean="0"/>
              <a:t>                        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2768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Label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message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variable</a:t>
            </a:r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2699792" y="357301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059832" y="22768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Ecryption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random</a:t>
            </a:r>
            <a:r>
              <a:rPr lang="it-IT" dirty="0" smtClean="0"/>
              <a:t> secret key 01011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514205" y="3068960"/>
            <a:ext cx="769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01010</a:t>
            </a:r>
          </a:p>
          <a:p>
            <a:endParaRPr lang="it-IT" dirty="0" smtClean="0"/>
          </a:p>
          <a:p>
            <a:r>
              <a:rPr lang="it-IT" dirty="0" smtClean="0"/>
              <a:t>01011</a:t>
            </a:r>
          </a:p>
          <a:p>
            <a:r>
              <a:rPr lang="it-IT" dirty="0" smtClean="0"/>
              <a:t>….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5220072" y="3573016"/>
            <a:ext cx="576064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012160" y="2549803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Eve</a:t>
            </a:r>
            <a:r>
              <a:rPr lang="it-IT" dirty="0" smtClean="0"/>
              <a:t> </a:t>
            </a:r>
            <a:r>
              <a:rPr lang="it-IT" dirty="0" err="1" smtClean="0"/>
              <a:t>try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crack the </a:t>
            </a:r>
            <a:r>
              <a:rPr lang="it-IT" dirty="0" err="1" smtClean="0"/>
              <a:t>message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the </a:t>
            </a:r>
            <a:r>
              <a:rPr lang="it-IT" b="1" dirty="0" smtClean="0">
                <a:solidFill>
                  <a:srgbClr val="FF0000"/>
                </a:solidFill>
              </a:rPr>
              <a:t>best </a:t>
            </a:r>
            <a:r>
              <a:rPr lang="it-IT" b="1" dirty="0" err="1" smtClean="0">
                <a:solidFill>
                  <a:srgbClr val="FF0000"/>
                </a:solidFill>
              </a:rPr>
              <a:t>algorithm</a:t>
            </a:r>
            <a:r>
              <a:rPr lang="it-IT" dirty="0" smtClean="0"/>
              <a:t> and the </a:t>
            </a:r>
            <a:r>
              <a:rPr lang="it-IT" b="1" dirty="0" err="1" smtClean="0">
                <a:solidFill>
                  <a:srgbClr val="FF0000"/>
                </a:solidFill>
              </a:rPr>
              <a:t>most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powerful</a:t>
            </a:r>
            <a:r>
              <a:rPr lang="it-IT" b="1" dirty="0" smtClean="0">
                <a:solidFill>
                  <a:srgbClr val="FF0000"/>
                </a:solidFill>
              </a:rPr>
              <a:t> computer</a:t>
            </a:r>
          </a:p>
          <a:p>
            <a:endParaRPr lang="it-IT" dirty="0" smtClean="0"/>
          </a:p>
          <a:p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guess</a:t>
            </a:r>
            <a:r>
              <a:rPr lang="it-IT" dirty="0" smtClean="0"/>
              <a:t> a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label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message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940152" y="97468"/>
            <a:ext cx="3058914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Info-theory</a:t>
            </a:r>
            <a:r>
              <a:rPr lang="it-IT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security</a:t>
            </a:r>
            <a:endParaRPr lang="it-IT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" name="Immagine 39" descr="michelangelo-adamo-ed-e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2348880"/>
            <a:ext cx="535891" cy="504056"/>
          </a:xfrm>
          <a:prstGeom prst="rect">
            <a:avLst/>
          </a:prstGeom>
        </p:spPr>
      </p:pic>
      <p:pic>
        <p:nvPicPr>
          <p:cNvPr id="41" name="Immagine 40" descr="alice-clip-art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645024"/>
            <a:ext cx="722025" cy="755923"/>
          </a:xfrm>
          <a:prstGeom prst="rect">
            <a:avLst/>
          </a:prstGeom>
        </p:spPr>
      </p:pic>
      <p:pic>
        <p:nvPicPr>
          <p:cNvPr id="42" name="Immagine 41" descr="8404&amp;v=fit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636912"/>
            <a:ext cx="432048" cy="432048"/>
          </a:xfrm>
          <a:prstGeom prst="rect">
            <a:avLst/>
          </a:prstGeom>
        </p:spPr>
      </p:pic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611560" y="3068960"/>
          <a:ext cx="675788" cy="326678"/>
        </p:xfrm>
        <a:graphic>
          <a:graphicData uri="http://schemas.openxmlformats.org/presentationml/2006/ole">
            <p:oleObj spid="_x0000_s84994" name="Equation" r:id="rId6" imgW="368280" imgH="177480" progId="Equation.DSMT4">
              <p:embed/>
            </p:oleObj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611560" y="3606800"/>
          <a:ext cx="723900" cy="327025"/>
        </p:xfrm>
        <a:graphic>
          <a:graphicData uri="http://schemas.openxmlformats.org/presentationml/2006/ole">
            <p:oleObj spid="_x0000_s84995" name="Equation" r:id="rId7" imgW="393480" imgH="177480" progId="Equation.DSMT4">
              <p:embed/>
            </p:oleObj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541338" y="4302125"/>
          <a:ext cx="815975" cy="374650"/>
        </p:xfrm>
        <a:graphic>
          <a:graphicData uri="http://schemas.openxmlformats.org/presentationml/2006/ole">
            <p:oleObj spid="_x0000_s84996" name="Equation" r:id="rId8" imgW="444240" imgH="203040" progId="Equation.DSMT4">
              <p:embed/>
            </p:oleObj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1691680" y="429309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11111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514205" y="429309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10100</a:t>
            </a: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2339752" y="2636912"/>
          <a:ext cx="301625" cy="257175"/>
        </p:xfrm>
        <a:graphic>
          <a:graphicData uri="http://schemas.openxmlformats.org/presentationml/2006/ole">
            <p:oleObj spid="_x0000_s84997" name="Equation" r:id="rId9" imgW="164880" imgH="139680" progId="Equation.DSMT4">
              <p:embed/>
            </p:oleObj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7092950" y="4689475"/>
          <a:ext cx="301625" cy="327025"/>
        </p:xfrm>
        <a:graphic>
          <a:graphicData uri="http://schemas.openxmlformats.org/presentationml/2006/ole">
            <p:oleObj spid="_x0000_s84998" name="Equation" r:id="rId10" imgW="1648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arrotondato 42"/>
          <p:cNvSpPr/>
          <p:nvPr/>
        </p:nvSpPr>
        <p:spPr>
          <a:xfrm>
            <a:off x="179512" y="3284984"/>
            <a:ext cx="8712968" cy="2448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4788024" y="1412776"/>
            <a:ext cx="360040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5" name="Oggetto 24"/>
          <p:cNvGraphicFramePr>
            <a:graphicFrameLocks noChangeAspect="1"/>
          </p:cNvGraphicFramePr>
          <p:nvPr/>
        </p:nvGraphicFramePr>
        <p:xfrm>
          <a:off x="4875213" y="1751013"/>
          <a:ext cx="3354387" cy="652462"/>
        </p:xfrm>
        <a:graphic>
          <a:graphicData uri="http://schemas.openxmlformats.org/presentationml/2006/ole">
            <p:oleObj spid="_x0000_s40965" name="Equation" r:id="rId3" imgW="1892160" imgH="368280" progId="Equation.DSMT4">
              <p:embed/>
            </p:oleObj>
          </a:graphicData>
        </a:graphic>
      </p:graphicFrame>
      <p:sp>
        <p:nvSpPr>
          <p:cNvPr id="26" name="CasellaDiTesto 25"/>
          <p:cNvSpPr txBox="1"/>
          <p:nvPr/>
        </p:nvSpPr>
        <p:spPr>
          <a:xfrm>
            <a:off x="5724128" y="1412776"/>
            <a:ext cx="179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Shannon</a:t>
            </a:r>
            <a:r>
              <a:rPr lang="it-IT" dirty="0" smtClean="0"/>
              <a:t> </a:t>
            </a:r>
            <a:r>
              <a:rPr lang="it-IT" dirty="0" err="1" smtClean="0"/>
              <a:t>entropy</a:t>
            </a:r>
            <a:endParaRPr lang="it-IT" dirty="0"/>
          </a:p>
        </p:txBody>
      </p:sp>
      <p:graphicFrame>
        <p:nvGraphicFramePr>
          <p:cNvPr id="29" name="Oggetto 28"/>
          <p:cNvGraphicFramePr>
            <a:graphicFrameLocks noChangeAspect="1"/>
          </p:cNvGraphicFramePr>
          <p:nvPr/>
        </p:nvGraphicFramePr>
        <p:xfrm>
          <a:off x="395536" y="4724351"/>
          <a:ext cx="4370388" cy="450850"/>
        </p:xfrm>
        <a:graphic>
          <a:graphicData uri="http://schemas.openxmlformats.org/presentationml/2006/ole">
            <p:oleObj spid="_x0000_s40966" name="Equation" r:id="rId4" imgW="2463480" imgH="253800" progId="Equation.DSMT4">
              <p:embed/>
            </p:oleObj>
          </a:graphicData>
        </a:graphic>
      </p:graphicFrame>
      <p:sp>
        <p:nvSpPr>
          <p:cNvPr id="28" name="CasellaDiTesto 27"/>
          <p:cNvSpPr txBox="1"/>
          <p:nvPr/>
        </p:nvSpPr>
        <p:spPr>
          <a:xfrm>
            <a:off x="1979712" y="15567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Quantify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randomness</a:t>
            </a:r>
            <a:r>
              <a:rPr lang="it-IT" b="1" dirty="0" smtClean="0">
                <a:solidFill>
                  <a:srgbClr val="FF0000"/>
                </a:solidFill>
              </a:rPr>
              <a:t> and information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23528" y="3635732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Example</a:t>
            </a:r>
            <a:r>
              <a:rPr lang="it-IT" dirty="0" smtClean="0"/>
              <a:t>: </a:t>
            </a:r>
            <a:r>
              <a:rPr lang="it-IT" dirty="0" err="1" smtClean="0"/>
              <a:t>binary</a:t>
            </a:r>
            <a:r>
              <a:rPr lang="it-IT" dirty="0" smtClean="0"/>
              <a:t> </a:t>
            </a:r>
            <a:r>
              <a:rPr lang="it-IT" dirty="0" err="1" smtClean="0"/>
              <a:t>variable</a:t>
            </a:r>
            <a:endParaRPr lang="it-IT" dirty="0"/>
          </a:p>
        </p:txBody>
      </p:sp>
      <p:graphicFrame>
        <p:nvGraphicFramePr>
          <p:cNvPr id="32" name="Oggetto 31"/>
          <p:cNvGraphicFramePr>
            <a:graphicFrameLocks noChangeAspect="1"/>
          </p:cNvGraphicFramePr>
          <p:nvPr/>
        </p:nvGraphicFramePr>
        <p:xfrm>
          <a:off x="732383" y="4058270"/>
          <a:ext cx="1103313" cy="450850"/>
        </p:xfrm>
        <a:graphic>
          <a:graphicData uri="http://schemas.openxmlformats.org/presentationml/2006/ole">
            <p:oleObj spid="_x0000_s40967" name="Equation" r:id="rId5" imgW="622080" imgH="253800" progId="Equation.DSMT4">
              <p:embed/>
            </p:oleObj>
          </a:graphicData>
        </a:graphic>
      </p:graphicFrame>
      <p:graphicFrame>
        <p:nvGraphicFramePr>
          <p:cNvPr id="33" name="Oggetto 32"/>
          <p:cNvGraphicFramePr>
            <a:graphicFrameLocks noChangeAspect="1"/>
          </p:cNvGraphicFramePr>
          <p:nvPr/>
        </p:nvGraphicFramePr>
        <p:xfrm>
          <a:off x="2218581" y="4058270"/>
          <a:ext cx="1057275" cy="450850"/>
        </p:xfrm>
        <a:graphic>
          <a:graphicData uri="http://schemas.openxmlformats.org/presentationml/2006/ole">
            <p:oleObj spid="_x0000_s40968" name="Equation" r:id="rId6" imgW="596880" imgH="253800" progId="Equation.DSMT4">
              <p:embed/>
            </p:oleObj>
          </a:graphicData>
        </a:graphic>
      </p:graphicFrame>
      <p:pic>
        <p:nvPicPr>
          <p:cNvPr id="34" name="Immagine 33" descr="Untitled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7456" y="3380582"/>
            <a:ext cx="3356992" cy="2303270"/>
          </a:xfrm>
          <a:prstGeom prst="rect">
            <a:avLst/>
          </a:prstGeom>
        </p:spPr>
      </p:pic>
      <p:graphicFrame>
        <p:nvGraphicFramePr>
          <p:cNvPr id="38" name="Oggetto 37"/>
          <p:cNvGraphicFramePr>
            <a:graphicFrameLocks noChangeAspect="1"/>
          </p:cNvGraphicFramePr>
          <p:nvPr/>
        </p:nvGraphicFramePr>
        <p:xfrm>
          <a:off x="2353444" y="476672"/>
          <a:ext cx="1714500" cy="449263"/>
        </p:xfrm>
        <a:graphic>
          <a:graphicData uri="http://schemas.openxmlformats.org/presentationml/2006/ole">
            <p:oleObj spid="_x0000_s40969" name="Equation" r:id="rId8" imgW="965160" imgH="253800" progId="Equation.DSMT4">
              <p:embed/>
            </p:oleObj>
          </a:graphicData>
        </a:graphic>
      </p:graphicFrame>
      <p:graphicFrame>
        <p:nvGraphicFramePr>
          <p:cNvPr id="44" name="Oggetto 43"/>
          <p:cNvGraphicFramePr>
            <a:graphicFrameLocks noChangeAspect="1"/>
          </p:cNvGraphicFramePr>
          <p:nvPr/>
        </p:nvGraphicFramePr>
        <p:xfrm>
          <a:off x="4427984" y="476672"/>
          <a:ext cx="2097088" cy="495300"/>
        </p:xfrm>
        <a:graphic>
          <a:graphicData uri="http://schemas.openxmlformats.org/presentationml/2006/ole">
            <p:oleObj spid="_x0000_s40970" name="Equation" r:id="rId9" imgW="11808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ggetto 32"/>
          <p:cNvGraphicFramePr>
            <a:graphicFrameLocks noChangeAspect="1"/>
          </p:cNvGraphicFramePr>
          <p:nvPr/>
        </p:nvGraphicFramePr>
        <p:xfrm>
          <a:off x="3224088" y="548680"/>
          <a:ext cx="1131888" cy="581025"/>
        </p:xfrm>
        <a:graphic>
          <a:graphicData uri="http://schemas.openxmlformats.org/presentationml/2006/ole">
            <p:oleObj spid="_x0000_s1033" name="Equation" r:id="rId3" imgW="545760" imgH="279360" progId="Equation.DSMT4">
              <p:embed/>
            </p:oleObj>
          </a:graphicData>
        </a:graphic>
      </p:graphicFrame>
      <p:sp>
        <p:nvSpPr>
          <p:cNvPr id="36" name="CasellaDiTesto 35"/>
          <p:cNvSpPr txBox="1"/>
          <p:nvPr/>
        </p:nvSpPr>
        <p:spPr>
          <a:xfrm>
            <a:off x="4644008" y="697657"/>
            <a:ext cx="32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uniform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endParaRPr lang="it-IT" dirty="0"/>
          </a:p>
        </p:txBody>
      </p:sp>
      <p:graphicFrame>
        <p:nvGraphicFramePr>
          <p:cNvPr id="37" name="Oggetto 36"/>
          <p:cNvGraphicFramePr>
            <a:graphicFrameLocks noChangeAspect="1"/>
          </p:cNvGraphicFramePr>
          <p:nvPr/>
        </p:nvGraphicFramePr>
        <p:xfrm>
          <a:off x="2740744" y="1340768"/>
          <a:ext cx="4927600" cy="762000"/>
        </p:xfrm>
        <a:graphic>
          <a:graphicData uri="http://schemas.openxmlformats.org/presentationml/2006/ole">
            <p:oleObj spid="_x0000_s1036" name="Equation" r:id="rId4" imgW="2374560" imgH="368280" progId="Equation.DSMT4">
              <p:embed/>
            </p:oleObj>
          </a:graphicData>
        </a:graphic>
      </p:graphicFrame>
      <p:sp>
        <p:nvSpPr>
          <p:cNvPr id="38" name="CasellaDiTesto 37"/>
          <p:cNvSpPr txBox="1"/>
          <p:nvPr/>
        </p:nvSpPr>
        <p:spPr>
          <a:xfrm>
            <a:off x="598753" y="1412776"/>
            <a:ext cx="186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err="1" smtClean="0"/>
              <a:t>Shannon</a:t>
            </a:r>
            <a:r>
              <a:rPr lang="it-IT" u="sng" dirty="0" smtClean="0"/>
              <a:t> </a:t>
            </a:r>
            <a:r>
              <a:rPr lang="it-IT" u="sng" dirty="0" err="1" smtClean="0"/>
              <a:t>entropy</a:t>
            </a:r>
            <a:r>
              <a:rPr lang="it-IT" u="sng" dirty="0" smtClean="0"/>
              <a:t>:</a:t>
            </a:r>
            <a:endParaRPr lang="it-IT" u="sng" dirty="0"/>
          </a:p>
        </p:txBody>
      </p:sp>
      <p:grpSp>
        <p:nvGrpSpPr>
          <p:cNvPr id="23" name="Gruppo 22"/>
          <p:cNvGrpSpPr/>
          <p:nvPr/>
        </p:nvGrpSpPr>
        <p:grpSpPr>
          <a:xfrm>
            <a:off x="345478" y="2204864"/>
            <a:ext cx="6506593" cy="763588"/>
            <a:chOff x="345478" y="2204864"/>
            <a:chExt cx="6506593" cy="763588"/>
          </a:xfrm>
        </p:grpSpPr>
        <p:graphicFrame>
          <p:nvGraphicFramePr>
            <p:cNvPr id="34" name="Oggetto 33"/>
            <p:cNvGraphicFramePr>
              <a:graphicFrameLocks noChangeAspect="1"/>
            </p:cNvGraphicFramePr>
            <p:nvPr/>
          </p:nvGraphicFramePr>
          <p:xfrm>
            <a:off x="2769021" y="2204864"/>
            <a:ext cx="4083050" cy="763588"/>
          </p:xfrm>
          <a:graphic>
            <a:graphicData uri="http://schemas.openxmlformats.org/presentationml/2006/ole">
              <p:oleObj spid="_x0000_s1034" name="Equation" r:id="rId5" imgW="1968480" imgH="368280" progId="Equation.DSMT4">
                <p:embed/>
              </p:oleObj>
            </a:graphicData>
          </a:graphic>
        </p:graphicFrame>
        <p:sp>
          <p:nvSpPr>
            <p:cNvPr id="39" name="CasellaDiTesto 38"/>
            <p:cNvSpPr txBox="1"/>
            <p:nvPr/>
          </p:nvSpPr>
          <p:spPr>
            <a:xfrm>
              <a:off x="345478" y="2276872"/>
              <a:ext cx="2114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u="sng" dirty="0" err="1" smtClean="0"/>
                <a:t>Conditional</a:t>
              </a:r>
              <a:r>
                <a:rPr lang="it-IT" u="sng" dirty="0" smtClean="0"/>
                <a:t> </a:t>
              </a:r>
              <a:r>
                <a:rPr lang="it-IT" u="sng" dirty="0" err="1" smtClean="0"/>
                <a:t>entropy</a:t>
              </a:r>
              <a:r>
                <a:rPr lang="it-IT" u="sng" dirty="0" smtClean="0"/>
                <a:t>:</a:t>
              </a:r>
              <a:endParaRPr lang="it-IT" u="sng" dirty="0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971600" y="3789040"/>
            <a:ext cx="7200800" cy="2592289"/>
            <a:chOff x="971600" y="3789040"/>
            <a:chExt cx="7200800" cy="2592289"/>
          </a:xfrm>
        </p:grpSpPr>
        <p:sp>
          <p:nvSpPr>
            <p:cNvPr id="53" name="Rettangolo arrotondato 52"/>
            <p:cNvSpPr/>
            <p:nvPr/>
          </p:nvSpPr>
          <p:spPr>
            <a:xfrm>
              <a:off x="971600" y="3789040"/>
              <a:ext cx="7200800" cy="129614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35" name="Oggetto 34"/>
            <p:cNvGraphicFramePr>
              <a:graphicFrameLocks noChangeAspect="1"/>
            </p:cNvGraphicFramePr>
            <p:nvPr/>
          </p:nvGraphicFramePr>
          <p:xfrm>
            <a:off x="3768551" y="3877295"/>
            <a:ext cx="4187825" cy="631825"/>
          </p:xfrm>
          <a:graphic>
            <a:graphicData uri="http://schemas.openxmlformats.org/presentationml/2006/ole">
              <p:oleObj spid="_x0000_s1035" name="Equation" r:id="rId6" imgW="2019240" imgH="304560" progId="Equation.DSMT4">
                <p:embed/>
              </p:oleObj>
            </a:graphicData>
          </a:graphic>
        </p:graphicFrame>
        <p:sp>
          <p:nvSpPr>
            <p:cNvPr id="40" name="CasellaDiTesto 39"/>
            <p:cNvSpPr txBox="1"/>
            <p:nvPr/>
          </p:nvSpPr>
          <p:spPr>
            <a:xfrm>
              <a:off x="1259151" y="3995772"/>
              <a:ext cx="2088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u="sng" dirty="0" err="1" smtClean="0"/>
                <a:t>Mutual</a:t>
              </a:r>
              <a:r>
                <a:rPr lang="it-IT" u="sng" dirty="0" smtClean="0"/>
                <a:t> information:</a:t>
              </a:r>
              <a:endParaRPr lang="it-IT" u="sng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1285830" y="4571836"/>
              <a:ext cx="6526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Max </a:t>
              </a:r>
              <a:r>
                <a:rPr lang="it-IT" dirty="0" err="1" smtClean="0"/>
                <a:t>number</a:t>
              </a:r>
              <a:r>
                <a:rPr lang="it-IT" dirty="0" smtClean="0"/>
                <a:t> </a:t>
              </a:r>
              <a:r>
                <a:rPr lang="it-IT" dirty="0" err="1" smtClean="0"/>
                <a:t>of</a:t>
              </a:r>
              <a:r>
                <a:rPr lang="it-IT" dirty="0" smtClean="0"/>
                <a:t> </a:t>
              </a:r>
              <a:r>
                <a:rPr lang="it-IT" dirty="0" err="1" smtClean="0"/>
                <a:t>bits</a:t>
              </a:r>
              <a:r>
                <a:rPr lang="it-IT" dirty="0" smtClean="0"/>
                <a:t> </a:t>
              </a:r>
              <a:r>
                <a:rPr lang="it-IT" dirty="0" err="1" smtClean="0"/>
                <a:t>of</a:t>
              </a:r>
              <a:r>
                <a:rPr lang="it-IT" dirty="0" smtClean="0"/>
                <a:t> information </a:t>
              </a:r>
              <a:r>
                <a:rPr lang="it-IT" dirty="0" err="1" smtClean="0"/>
                <a:t>that</a:t>
              </a:r>
              <a:r>
                <a:rPr lang="it-IT" dirty="0" smtClean="0"/>
                <a:t> </a:t>
              </a:r>
              <a:r>
                <a:rPr lang="it-IT" dirty="0" err="1" smtClean="0"/>
                <a:t>Eve</a:t>
              </a:r>
              <a:r>
                <a:rPr lang="it-IT" dirty="0" smtClean="0"/>
                <a:t> </a:t>
              </a:r>
              <a:r>
                <a:rPr lang="it-IT" dirty="0" err="1" smtClean="0"/>
                <a:t>gets</a:t>
              </a:r>
              <a:r>
                <a:rPr lang="it-IT" dirty="0" smtClean="0"/>
                <a:t> </a:t>
              </a:r>
              <a:r>
                <a:rPr lang="it-IT" dirty="0" err="1" smtClean="0"/>
                <a:t>about</a:t>
              </a:r>
              <a:r>
                <a:rPr lang="it-IT" dirty="0" smtClean="0"/>
                <a:t> the </a:t>
              </a:r>
              <a:r>
                <a:rPr lang="it-IT" dirty="0" err="1" smtClean="0"/>
                <a:t>message</a:t>
              </a:r>
              <a:endParaRPr lang="it-IT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1115427" y="5313982"/>
              <a:ext cx="29523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Equals</a:t>
              </a:r>
              <a:r>
                <a:rPr lang="it-IT" dirty="0" smtClean="0"/>
                <a:t> zero </a:t>
              </a:r>
              <a:r>
                <a:rPr lang="it-IT" dirty="0" err="1" smtClean="0"/>
                <a:t>if</a:t>
              </a:r>
              <a:r>
                <a:rPr lang="it-IT" dirty="0" smtClean="0"/>
                <a:t> the key </a:t>
              </a:r>
              <a:r>
                <a:rPr lang="it-IT" dirty="0" err="1" smtClean="0"/>
                <a:t>is</a:t>
              </a:r>
              <a:r>
                <a:rPr lang="it-IT" dirty="0" smtClean="0"/>
                <a:t> </a:t>
              </a:r>
              <a:r>
                <a:rPr lang="it-IT" dirty="0" err="1" smtClean="0"/>
                <a:t>truly</a:t>
              </a:r>
              <a:r>
                <a:rPr lang="it-IT" dirty="0" smtClean="0"/>
                <a:t> </a:t>
              </a:r>
              <a:r>
                <a:rPr lang="it-IT" dirty="0" err="1" smtClean="0"/>
                <a:t>random</a:t>
              </a:r>
              <a:r>
                <a:rPr lang="it-IT" dirty="0" smtClean="0"/>
                <a:t> and </a:t>
              </a:r>
              <a:r>
                <a:rPr lang="it-IT" dirty="0" err="1" smtClean="0"/>
                <a:t>has</a:t>
              </a:r>
              <a:r>
                <a:rPr lang="it-IT" dirty="0" smtClean="0"/>
                <a:t> </a:t>
              </a:r>
              <a:r>
                <a:rPr lang="it-IT" dirty="0" err="1" smtClean="0"/>
                <a:t>same</a:t>
              </a:r>
              <a:r>
                <a:rPr lang="it-IT" dirty="0" smtClean="0"/>
                <a:t> </a:t>
              </a:r>
              <a:r>
                <a:rPr lang="it-IT" dirty="0" err="1" smtClean="0"/>
                <a:t>lenght</a:t>
              </a:r>
              <a:r>
                <a:rPr lang="it-IT" dirty="0" smtClean="0"/>
                <a:t> </a:t>
              </a:r>
              <a:r>
                <a:rPr lang="it-IT" dirty="0" err="1" smtClean="0"/>
                <a:t>of</a:t>
              </a:r>
              <a:r>
                <a:rPr lang="it-IT" dirty="0" smtClean="0"/>
                <a:t> the </a:t>
              </a:r>
              <a:r>
                <a:rPr lang="it-IT" dirty="0" err="1" smtClean="0"/>
                <a:t>message</a:t>
              </a:r>
              <a:endParaRPr lang="it-IT" dirty="0"/>
            </a:p>
          </p:txBody>
        </p:sp>
        <p:pic>
          <p:nvPicPr>
            <p:cNvPr id="43" name="Immagine 42" descr="lsu_logo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7795" y="5229200"/>
              <a:ext cx="1075147" cy="1123757"/>
            </a:xfrm>
            <a:prstGeom prst="rect">
              <a:avLst/>
            </a:prstGeom>
          </p:spPr>
        </p:pic>
        <p:pic>
          <p:nvPicPr>
            <p:cNvPr id="44" name="Immagine 43" descr="whiten.bmp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80302" y="5301209"/>
              <a:ext cx="1080120" cy="1080120"/>
            </a:xfrm>
            <a:prstGeom prst="rect">
              <a:avLst/>
            </a:prstGeom>
          </p:spPr>
        </p:pic>
        <p:pic>
          <p:nvPicPr>
            <p:cNvPr id="45" name="Immagine 44" descr="lsunoise.bmp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0083" y="5298177"/>
              <a:ext cx="1080309" cy="1083151"/>
            </a:xfrm>
            <a:prstGeom prst="rect">
              <a:avLst/>
            </a:prstGeom>
          </p:spPr>
        </p:pic>
        <p:sp>
          <p:nvSpPr>
            <p:cNvPr id="46" name="CasellaDiTesto 45"/>
            <p:cNvSpPr txBox="1"/>
            <p:nvPr/>
          </p:nvSpPr>
          <p:spPr>
            <a:xfrm>
              <a:off x="5435907" y="558924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+</a:t>
              </a:r>
              <a:endParaRPr lang="it-IT" dirty="0"/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6732051" y="558924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=</a:t>
              </a:r>
              <a:endParaRPr lang="it-IT" dirty="0"/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5940152" y="97468"/>
            <a:ext cx="3058914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Info-theory</a:t>
            </a:r>
            <a:r>
              <a:rPr lang="it-IT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security</a:t>
            </a:r>
            <a:endParaRPr lang="it-IT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179512" y="697657"/>
            <a:ext cx="283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Conditional</a:t>
            </a:r>
            <a:r>
              <a:rPr lang="it-IT" dirty="0" smtClean="0"/>
              <a:t>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distr</a:t>
            </a:r>
            <a:r>
              <a:rPr lang="it-IT" dirty="0" smtClean="0"/>
              <a:t>.</a:t>
            </a:r>
            <a:endParaRPr lang="it-IT" dirty="0"/>
          </a:p>
        </p:txBody>
      </p:sp>
      <p:grpSp>
        <p:nvGrpSpPr>
          <p:cNvPr id="24" name="Gruppo 23"/>
          <p:cNvGrpSpPr/>
          <p:nvPr/>
        </p:nvGrpSpPr>
        <p:grpSpPr>
          <a:xfrm>
            <a:off x="5652120" y="2852936"/>
            <a:ext cx="3312368" cy="792088"/>
            <a:chOff x="5652120" y="2852936"/>
            <a:chExt cx="3312368" cy="792088"/>
          </a:xfrm>
        </p:grpSpPr>
        <p:sp>
          <p:nvSpPr>
            <p:cNvPr id="22" name="Rettangolo 21"/>
            <p:cNvSpPr/>
            <p:nvPr/>
          </p:nvSpPr>
          <p:spPr>
            <a:xfrm>
              <a:off x="5652120" y="2852936"/>
              <a:ext cx="3312368" cy="79208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20" name="Oggetto 19"/>
            <p:cNvGraphicFramePr>
              <a:graphicFrameLocks noChangeAspect="1"/>
            </p:cNvGraphicFramePr>
            <p:nvPr/>
          </p:nvGraphicFramePr>
          <p:xfrm>
            <a:off x="5796136" y="2924944"/>
            <a:ext cx="3081337" cy="631825"/>
          </p:xfrm>
          <a:graphic>
            <a:graphicData uri="http://schemas.openxmlformats.org/presentationml/2006/ole">
              <p:oleObj spid="_x0000_s1037" name="Equation" r:id="rId10" imgW="1485720" imgH="30456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 rot="16200000">
            <a:off x="-3025742" y="3273413"/>
            <a:ext cx="6597353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QUANTUM KRISPY KREME SEMINAR </a:t>
            </a:r>
            <a:r>
              <a:rPr lang="it-IT" sz="1600" b="1" dirty="0" err="1" smtClean="0"/>
              <a:t>---</a:t>
            </a:r>
            <a:r>
              <a:rPr lang="it-IT" sz="1600" b="1" dirty="0" smtClean="0"/>
              <a:t> Louisiana State </a:t>
            </a:r>
            <a:r>
              <a:rPr lang="it-IT" sz="1600" b="1" dirty="0" err="1" smtClean="0"/>
              <a:t>University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---</a:t>
            </a:r>
            <a:r>
              <a:rPr lang="it-IT" sz="1600" b="1" dirty="0" smtClean="0"/>
              <a:t> FEB 17</a:t>
            </a:r>
            <a:endParaRPr lang="en-US" sz="1550" dirty="0" smtClean="0"/>
          </a:p>
        </p:txBody>
      </p:sp>
      <p:pic>
        <p:nvPicPr>
          <p:cNvPr id="19" name="Immagine 18" descr="Gandalf_on_Eagle_LOTR_sketch_by_tdast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3110997" cy="2205980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2411760" y="3212976"/>
            <a:ext cx="46195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Shor</a:t>
            </a:r>
            <a:r>
              <a:rPr lang="it-IT" dirty="0" smtClean="0"/>
              <a:t> </a:t>
            </a:r>
            <a:r>
              <a:rPr lang="it-IT" dirty="0" err="1" smtClean="0"/>
              <a:t>algorithm</a:t>
            </a:r>
            <a:r>
              <a:rPr lang="it-IT" dirty="0" smtClean="0"/>
              <a:t> (</a:t>
            </a:r>
            <a:r>
              <a:rPr lang="it-IT" dirty="0" err="1" smtClean="0"/>
              <a:t>asymmetric</a:t>
            </a:r>
            <a:r>
              <a:rPr lang="it-IT" dirty="0" smtClean="0"/>
              <a:t> </a:t>
            </a:r>
            <a:r>
              <a:rPr lang="it-IT" dirty="0" err="1" smtClean="0"/>
              <a:t>cryptography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Quantum key </a:t>
            </a:r>
            <a:r>
              <a:rPr lang="it-IT" dirty="0" err="1" smtClean="0"/>
              <a:t>distribution</a:t>
            </a:r>
            <a:r>
              <a:rPr lang="it-IT" dirty="0" smtClean="0"/>
              <a:t> (no </a:t>
            </a:r>
            <a:r>
              <a:rPr lang="it-IT" dirty="0" err="1" smtClean="0"/>
              <a:t>cloning</a:t>
            </a:r>
            <a:r>
              <a:rPr lang="it-IT" dirty="0" smtClean="0"/>
              <a:t> </a:t>
            </a:r>
            <a:r>
              <a:rPr lang="it-IT" dirty="0" err="1" smtClean="0"/>
              <a:t>theorem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Quantum data </a:t>
            </a:r>
            <a:r>
              <a:rPr lang="it-IT" dirty="0" err="1" smtClean="0"/>
              <a:t>locking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635896" y="472514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Information </a:t>
            </a:r>
            <a:r>
              <a:rPr lang="it-IT" dirty="0" err="1" smtClean="0"/>
              <a:t>theoretical</a:t>
            </a:r>
            <a:r>
              <a:rPr lang="it-IT" dirty="0" smtClean="0"/>
              <a:t> security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exponentially</a:t>
            </a:r>
            <a:r>
              <a:rPr lang="it-IT" dirty="0" smtClean="0"/>
              <a:t> </a:t>
            </a:r>
            <a:r>
              <a:rPr lang="it-IT" dirty="0" err="1" smtClean="0"/>
              <a:t>shorter</a:t>
            </a:r>
            <a:r>
              <a:rPr lang="it-IT" dirty="0" smtClean="0"/>
              <a:t> secret key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563888" y="196967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Quantum physics comes into play</a:t>
            </a:r>
            <a:endParaRPr lang="it-IT" sz="2800" b="1" dirty="0"/>
          </a:p>
        </p:txBody>
      </p:sp>
      <p:sp>
        <p:nvSpPr>
          <p:cNvPr id="23" name="Stella a 5 punte 22"/>
          <p:cNvSpPr/>
          <p:nvPr/>
        </p:nvSpPr>
        <p:spPr>
          <a:xfrm>
            <a:off x="1763688" y="3284984"/>
            <a:ext cx="288032" cy="21602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tella a 5 punte 23"/>
          <p:cNvSpPr/>
          <p:nvPr/>
        </p:nvSpPr>
        <p:spPr>
          <a:xfrm>
            <a:off x="1763688" y="3789040"/>
            <a:ext cx="288032" cy="21602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tella a 5 punte 24"/>
          <p:cNvSpPr/>
          <p:nvPr/>
        </p:nvSpPr>
        <p:spPr>
          <a:xfrm>
            <a:off x="1763688" y="4365104"/>
            <a:ext cx="288032" cy="21602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25"/>
          <p:cNvSpPr/>
          <p:nvPr/>
        </p:nvSpPr>
        <p:spPr>
          <a:xfrm>
            <a:off x="3131840" y="4941168"/>
            <a:ext cx="504056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04048" y="128826"/>
            <a:ext cx="3689664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Uncertainty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principle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8" name="Oggetto 27"/>
          <p:cNvGraphicFramePr>
            <a:graphicFrameLocks noChangeAspect="1"/>
          </p:cNvGraphicFramePr>
          <p:nvPr/>
        </p:nvGraphicFramePr>
        <p:xfrm>
          <a:off x="1389063" y="980728"/>
          <a:ext cx="1471612" cy="539750"/>
        </p:xfrm>
        <a:graphic>
          <a:graphicData uri="http://schemas.openxmlformats.org/presentationml/2006/ole">
            <p:oleObj spid="_x0000_s2051" name="Equation" r:id="rId3" imgW="622080" imgH="228600" progId="Equation.DSMT4">
              <p:embed/>
            </p:oleObj>
          </a:graphicData>
        </a:graphic>
      </p:graphicFrame>
      <p:sp>
        <p:nvSpPr>
          <p:cNvPr id="37" name="CasellaDiTesto 36"/>
          <p:cNvSpPr txBox="1"/>
          <p:nvPr/>
        </p:nvSpPr>
        <p:spPr>
          <a:xfrm>
            <a:off x="4123071" y="1101834"/>
            <a:ext cx="311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Canonically</a:t>
            </a:r>
            <a:r>
              <a:rPr lang="it-IT" dirty="0" smtClean="0"/>
              <a:t> </a:t>
            </a:r>
            <a:r>
              <a:rPr lang="it-IT" dirty="0" err="1" smtClean="0"/>
              <a:t>conjugate</a:t>
            </a:r>
            <a:r>
              <a:rPr lang="it-IT" dirty="0" smtClean="0"/>
              <a:t> </a:t>
            </a:r>
            <a:r>
              <a:rPr lang="it-IT" dirty="0" err="1" smtClean="0"/>
              <a:t>variables</a:t>
            </a: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683568" y="2060848"/>
            <a:ext cx="8280920" cy="1872208"/>
            <a:chOff x="683568" y="2060848"/>
            <a:chExt cx="8280920" cy="1872208"/>
          </a:xfrm>
        </p:grpSpPr>
        <p:sp>
          <p:nvSpPr>
            <p:cNvPr id="42" name="Rettangolo arrotondato 41"/>
            <p:cNvSpPr/>
            <p:nvPr/>
          </p:nvSpPr>
          <p:spPr>
            <a:xfrm>
              <a:off x="5220072" y="2420888"/>
              <a:ext cx="3744416" cy="15121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30" name="Oggetto 29"/>
            <p:cNvGraphicFramePr>
              <a:graphicFrameLocks noChangeAspect="1"/>
            </p:cNvGraphicFramePr>
            <p:nvPr/>
          </p:nvGraphicFramePr>
          <p:xfrm>
            <a:off x="755650" y="2527622"/>
            <a:ext cx="3843338" cy="541338"/>
          </p:xfrm>
          <a:graphic>
            <a:graphicData uri="http://schemas.openxmlformats.org/presentationml/2006/ole">
              <p:oleObj spid="_x0000_s2053" name="Equation" r:id="rId4" imgW="1625400" imgH="228600" progId="Equation.DSMT4">
                <p:embed/>
              </p:oleObj>
            </a:graphicData>
          </a:graphic>
        </p:graphicFrame>
        <p:sp>
          <p:nvSpPr>
            <p:cNvPr id="38" name="CasellaDiTesto 37"/>
            <p:cNvSpPr txBox="1"/>
            <p:nvPr/>
          </p:nvSpPr>
          <p:spPr>
            <a:xfrm>
              <a:off x="5456987" y="2586062"/>
              <a:ext cx="3363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Entropy</a:t>
              </a:r>
              <a:r>
                <a:rPr lang="it-IT" dirty="0" smtClean="0"/>
                <a:t> </a:t>
              </a:r>
              <a:r>
                <a:rPr lang="it-IT" dirty="0" err="1" smtClean="0"/>
                <a:t>of</a:t>
              </a:r>
              <a:r>
                <a:rPr lang="it-IT" dirty="0" smtClean="0"/>
                <a:t> a </a:t>
              </a:r>
              <a:r>
                <a:rPr lang="it-IT" dirty="0" err="1" smtClean="0"/>
                <a:t>Gaussian</a:t>
              </a:r>
              <a:r>
                <a:rPr lang="it-IT" dirty="0" smtClean="0"/>
                <a:t> </a:t>
              </a:r>
              <a:r>
                <a:rPr lang="it-IT" dirty="0" err="1" smtClean="0"/>
                <a:t>distribution</a:t>
              </a:r>
              <a:endParaRPr lang="it-IT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83568" y="2060848"/>
              <a:ext cx="1422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Apply</a:t>
              </a:r>
              <a:r>
                <a:rPr lang="it-IT" dirty="0" smtClean="0"/>
                <a:t> the log</a:t>
              </a:r>
              <a:endParaRPr lang="it-IT" dirty="0"/>
            </a:p>
          </p:txBody>
        </p:sp>
        <p:graphicFrame>
          <p:nvGraphicFramePr>
            <p:cNvPr id="41" name="Oggetto 40"/>
            <p:cNvGraphicFramePr>
              <a:graphicFrameLocks noChangeAspect="1"/>
            </p:cNvGraphicFramePr>
            <p:nvPr/>
          </p:nvGraphicFramePr>
          <p:xfrm>
            <a:off x="5537200" y="3170238"/>
            <a:ext cx="3302000" cy="628650"/>
          </p:xfrm>
          <a:graphic>
            <a:graphicData uri="http://schemas.openxmlformats.org/presentationml/2006/ole">
              <p:oleObj spid="_x0000_s2055" name="Equation" r:id="rId5" imgW="1396800" imgH="266400" progId="Equation.DSMT4">
                <p:embed/>
              </p:oleObj>
            </a:graphicData>
          </a:graphic>
        </p:graphicFrame>
      </p:grpSp>
      <p:grpSp>
        <p:nvGrpSpPr>
          <p:cNvPr id="15" name="Gruppo 14"/>
          <p:cNvGrpSpPr/>
          <p:nvPr/>
        </p:nvGrpSpPr>
        <p:grpSpPr>
          <a:xfrm>
            <a:off x="467544" y="3851756"/>
            <a:ext cx="8352928" cy="2313548"/>
            <a:chOff x="467544" y="3851756"/>
            <a:chExt cx="8352928" cy="2313548"/>
          </a:xfrm>
        </p:grpSpPr>
        <p:sp>
          <p:nvSpPr>
            <p:cNvPr id="43" name="Rettangolo arrotondato 42"/>
            <p:cNvSpPr/>
            <p:nvPr/>
          </p:nvSpPr>
          <p:spPr>
            <a:xfrm>
              <a:off x="467544" y="4365104"/>
              <a:ext cx="8352928" cy="18002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aphicFrame>
          <p:nvGraphicFramePr>
            <p:cNvPr id="36" name="Oggetto 35"/>
            <p:cNvGraphicFramePr>
              <a:graphicFrameLocks noChangeAspect="1"/>
            </p:cNvGraphicFramePr>
            <p:nvPr/>
          </p:nvGraphicFramePr>
          <p:xfrm>
            <a:off x="858838" y="4725144"/>
            <a:ext cx="3990975" cy="1019175"/>
          </p:xfrm>
          <a:graphic>
            <a:graphicData uri="http://schemas.openxmlformats.org/presentationml/2006/ole">
              <p:oleObj spid="_x0000_s2054" name="Equation" r:id="rId6" imgW="1688760" imgH="431640" progId="Equation.DSMT4">
                <p:embed/>
              </p:oleObj>
            </a:graphicData>
          </a:graphic>
        </p:graphicFrame>
        <p:sp>
          <p:nvSpPr>
            <p:cNvPr id="39" name="CasellaDiTesto 38"/>
            <p:cNvSpPr txBox="1"/>
            <p:nvPr/>
          </p:nvSpPr>
          <p:spPr>
            <a:xfrm>
              <a:off x="5580112" y="5087004"/>
              <a:ext cx="301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/>
                <a:t>Entropic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uncertainty</a:t>
              </a:r>
              <a:r>
                <a:rPr lang="it-IT" b="1" dirty="0" smtClean="0"/>
                <a:t> relations</a:t>
              </a:r>
              <a:endParaRPr lang="it-IT" b="1" dirty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755576" y="3851756"/>
              <a:ext cx="2283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For</a:t>
              </a:r>
              <a:r>
                <a:rPr lang="it-IT" dirty="0" smtClean="0"/>
                <a:t> </a:t>
              </a:r>
              <a:r>
                <a:rPr lang="it-IT" dirty="0" err="1" smtClean="0"/>
                <a:t>any</a:t>
              </a:r>
              <a:r>
                <a:rPr lang="it-IT" dirty="0" smtClean="0"/>
                <a:t> </a:t>
              </a:r>
              <a:r>
                <a:rPr lang="it-IT" dirty="0" err="1" smtClean="0"/>
                <a:t>Gaussian</a:t>
              </a:r>
              <a:r>
                <a:rPr lang="it-IT" dirty="0" smtClean="0"/>
                <a:t> state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467544" y="4317107"/>
            <a:ext cx="8352928" cy="1800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4048" y="128826"/>
            <a:ext cx="3689664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Uncertainty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principle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8" name="Oggetto 27"/>
          <p:cNvGraphicFramePr>
            <a:graphicFrameLocks noChangeAspect="1"/>
          </p:cNvGraphicFramePr>
          <p:nvPr/>
        </p:nvGraphicFramePr>
        <p:xfrm>
          <a:off x="1259632" y="1571625"/>
          <a:ext cx="449263" cy="539750"/>
        </p:xfrm>
        <a:graphic>
          <a:graphicData uri="http://schemas.openxmlformats.org/presentationml/2006/ole">
            <p:oleObj spid="_x0000_s68610" name="Equation" r:id="rId3" imgW="190440" imgH="228600" progId="Equation.DSMT4">
              <p:embed/>
            </p:oleObj>
          </a:graphicData>
        </a:graphic>
      </p:graphicFrame>
      <p:graphicFrame>
        <p:nvGraphicFramePr>
          <p:cNvPr id="36" name="Oggetto 35"/>
          <p:cNvGraphicFramePr>
            <a:graphicFrameLocks noChangeAspect="1"/>
          </p:cNvGraphicFramePr>
          <p:nvPr/>
        </p:nvGraphicFramePr>
        <p:xfrm>
          <a:off x="1403648" y="4666084"/>
          <a:ext cx="2973387" cy="1019175"/>
        </p:xfrm>
        <a:graphic>
          <a:graphicData uri="http://schemas.openxmlformats.org/presentationml/2006/ole">
            <p:oleObj spid="_x0000_s68613" name="Equation" r:id="rId4" imgW="1257120" imgH="431640" progId="Equation.DSMT4">
              <p:embed/>
            </p:oleObj>
          </a:graphicData>
        </a:graphic>
      </p:graphicFrame>
      <p:sp>
        <p:nvSpPr>
          <p:cNvPr id="39" name="CasellaDiTesto 38"/>
          <p:cNvSpPr txBox="1"/>
          <p:nvPr/>
        </p:nvSpPr>
        <p:spPr>
          <a:xfrm>
            <a:off x="5076056" y="4954116"/>
            <a:ext cx="301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Entropic</a:t>
            </a:r>
            <a:r>
              <a:rPr lang="it-IT" b="1" dirty="0" smtClean="0"/>
              <a:t> </a:t>
            </a:r>
            <a:r>
              <a:rPr lang="it-IT" b="1" dirty="0" err="1" smtClean="0"/>
              <a:t>uncertainty</a:t>
            </a:r>
            <a:r>
              <a:rPr lang="it-IT" b="1" dirty="0" smtClean="0"/>
              <a:t> relations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1052736"/>
            <a:ext cx="155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Qubit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endParaRPr lang="it-IT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/>
        </p:nvGraphicFramePr>
        <p:xfrm>
          <a:off x="1267669" y="2348880"/>
          <a:ext cx="449263" cy="539750"/>
        </p:xfrm>
        <a:graphic>
          <a:graphicData uri="http://schemas.openxmlformats.org/presentationml/2006/ole">
            <p:oleObj spid="_x0000_s68614" name="Equation" r:id="rId5" imgW="190440" imgH="228600" progId="Equation.DSMT4">
              <p:embed/>
            </p:oleObj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72000" y="1555527"/>
          <a:ext cx="1289050" cy="660400"/>
        </p:xfrm>
        <a:graphic>
          <a:graphicData uri="http://schemas.openxmlformats.org/presentationml/2006/ole">
            <p:oleObj spid="_x0000_s68615" name="Equation" r:id="rId6" imgW="545760" imgH="279360" progId="Equation.DSMT4">
              <p:embed/>
            </p:oleObj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/>
        </p:nvGraphicFramePr>
        <p:xfrm>
          <a:off x="4623767" y="2287910"/>
          <a:ext cx="3476625" cy="781050"/>
        </p:xfrm>
        <a:graphic>
          <a:graphicData uri="http://schemas.openxmlformats.org/presentationml/2006/ole">
            <p:oleObj spid="_x0000_s68616" name="Equation" r:id="rId7" imgW="1473120" imgH="330120" progId="Equation.DSMT4">
              <p:embed/>
            </p:oleObj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763315" y="3789040"/>
            <a:ext cx="193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qubit</a:t>
            </a:r>
            <a:r>
              <a:rPr lang="it-IT" dirty="0" smtClean="0"/>
              <a:t> state</a:t>
            </a:r>
            <a:endParaRPr lang="it-IT" dirty="0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/>
        </p:nvGraphicFramePr>
        <p:xfrm>
          <a:off x="2699792" y="3645024"/>
          <a:ext cx="568325" cy="600075"/>
        </p:xfrm>
        <a:graphic>
          <a:graphicData uri="http://schemas.openxmlformats.org/presentationml/2006/ole">
            <p:oleObj spid="_x0000_s68617" name="Equation" r:id="rId8" imgW="241200" imgH="253800" progId="Equation.DSMT4">
              <p:embed/>
            </p:oleObj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2411760" y="1691516"/>
            <a:ext cx="2051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Basis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eigenvalues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411760" y="2492896"/>
            <a:ext cx="2051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Basis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eigenvalues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788024" y="6237312"/>
            <a:ext cx="40248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Maassen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dirty="0" err="1" smtClean="0">
                <a:solidFill>
                  <a:srgbClr val="0070C0"/>
                </a:solidFill>
              </a:rPr>
              <a:t>Uffink</a:t>
            </a:r>
            <a:r>
              <a:rPr lang="en-US" dirty="0" smtClean="0">
                <a:solidFill>
                  <a:srgbClr val="0070C0"/>
                </a:solidFill>
              </a:rPr>
              <a:t> PRL </a:t>
            </a:r>
            <a:r>
              <a:rPr lang="en-US" b="1" dirty="0" smtClean="0">
                <a:solidFill>
                  <a:srgbClr val="0070C0"/>
                </a:solidFill>
              </a:rPr>
              <a:t>60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it-IT" dirty="0" smtClean="0">
                <a:solidFill>
                  <a:srgbClr val="0070C0"/>
                </a:solidFill>
              </a:rPr>
              <a:t>1103 (1988)</a:t>
            </a:r>
            <a:endParaRPr lang="it-IT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5076056" y="6309320"/>
            <a:ext cx="39037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DiVincenzo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et</a:t>
            </a:r>
            <a:r>
              <a:rPr lang="it-IT" dirty="0" smtClean="0">
                <a:solidFill>
                  <a:srgbClr val="0070C0"/>
                </a:solidFill>
              </a:rPr>
              <a:t> al. PRL </a:t>
            </a:r>
            <a:r>
              <a:rPr lang="it-IT" b="1" dirty="0" smtClean="0">
                <a:solidFill>
                  <a:srgbClr val="0070C0"/>
                </a:solidFill>
              </a:rPr>
              <a:t>92</a:t>
            </a:r>
            <a:r>
              <a:rPr lang="it-IT" dirty="0" smtClean="0">
                <a:solidFill>
                  <a:srgbClr val="0070C0"/>
                </a:solidFill>
              </a:rPr>
              <a:t>, 067902 (2004)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004048" y="128826"/>
            <a:ext cx="3985643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Quantum Data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Locking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Pergamena 2 19"/>
          <p:cNvSpPr/>
          <p:nvPr/>
        </p:nvSpPr>
        <p:spPr>
          <a:xfrm>
            <a:off x="539552" y="404664"/>
            <a:ext cx="2304256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>
            <a:off x="1547664" y="407707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1043608" y="1700808"/>
            <a:ext cx="12961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115616" y="1844824"/>
            <a:ext cx="11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Encryption</a:t>
            </a:r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1043608" y="4653136"/>
            <a:ext cx="12961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115616" y="4797152"/>
            <a:ext cx="116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Decription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11560" y="47667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0100110111101010..</a:t>
            </a:r>
          </a:p>
        </p:txBody>
      </p:sp>
      <p:sp>
        <p:nvSpPr>
          <p:cNvPr id="27" name="Nuvola 26"/>
          <p:cNvSpPr/>
          <p:nvPr/>
        </p:nvSpPr>
        <p:spPr>
          <a:xfrm>
            <a:off x="683568" y="2636912"/>
            <a:ext cx="2088232" cy="158417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giù 31"/>
          <p:cNvSpPr/>
          <p:nvPr/>
        </p:nvSpPr>
        <p:spPr>
          <a:xfrm>
            <a:off x="1547664" y="112474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in giù 32"/>
          <p:cNvSpPr/>
          <p:nvPr/>
        </p:nvSpPr>
        <p:spPr>
          <a:xfrm>
            <a:off x="1547664" y="256490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8404&amp;v=fit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700808"/>
            <a:ext cx="782216" cy="782216"/>
          </a:xfrm>
          <a:prstGeom prst="rect">
            <a:avLst/>
          </a:prstGeom>
        </p:spPr>
      </p:pic>
      <p:pic>
        <p:nvPicPr>
          <p:cNvPr id="36" name="Immagine 35" descr="8404&amp;v=fit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1632" y="4663008"/>
            <a:ext cx="782216" cy="782216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755576" y="3491716"/>
            <a:ext cx="17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Physical</a:t>
            </a:r>
            <a:r>
              <a:rPr lang="it-IT" dirty="0" smtClean="0"/>
              <a:t> medium</a:t>
            </a:r>
            <a:endParaRPr lang="it-IT" dirty="0"/>
          </a:p>
        </p:txBody>
      </p:sp>
      <p:sp>
        <p:nvSpPr>
          <p:cNvPr id="42" name="Freccia in giù 41"/>
          <p:cNvSpPr/>
          <p:nvPr/>
        </p:nvSpPr>
        <p:spPr>
          <a:xfrm>
            <a:off x="1547664" y="544522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Immagine 46" descr="pergame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2996952"/>
            <a:ext cx="818671" cy="551312"/>
          </a:xfrm>
          <a:prstGeom prst="rect">
            <a:avLst/>
          </a:prstGeom>
        </p:spPr>
      </p:pic>
      <p:sp>
        <p:nvSpPr>
          <p:cNvPr id="48" name="Pergamena 2 47"/>
          <p:cNvSpPr/>
          <p:nvPr/>
        </p:nvSpPr>
        <p:spPr>
          <a:xfrm>
            <a:off x="611560" y="5949280"/>
            <a:ext cx="2304256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/>
          <p:cNvSpPr txBox="1"/>
          <p:nvPr/>
        </p:nvSpPr>
        <p:spPr>
          <a:xfrm>
            <a:off x="683568" y="602128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0100110111101010..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3419872" y="1340768"/>
            <a:ext cx="20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Secret key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1 bit</a:t>
            </a:r>
            <a:endParaRPr lang="it-IT" dirty="0"/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6762700" y="1616472"/>
          <a:ext cx="1289050" cy="660400"/>
        </p:xfrm>
        <a:graphic>
          <a:graphicData uri="http://schemas.openxmlformats.org/presentationml/2006/ole">
            <p:oleObj spid="_x0000_s69637" name="Equation" r:id="rId5" imgW="545760" imgH="279360" progId="Equation.DSMT4">
              <p:embed/>
            </p:oleObj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6762700" y="2420888"/>
          <a:ext cx="1409700" cy="660400"/>
        </p:xfrm>
        <a:graphic>
          <a:graphicData uri="http://schemas.openxmlformats.org/presentationml/2006/ole">
            <p:oleObj spid="_x0000_s69638" name="Equation" r:id="rId6" imgW="596880" imgH="279360" progId="Equation.DSMT4">
              <p:embed/>
            </p:oleObj>
          </a:graphicData>
        </a:graphic>
      </p:graphicFrame>
      <p:sp>
        <p:nvSpPr>
          <p:cNvPr id="51" name="CasellaDiTesto 50"/>
          <p:cNvSpPr txBox="1"/>
          <p:nvPr/>
        </p:nvSpPr>
        <p:spPr>
          <a:xfrm>
            <a:off x="4499992" y="177281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If</a:t>
            </a:r>
            <a:r>
              <a:rPr lang="it-IT" dirty="0" smtClean="0"/>
              <a:t>    0</a:t>
            </a:r>
            <a:endParaRPr lang="it-IT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4499992" y="256490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If</a:t>
            </a:r>
            <a:r>
              <a:rPr lang="it-IT" dirty="0" smtClean="0"/>
              <a:t>    1</a:t>
            </a:r>
            <a:endParaRPr lang="it-IT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702791" y="177281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basis</a:t>
            </a:r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5724128" y="2555612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basis</a:t>
            </a:r>
            <a:endParaRPr lang="it-IT" dirty="0"/>
          </a:p>
        </p:txBody>
      </p:sp>
      <p:pic>
        <p:nvPicPr>
          <p:cNvPr id="55" name="Immagine 54" descr="alice-clip-art-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336" y="1196752"/>
            <a:ext cx="550232" cy="576064"/>
          </a:xfrm>
          <a:prstGeom prst="rect">
            <a:avLst/>
          </a:prstGeom>
        </p:spPr>
      </p:pic>
      <p:pic>
        <p:nvPicPr>
          <p:cNvPr id="56" name="Immagine 55" descr="Bob-Dylan-young-portrait-color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2DBD5"/>
              </a:clrFrom>
              <a:clrTo>
                <a:srgbClr val="E2DBD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157192"/>
            <a:ext cx="476423" cy="504056"/>
          </a:xfrm>
          <a:prstGeom prst="rect">
            <a:avLst/>
          </a:prstGeom>
        </p:spPr>
      </p:pic>
      <p:sp>
        <p:nvSpPr>
          <p:cNvPr id="57" name="CasellaDiTesto 56"/>
          <p:cNvSpPr txBox="1"/>
          <p:nvPr/>
        </p:nvSpPr>
        <p:spPr>
          <a:xfrm>
            <a:off x="2987824" y="476672"/>
            <a:ext cx="149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n-bit </a:t>
            </a:r>
            <a:r>
              <a:rPr lang="it-IT" dirty="0" err="1" smtClean="0"/>
              <a:t>message</a:t>
            </a:r>
            <a:endParaRPr lang="it-IT" dirty="0"/>
          </a:p>
        </p:txBody>
      </p:sp>
      <p:sp>
        <p:nvSpPr>
          <p:cNvPr id="31" name="Parentesi graffa aperta 30"/>
          <p:cNvSpPr/>
          <p:nvPr/>
        </p:nvSpPr>
        <p:spPr>
          <a:xfrm>
            <a:off x="3203848" y="1268760"/>
            <a:ext cx="360040" cy="165618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ttore 2 34"/>
          <p:cNvCxnSpPr/>
          <p:nvPr/>
        </p:nvCxnSpPr>
        <p:spPr>
          <a:xfrm>
            <a:off x="5477619" y="36450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076056" y="6309320"/>
            <a:ext cx="39037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DiVincenzo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et</a:t>
            </a:r>
            <a:r>
              <a:rPr lang="it-IT" dirty="0" smtClean="0">
                <a:solidFill>
                  <a:srgbClr val="0070C0"/>
                </a:solidFill>
              </a:rPr>
              <a:t> al. PRL </a:t>
            </a:r>
            <a:r>
              <a:rPr lang="it-IT" b="1" dirty="0" smtClean="0">
                <a:solidFill>
                  <a:srgbClr val="0070C0"/>
                </a:solidFill>
              </a:rPr>
              <a:t>92</a:t>
            </a:r>
            <a:r>
              <a:rPr lang="it-IT" dirty="0" smtClean="0">
                <a:solidFill>
                  <a:srgbClr val="0070C0"/>
                </a:solidFill>
              </a:rPr>
              <a:t>, 067902 (2004)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004048" y="128826"/>
            <a:ext cx="3985643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Quantum Data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Locking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Pergamena 2 19"/>
          <p:cNvSpPr/>
          <p:nvPr/>
        </p:nvSpPr>
        <p:spPr>
          <a:xfrm>
            <a:off x="539552" y="404664"/>
            <a:ext cx="2304256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1043608" y="1700808"/>
            <a:ext cx="12961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115616" y="1844824"/>
            <a:ext cx="11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Encryption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11560" y="47667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0100110111101010..</a:t>
            </a:r>
          </a:p>
        </p:txBody>
      </p:sp>
      <p:sp>
        <p:nvSpPr>
          <p:cNvPr id="32" name="Freccia in giù 31"/>
          <p:cNvSpPr/>
          <p:nvPr/>
        </p:nvSpPr>
        <p:spPr>
          <a:xfrm>
            <a:off x="1547664" y="112474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in giù 32"/>
          <p:cNvSpPr/>
          <p:nvPr/>
        </p:nvSpPr>
        <p:spPr>
          <a:xfrm>
            <a:off x="1547664" y="256490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8404&amp;v=fit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700808"/>
            <a:ext cx="782216" cy="782216"/>
          </a:xfrm>
          <a:prstGeom prst="rect">
            <a:avLst/>
          </a:prstGeom>
        </p:spPr>
      </p:pic>
      <p:pic>
        <p:nvPicPr>
          <p:cNvPr id="28" name="Immagine 27" descr="michelangelo-adamo-ed-e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9147" y="3212976"/>
            <a:ext cx="918671" cy="864096"/>
          </a:xfrm>
          <a:prstGeom prst="rect">
            <a:avLst/>
          </a:prstGeom>
        </p:spPr>
      </p:pic>
      <p:pic>
        <p:nvPicPr>
          <p:cNvPr id="29" name="Immagine 28" descr="i-9fa6caaae72a7d114bf6fa0a4d04d346-sm_scop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7259" y="3212976"/>
            <a:ext cx="3312368" cy="855927"/>
          </a:xfrm>
          <a:prstGeom prst="rect">
            <a:avLst/>
          </a:prstGeom>
        </p:spPr>
      </p:pic>
      <p:graphicFrame>
        <p:nvGraphicFramePr>
          <p:cNvPr id="30" name="Object 6"/>
          <p:cNvGraphicFramePr>
            <a:graphicFrameLocks noChangeAspect="1"/>
          </p:cNvGraphicFramePr>
          <p:nvPr/>
        </p:nvGraphicFramePr>
        <p:xfrm>
          <a:off x="6269707" y="3429000"/>
          <a:ext cx="390525" cy="419100"/>
        </p:xfrm>
        <a:graphic>
          <a:graphicData uri="http://schemas.openxmlformats.org/presentationml/2006/ole">
            <p:oleObj spid="_x0000_s70660" name="Equation" r:id="rId6" imgW="164880" imgH="177480" progId="Equation.DSMT4">
              <p:embed/>
            </p:oleObj>
          </a:graphicData>
        </a:graphic>
      </p:graphicFrame>
      <p:grpSp>
        <p:nvGrpSpPr>
          <p:cNvPr id="31" name="Gruppo 30"/>
          <p:cNvGrpSpPr/>
          <p:nvPr/>
        </p:nvGrpSpPr>
        <p:grpSpPr>
          <a:xfrm>
            <a:off x="467544" y="4149080"/>
            <a:ext cx="8352928" cy="1656184"/>
            <a:chOff x="467544" y="4149080"/>
            <a:chExt cx="8352928" cy="1656184"/>
          </a:xfrm>
        </p:grpSpPr>
        <p:sp>
          <p:nvSpPr>
            <p:cNvPr id="57" name="Ovale 56"/>
            <p:cNvSpPr/>
            <p:nvPr/>
          </p:nvSpPr>
          <p:spPr>
            <a:xfrm>
              <a:off x="5652120" y="4149080"/>
              <a:ext cx="3168352" cy="165618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70661" name="Object 5"/>
            <p:cNvGraphicFramePr>
              <a:graphicFrameLocks noChangeAspect="1"/>
            </p:cNvGraphicFramePr>
            <p:nvPr/>
          </p:nvGraphicFramePr>
          <p:xfrm>
            <a:off x="6013400" y="4437112"/>
            <a:ext cx="2159000" cy="631825"/>
          </p:xfrm>
          <a:graphic>
            <a:graphicData uri="http://schemas.openxmlformats.org/presentationml/2006/ole">
              <p:oleObj spid="_x0000_s70661" name="Equation" r:id="rId7" imgW="1041120" imgH="304560" progId="Equation.DSMT4">
                <p:embed/>
              </p:oleObj>
            </a:graphicData>
          </a:graphic>
        </p:graphicFrame>
        <p:sp>
          <p:nvSpPr>
            <p:cNvPr id="38" name="CasellaDiTesto 37"/>
            <p:cNvSpPr txBox="1"/>
            <p:nvPr/>
          </p:nvSpPr>
          <p:spPr>
            <a:xfrm>
              <a:off x="467544" y="4499828"/>
              <a:ext cx="4893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How</a:t>
              </a:r>
              <a:r>
                <a:rPr lang="it-IT" dirty="0" smtClean="0"/>
                <a:t> </a:t>
              </a:r>
              <a:r>
                <a:rPr lang="it-IT" dirty="0" err="1" smtClean="0"/>
                <a:t>much</a:t>
              </a:r>
              <a:r>
                <a:rPr lang="it-IT" dirty="0" smtClean="0"/>
                <a:t> </a:t>
              </a:r>
              <a:r>
                <a:rPr lang="it-IT" dirty="0" err="1" smtClean="0"/>
                <a:t>bits</a:t>
              </a:r>
              <a:r>
                <a:rPr lang="it-IT" dirty="0" smtClean="0"/>
                <a:t> </a:t>
              </a:r>
              <a:r>
                <a:rPr lang="it-IT" dirty="0" err="1" smtClean="0"/>
                <a:t>of</a:t>
              </a:r>
              <a:r>
                <a:rPr lang="it-IT" dirty="0" smtClean="0"/>
                <a:t> information </a:t>
              </a:r>
              <a:r>
                <a:rPr lang="it-IT" dirty="0" err="1" smtClean="0"/>
                <a:t>Eve</a:t>
              </a:r>
              <a:r>
                <a:rPr lang="it-IT" dirty="0" smtClean="0"/>
                <a:t> can </a:t>
              </a:r>
              <a:r>
                <a:rPr lang="it-IT" dirty="0" err="1" smtClean="0"/>
                <a:t>get</a:t>
              </a:r>
              <a:r>
                <a:rPr lang="it-IT" dirty="0" smtClean="0"/>
                <a:t> at </a:t>
              </a:r>
              <a:r>
                <a:rPr lang="it-IT" dirty="0" err="1" smtClean="0"/>
                <a:t>max</a:t>
              </a:r>
              <a:r>
                <a:rPr lang="it-IT" dirty="0" smtClean="0"/>
                <a:t>?</a:t>
              </a:r>
              <a:endParaRPr lang="it-IT" dirty="0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6012160" y="5013176"/>
              <a:ext cx="2505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“</a:t>
              </a:r>
              <a:r>
                <a:rPr lang="it-IT" dirty="0" err="1" smtClean="0"/>
                <a:t>Accessible</a:t>
              </a:r>
              <a:r>
                <a:rPr lang="it-IT" dirty="0" smtClean="0"/>
                <a:t> Information”</a:t>
              </a:r>
              <a:endParaRPr lang="it-IT" dirty="0"/>
            </a:p>
          </p:txBody>
        </p:sp>
      </p:grpSp>
      <p:sp>
        <p:nvSpPr>
          <p:cNvPr id="40" name="CasellaDiTesto 39"/>
          <p:cNvSpPr txBox="1"/>
          <p:nvPr/>
        </p:nvSpPr>
        <p:spPr>
          <a:xfrm>
            <a:off x="2987824" y="476672"/>
            <a:ext cx="149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n-bit </a:t>
            </a:r>
            <a:r>
              <a:rPr lang="it-IT" dirty="0" err="1" smtClean="0"/>
              <a:t>message</a:t>
            </a:r>
            <a:endParaRPr lang="it-IT" dirty="0"/>
          </a:p>
        </p:txBody>
      </p:sp>
      <p:grpSp>
        <p:nvGrpSpPr>
          <p:cNvPr id="36" name="Gruppo 35"/>
          <p:cNvGrpSpPr/>
          <p:nvPr/>
        </p:nvGrpSpPr>
        <p:grpSpPr>
          <a:xfrm>
            <a:off x="467544" y="4869160"/>
            <a:ext cx="5112568" cy="1368152"/>
            <a:chOff x="467544" y="4869160"/>
            <a:chExt cx="5112568" cy="1368152"/>
          </a:xfrm>
        </p:grpSpPr>
        <p:sp>
          <p:nvSpPr>
            <p:cNvPr id="56" name="Rettangolo arrotondato 55"/>
            <p:cNvSpPr/>
            <p:nvPr/>
          </p:nvSpPr>
          <p:spPr>
            <a:xfrm>
              <a:off x="467544" y="4869160"/>
              <a:ext cx="5112568" cy="136815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70662" name="Object 5"/>
            <p:cNvGraphicFramePr>
              <a:graphicFrameLocks noChangeAspect="1"/>
            </p:cNvGraphicFramePr>
            <p:nvPr/>
          </p:nvGraphicFramePr>
          <p:xfrm>
            <a:off x="601663" y="5013176"/>
            <a:ext cx="4865687" cy="1200150"/>
          </p:xfrm>
          <a:graphic>
            <a:graphicData uri="http://schemas.openxmlformats.org/presentationml/2006/ole">
              <p:oleObj spid="_x0000_s70662" name="Equation" r:id="rId8" imgW="2057400" imgH="507960" progId="Equation.DSMT4">
                <p:embed/>
              </p:oleObj>
            </a:graphicData>
          </a:graphic>
        </p:graphicFrame>
      </p:grpSp>
      <p:pic>
        <p:nvPicPr>
          <p:cNvPr id="41" name="Immagine 40" descr="alice-clip-art-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336" y="1196752"/>
            <a:ext cx="550232" cy="576064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3419872" y="1340768"/>
            <a:ext cx="20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Secret key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1 bit</a:t>
            </a:r>
            <a:endParaRPr lang="it-IT" dirty="0"/>
          </a:p>
        </p:txBody>
      </p:sp>
      <p:graphicFrame>
        <p:nvGraphicFramePr>
          <p:cNvPr id="44" name="Object 5"/>
          <p:cNvGraphicFramePr>
            <a:graphicFrameLocks noChangeAspect="1"/>
          </p:cNvGraphicFramePr>
          <p:nvPr/>
        </p:nvGraphicFramePr>
        <p:xfrm>
          <a:off x="6762700" y="1616472"/>
          <a:ext cx="1289050" cy="660400"/>
        </p:xfrm>
        <a:graphic>
          <a:graphicData uri="http://schemas.openxmlformats.org/presentationml/2006/ole">
            <p:oleObj spid="_x0000_s70663" name="Equation" r:id="rId10" imgW="545760" imgH="279360" progId="Equation.DSMT4">
              <p:embed/>
            </p:oleObj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/>
        </p:nvGraphicFramePr>
        <p:xfrm>
          <a:off x="6762700" y="2420888"/>
          <a:ext cx="1409700" cy="660400"/>
        </p:xfrm>
        <a:graphic>
          <a:graphicData uri="http://schemas.openxmlformats.org/presentationml/2006/ole">
            <p:oleObj spid="_x0000_s70664" name="Equation" r:id="rId11" imgW="596880" imgH="279360" progId="Equation.DSMT4">
              <p:embed/>
            </p:oleObj>
          </a:graphicData>
        </a:graphic>
      </p:graphicFrame>
      <p:sp>
        <p:nvSpPr>
          <p:cNvPr id="46" name="CasellaDiTesto 45"/>
          <p:cNvSpPr txBox="1"/>
          <p:nvPr/>
        </p:nvSpPr>
        <p:spPr>
          <a:xfrm>
            <a:off x="4499992" y="177281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If</a:t>
            </a:r>
            <a:r>
              <a:rPr lang="it-IT" dirty="0" smtClean="0"/>
              <a:t>    0</a:t>
            </a:r>
            <a:endParaRPr lang="it-IT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4499992" y="256490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If</a:t>
            </a:r>
            <a:r>
              <a:rPr lang="it-IT" dirty="0" smtClean="0"/>
              <a:t>    1</a:t>
            </a:r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5702791" y="177281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basis</a:t>
            </a:r>
            <a:endParaRPr lang="it-IT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5724128" y="2555612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use</a:t>
            </a:r>
            <a:r>
              <a:rPr lang="it-IT" dirty="0" smtClean="0"/>
              <a:t> </a:t>
            </a:r>
            <a:r>
              <a:rPr lang="it-IT" dirty="0" err="1" smtClean="0"/>
              <a:t>basis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arrotondato 46"/>
          <p:cNvSpPr/>
          <p:nvPr/>
        </p:nvSpPr>
        <p:spPr>
          <a:xfrm>
            <a:off x="755576" y="836712"/>
            <a:ext cx="741682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004048" y="128826"/>
            <a:ext cx="3985643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Quantum Data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Locking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7020272" y="1041400"/>
          <a:ext cx="958850" cy="539750"/>
        </p:xfrm>
        <a:graphic>
          <a:graphicData uri="http://schemas.openxmlformats.org/presentationml/2006/ole">
            <p:oleObj spid="_x0000_s71682" name="Equation" r:id="rId3" imgW="406080" imgH="228600" progId="Equation.DSMT4">
              <p:embed/>
            </p:oleObj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1144978" y="1124744"/>
            <a:ext cx="589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secret bit </a:t>
            </a:r>
            <a:r>
              <a:rPr lang="it-IT" dirty="0" err="1" smtClean="0"/>
              <a:t>allows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encrypt</a:t>
            </a:r>
            <a:r>
              <a:rPr lang="it-IT" dirty="0" smtClean="0"/>
              <a:t>         </a:t>
            </a:r>
            <a:r>
              <a:rPr lang="it-IT" dirty="0" err="1" smtClean="0"/>
              <a:t>bits</a:t>
            </a:r>
            <a:r>
              <a:rPr lang="it-IT" dirty="0" smtClean="0"/>
              <a:t>. </a:t>
            </a:r>
            <a:r>
              <a:rPr lang="it-IT" dirty="0" err="1" smtClean="0"/>
              <a:t>Chose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2 </a:t>
            </a:r>
            <a:r>
              <a:rPr lang="it-IT" dirty="0" err="1" smtClean="0"/>
              <a:t>bases</a:t>
            </a:r>
            <a:endParaRPr lang="it-IT" dirty="0"/>
          </a:p>
        </p:txBody>
      </p:sp>
      <p:graphicFrame>
        <p:nvGraphicFramePr>
          <p:cNvPr id="31" name="Object 5"/>
          <p:cNvGraphicFramePr>
            <a:graphicFrameLocks noChangeAspect="1"/>
          </p:cNvGraphicFramePr>
          <p:nvPr/>
        </p:nvGraphicFramePr>
        <p:xfrm>
          <a:off x="1005848" y="1094259"/>
          <a:ext cx="211138" cy="390525"/>
        </p:xfrm>
        <a:graphic>
          <a:graphicData uri="http://schemas.openxmlformats.org/presentationml/2006/ole">
            <p:oleObj spid="_x0000_s71687" name="Equation" r:id="rId4" imgW="88560" imgH="164880" progId="Equation.DSMT4">
              <p:embed/>
            </p:oleObj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4066034" y="836712"/>
          <a:ext cx="361950" cy="930275"/>
        </p:xfrm>
        <a:graphic>
          <a:graphicData uri="http://schemas.openxmlformats.org/presentationml/2006/ole">
            <p:oleObj spid="_x0000_s71688" name="Equation" r:id="rId5" imgW="152280" imgH="393480" progId="Equation.DSMT4">
              <p:embed/>
            </p:oleObj>
          </a:graphicData>
        </a:graphic>
      </p:graphicFrame>
      <p:grpSp>
        <p:nvGrpSpPr>
          <p:cNvPr id="32" name="Gruppo 31"/>
          <p:cNvGrpSpPr/>
          <p:nvPr/>
        </p:nvGrpSpPr>
        <p:grpSpPr>
          <a:xfrm>
            <a:off x="179512" y="2060848"/>
            <a:ext cx="8712968" cy="1008112"/>
            <a:chOff x="179512" y="1916832"/>
            <a:chExt cx="8712968" cy="1008112"/>
          </a:xfrm>
        </p:grpSpPr>
        <p:sp>
          <p:nvSpPr>
            <p:cNvPr id="48" name="Rettangolo arrotondato 47"/>
            <p:cNvSpPr/>
            <p:nvPr/>
          </p:nvSpPr>
          <p:spPr>
            <a:xfrm>
              <a:off x="179512" y="1916832"/>
              <a:ext cx="8712968" cy="100811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1378713" y="2195572"/>
              <a:ext cx="6076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secret </a:t>
              </a:r>
              <a:r>
                <a:rPr lang="it-IT" dirty="0" err="1" smtClean="0"/>
                <a:t>bits</a:t>
              </a:r>
              <a:r>
                <a:rPr lang="it-IT" dirty="0" smtClean="0"/>
                <a:t> </a:t>
              </a:r>
              <a:r>
                <a:rPr lang="it-IT" dirty="0" err="1" smtClean="0"/>
                <a:t>allow</a:t>
              </a:r>
              <a:r>
                <a:rPr lang="it-IT" dirty="0" smtClean="0"/>
                <a:t> </a:t>
              </a:r>
              <a:r>
                <a:rPr lang="it-IT" dirty="0" err="1" smtClean="0"/>
                <a:t>us</a:t>
              </a:r>
              <a:r>
                <a:rPr lang="it-IT" dirty="0" smtClean="0"/>
                <a:t> </a:t>
              </a:r>
              <a:r>
                <a:rPr lang="it-IT" dirty="0" err="1" smtClean="0"/>
                <a:t>to</a:t>
              </a:r>
              <a:r>
                <a:rPr lang="it-IT" dirty="0" smtClean="0"/>
                <a:t> </a:t>
              </a:r>
              <a:r>
                <a:rPr lang="it-IT" dirty="0" err="1" smtClean="0"/>
                <a:t>encrypt</a:t>
              </a:r>
              <a:r>
                <a:rPr lang="it-IT" dirty="0" smtClean="0"/>
                <a:t>                          </a:t>
              </a:r>
              <a:r>
                <a:rPr lang="it-IT" dirty="0" err="1" smtClean="0"/>
                <a:t>bits</a:t>
              </a:r>
              <a:r>
                <a:rPr lang="it-IT" dirty="0" smtClean="0"/>
                <a:t>, </a:t>
              </a:r>
              <a:r>
                <a:rPr lang="it-IT" dirty="0" err="1" smtClean="0"/>
                <a:t>with</a:t>
              </a:r>
              <a:r>
                <a:rPr lang="it-IT" dirty="0" smtClean="0"/>
                <a:t> K </a:t>
              </a:r>
              <a:r>
                <a:rPr lang="it-IT" dirty="0" err="1" smtClean="0"/>
                <a:t>bases</a:t>
              </a:r>
              <a:endParaRPr lang="it-IT" dirty="0"/>
            </a:p>
          </p:txBody>
        </p:sp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389806" y="2132856"/>
            <a:ext cx="1085850" cy="539750"/>
          </p:xfrm>
          <a:graphic>
            <a:graphicData uri="http://schemas.openxmlformats.org/presentationml/2006/ole">
              <p:oleObj spid="_x0000_s71689" name="Equation" r:id="rId6" imgW="457200" imgH="228600" progId="Equation.DSMT4">
                <p:embed/>
              </p:oleObj>
            </a:graphicData>
          </a:graphic>
        </p:graphicFrame>
        <p:graphicFrame>
          <p:nvGraphicFramePr>
            <p:cNvPr id="41" name="Object 5"/>
            <p:cNvGraphicFramePr>
              <a:graphicFrameLocks noChangeAspect="1"/>
            </p:cNvGraphicFramePr>
            <p:nvPr/>
          </p:nvGraphicFramePr>
          <p:xfrm>
            <a:off x="4288352" y="2108845"/>
            <a:ext cx="1266825" cy="600075"/>
          </p:xfrm>
          <a:graphic>
            <a:graphicData uri="http://schemas.openxmlformats.org/presentationml/2006/ole">
              <p:oleObj spid="_x0000_s71690" name="Equation" r:id="rId7" imgW="533160" imgH="253800" progId="Equation.DSMT4">
                <p:embed/>
              </p:oleObj>
            </a:graphicData>
          </a:graphic>
        </p:graphicFrame>
        <p:graphicFrame>
          <p:nvGraphicFramePr>
            <p:cNvPr id="42" name="Object 5"/>
            <p:cNvGraphicFramePr>
              <a:graphicFrameLocks noChangeAspect="1"/>
            </p:cNvGraphicFramePr>
            <p:nvPr/>
          </p:nvGraphicFramePr>
          <p:xfrm>
            <a:off x="7308304" y="2132856"/>
            <a:ext cx="1347787" cy="539750"/>
          </p:xfrm>
          <a:graphic>
            <a:graphicData uri="http://schemas.openxmlformats.org/presentationml/2006/ole">
              <p:oleObj spid="_x0000_s71691" name="Equation" r:id="rId8" imgW="571320" imgH="228600" progId="Equation.DSMT4">
                <p:embed/>
              </p:oleObj>
            </a:graphicData>
          </a:graphic>
        </p:graphicFrame>
      </p:grpSp>
      <p:grpSp>
        <p:nvGrpSpPr>
          <p:cNvPr id="34" name="Gruppo 33"/>
          <p:cNvGrpSpPr/>
          <p:nvPr/>
        </p:nvGrpSpPr>
        <p:grpSpPr>
          <a:xfrm>
            <a:off x="395536" y="4715852"/>
            <a:ext cx="7967414" cy="1099161"/>
            <a:chOff x="395536" y="5003884"/>
            <a:chExt cx="7967414" cy="1099161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395536" y="5003884"/>
              <a:ext cx="2505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“</a:t>
              </a:r>
              <a:r>
                <a:rPr lang="it-IT" dirty="0" err="1" smtClean="0"/>
                <a:t>Accessible</a:t>
              </a:r>
              <a:r>
                <a:rPr lang="it-IT" dirty="0" smtClean="0"/>
                <a:t> Information”</a:t>
              </a:r>
              <a:endParaRPr lang="it-IT" dirty="0"/>
            </a:p>
          </p:txBody>
        </p:sp>
        <p:graphicFrame>
          <p:nvGraphicFramePr>
            <p:cNvPr id="71692" name="Object 12"/>
            <p:cNvGraphicFramePr>
              <a:graphicFrameLocks noChangeAspect="1"/>
            </p:cNvGraphicFramePr>
            <p:nvPr/>
          </p:nvGraphicFramePr>
          <p:xfrm>
            <a:off x="1403648" y="5409530"/>
            <a:ext cx="1350962" cy="539750"/>
          </p:xfrm>
          <a:graphic>
            <a:graphicData uri="http://schemas.openxmlformats.org/presentationml/2006/ole">
              <p:oleObj spid="_x0000_s71692" name="Equation" r:id="rId9" imgW="571320" imgH="228600" progId="Equation.DSMT4">
                <p:embed/>
              </p:oleObj>
            </a:graphicData>
          </a:graphic>
        </p:graphicFrame>
        <p:graphicFrame>
          <p:nvGraphicFramePr>
            <p:cNvPr id="43" name="Object 12"/>
            <p:cNvGraphicFramePr>
              <a:graphicFrameLocks noChangeAspect="1"/>
            </p:cNvGraphicFramePr>
            <p:nvPr/>
          </p:nvGraphicFramePr>
          <p:xfrm>
            <a:off x="4227513" y="5171182"/>
            <a:ext cx="1350962" cy="931863"/>
          </p:xfrm>
          <a:graphic>
            <a:graphicData uri="http://schemas.openxmlformats.org/presentationml/2006/ole">
              <p:oleObj spid="_x0000_s71693" name="Equation" r:id="rId10" imgW="571320" imgH="393480" progId="Equation.DSMT4">
                <p:embed/>
              </p:oleObj>
            </a:graphicData>
          </a:graphic>
        </p:graphicFrame>
        <p:sp>
          <p:nvSpPr>
            <p:cNvPr id="44" name="CasellaDiTesto 43"/>
            <p:cNvSpPr txBox="1"/>
            <p:nvPr/>
          </p:nvSpPr>
          <p:spPr>
            <a:xfrm>
              <a:off x="6876256" y="5517232"/>
              <a:ext cx="452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for</a:t>
              </a:r>
              <a:endParaRPr lang="it-IT" dirty="0"/>
            </a:p>
          </p:txBody>
        </p:sp>
        <p:graphicFrame>
          <p:nvGraphicFramePr>
            <p:cNvPr id="45" name="Object 12"/>
            <p:cNvGraphicFramePr>
              <a:graphicFrameLocks noChangeAspect="1"/>
            </p:cNvGraphicFramePr>
            <p:nvPr/>
          </p:nvGraphicFramePr>
          <p:xfrm>
            <a:off x="7461250" y="5445224"/>
            <a:ext cx="901700" cy="420687"/>
          </p:xfrm>
          <a:graphic>
            <a:graphicData uri="http://schemas.openxmlformats.org/presentationml/2006/ole">
              <p:oleObj spid="_x0000_s71694" name="Equation" r:id="rId11" imgW="380880" imgH="177480" progId="Equation.DSMT4">
                <p:embed/>
              </p:oleObj>
            </a:graphicData>
          </a:graphic>
        </p:graphicFrame>
        <p:sp>
          <p:nvSpPr>
            <p:cNvPr id="53" name="CasellaDiTesto 52"/>
            <p:cNvSpPr txBox="1"/>
            <p:nvPr/>
          </p:nvSpPr>
          <p:spPr>
            <a:xfrm>
              <a:off x="3131840" y="5517232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with</a:t>
              </a:r>
              <a:endParaRPr lang="it-IT" dirty="0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467545" y="3356992"/>
            <a:ext cx="8280919" cy="1020762"/>
            <a:chOff x="467545" y="3356992"/>
            <a:chExt cx="8280919" cy="1020762"/>
          </a:xfrm>
        </p:grpSpPr>
        <p:graphicFrame>
          <p:nvGraphicFramePr>
            <p:cNvPr id="70662" name="Object 5"/>
            <p:cNvGraphicFramePr>
              <a:graphicFrameLocks noChangeAspect="1"/>
            </p:cNvGraphicFramePr>
            <p:nvPr/>
          </p:nvGraphicFramePr>
          <p:xfrm>
            <a:off x="3607717" y="3356992"/>
            <a:ext cx="3484563" cy="1020762"/>
          </p:xfrm>
          <a:graphic>
            <a:graphicData uri="http://schemas.openxmlformats.org/presentationml/2006/ole">
              <p:oleObj spid="_x0000_s71686" name="Equation" r:id="rId12" imgW="1473120" imgH="431640" progId="Equation.DSMT4">
                <p:embed/>
              </p:oleObj>
            </a:graphicData>
          </a:graphic>
        </p:graphicFrame>
        <p:sp>
          <p:nvSpPr>
            <p:cNvPr id="49" name="CasellaDiTesto 48"/>
            <p:cNvSpPr txBox="1"/>
            <p:nvPr/>
          </p:nvSpPr>
          <p:spPr>
            <a:xfrm>
              <a:off x="467545" y="3566319"/>
              <a:ext cx="3024335" cy="648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Strong </a:t>
              </a:r>
              <a:r>
                <a:rPr lang="it-IT" dirty="0" err="1" smtClean="0"/>
                <a:t>uncertainty</a:t>
              </a:r>
              <a:r>
                <a:rPr lang="it-IT" dirty="0" smtClean="0"/>
                <a:t> relations </a:t>
              </a:r>
              <a:r>
                <a:rPr lang="it-IT" dirty="0" err="1" smtClean="0"/>
                <a:t>for</a:t>
              </a:r>
              <a:r>
                <a:rPr lang="it-IT" dirty="0" smtClean="0"/>
                <a:t> </a:t>
              </a:r>
              <a:r>
                <a:rPr lang="it-IT" b="1" dirty="0" smtClean="0">
                  <a:solidFill>
                    <a:srgbClr val="FF0000"/>
                  </a:solidFill>
                </a:rPr>
                <a:t>K</a:t>
              </a:r>
              <a:r>
                <a:rPr lang="it-IT" dirty="0" smtClean="0"/>
                <a:t> </a:t>
              </a:r>
              <a:r>
                <a:rPr lang="it-IT" dirty="0" err="1" smtClean="0"/>
                <a:t>observables</a:t>
              </a:r>
              <a:endParaRPr lang="it-IT" dirty="0"/>
            </a:p>
          </p:txBody>
        </p:sp>
        <p:grpSp>
          <p:nvGrpSpPr>
            <p:cNvPr id="54" name="Gruppo 53"/>
            <p:cNvGrpSpPr/>
            <p:nvPr/>
          </p:nvGrpSpPr>
          <p:grpSpPr>
            <a:xfrm>
              <a:off x="7884368" y="3429000"/>
              <a:ext cx="864096" cy="864096"/>
              <a:chOff x="4644008" y="2276872"/>
              <a:chExt cx="1728192" cy="1728192"/>
            </a:xfrm>
          </p:grpSpPr>
          <p:sp>
            <p:nvSpPr>
              <p:cNvPr id="55" name="Ovale 54"/>
              <p:cNvSpPr/>
              <p:nvPr/>
            </p:nvSpPr>
            <p:spPr>
              <a:xfrm>
                <a:off x="4644008" y="2276872"/>
                <a:ext cx="1728192" cy="1728192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56" name="Gruppo 19"/>
              <p:cNvGrpSpPr/>
              <p:nvPr/>
            </p:nvGrpSpPr>
            <p:grpSpPr>
              <a:xfrm>
                <a:off x="5004048" y="2348880"/>
                <a:ext cx="1279376" cy="1224136"/>
                <a:chOff x="5004048" y="2348880"/>
                <a:chExt cx="1279376" cy="1224136"/>
              </a:xfrm>
            </p:grpSpPr>
            <p:cxnSp>
              <p:nvCxnSpPr>
                <p:cNvPr id="61" name="Connettore 2 60"/>
                <p:cNvCxnSpPr/>
                <p:nvPr/>
              </p:nvCxnSpPr>
              <p:spPr>
                <a:xfrm flipV="1">
                  <a:off x="5508104" y="2348880"/>
                  <a:ext cx="0" cy="7920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ttore 2 61"/>
                <p:cNvCxnSpPr/>
                <p:nvPr/>
              </p:nvCxnSpPr>
              <p:spPr>
                <a:xfrm flipH="1">
                  <a:off x="5004048" y="3140968"/>
                  <a:ext cx="504056" cy="4320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ttore 2 62"/>
                <p:cNvCxnSpPr/>
                <p:nvPr/>
              </p:nvCxnSpPr>
              <p:spPr>
                <a:xfrm>
                  <a:off x="5508104" y="3140968"/>
                  <a:ext cx="775320" cy="27126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uppo 20"/>
              <p:cNvGrpSpPr/>
              <p:nvPr/>
            </p:nvGrpSpPr>
            <p:grpSpPr>
              <a:xfrm rot="1509585">
                <a:off x="5059559" y="2418753"/>
                <a:ext cx="1279376" cy="1224136"/>
                <a:chOff x="5004048" y="2348880"/>
                <a:chExt cx="1279376" cy="1224136"/>
              </a:xfrm>
            </p:grpSpPr>
            <p:cxnSp>
              <p:nvCxnSpPr>
                <p:cNvPr id="58" name="Connettore 2 57"/>
                <p:cNvCxnSpPr/>
                <p:nvPr/>
              </p:nvCxnSpPr>
              <p:spPr>
                <a:xfrm flipV="1">
                  <a:off x="5508104" y="2348880"/>
                  <a:ext cx="0" cy="7920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ttore 2 58"/>
                <p:cNvCxnSpPr/>
                <p:nvPr/>
              </p:nvCxnSpPr>
              <p:spPr>
                <a:xfrm flipH="1">
                  <a:off x="5004048" y="3140968"/>
                  <a:ext cx="504056" cy="4320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ttore 2 59"/>
                <p:cNvCxnSpPr/>
                <p:nvPr/>
              </p:nvCxnSpPr>
              <p:spPr>
                <a:xfrm>
                  <a:off x="5508104" y="3140968"/>
                  <a:ext cx="775320" cy="27126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5" name="CasellaDiTesto 34"/>
          <p:cNvSpPr txBox="1"/>
          <p:nvPr/>
        </p:nvSpPr>
        <p:spPr>
          <a:xfrm>
            <a:off x="5580112" y="5818038"/>
            <a:ext cx="343376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Hayden et al. CMP </a:t>
            </a:r>
            <a:r>
              <a:rPr lang="en-US" b="1" dirty="0" smtClean="0">
                <a:solidFill>
                  <a:srgbClr val="0070C0"/>
                </a:solidFill>
              </a:rPr>
              <a:t>250</a:t>
            </a:r>
            <a:r>
              <a:rPr lang="en-US" dirty="0" smtClean="0">
                <a:solidFill>
                  <a:srgbClr val="0070C0"/>
                </a:solidFill>
              </a:rPr>
              <a:t>, 371 (2004)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Fawzi</a:t>
            </a:r>
            <a:r>
              <a:rPr lang="en-US" dirty="0" smtClean="0">
                <a:solidFill>
                  <a:srgbClr val="0070C0"/>
                </a:solidFill>
              </a:rPr>
              <a:t> et al. J. ACM </a:t>
            </a:r>
            <a:r>
              <a:rPr lang="en-US" b="1" dirty="0" smtClean="0">
                <a:solidFill>
                  <a:srgbClr val="0070C0"/>
                </a:solidFill>
              </a:rPr>
              <a:t>60</a:t>
            </a:r>
            <a:r>
              <a:rPr lang="en-US" dirty="0" smtClean="0">
                <a:solidFill>
                  <a:srgbClr val="0070C0"/>
                </a:solidFill>
              </a:rPr>
              <a:t> 44 (2013)</a:t>
            </a:r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Lupo </a:t>
            </a:r>
            <a:r>
              <a:rPr lang="it-IT" dirty="0" err="1" smtClean="0">
                <a:solidFill>
                  <a:srgbClr val="0070C0"/>
                </a:solidFill>
              </a:rPr>
              <a:t>et</a:t>
            </a:r>
            <a:r>
              <a:rPr lang="it-IT" dirty="0" smtClean="0">
                <a:solidFill>
                  <a:srgbClr val="0070C0"/>
                </a:solidFill>
              </a:rPr>
              <a:t> al. </a:t>
            </a:r>
            <a:r>
              <a:rPr lang="it-IT" dirty="0" err="1" smtClean="0">
                <a:solidFill>
                  <a:srgbClr val="0070C0"/>
                </a:solidFill>
              </a:rPr>
              <a:t>arXiv</a:t>
            </a:r>
            <a:r>
              <a:rPr lang="it-IT" dirty="0" smtClean="0">
                <a:solidFill>
                  <a:srgbClr val="0070C0"/>
                </a:solidFill>
              </a:rPr>
              <a:t>:1311.5212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ttore 2 38"/>
          <p:cNvCxnSpPr/>
          <p:nvPr/>
        </p:nvCxnSpPr>
        <p:spPr>
          <a:xfrm>
            <a:off x="2339752" y="3665785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Pergamena 2 19"/>
          <p:cNvSpPr/>
          <p:nvPr/>
        </p:nvSpPr>
        <p:spPr>
          <a:xfrm>
            <a:off x="1331640" y="404664"/>
            <a:ext cx="648072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1043608" y="1700808"/>
            <a:ext cx="12961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115616" y="1844824"/>
            <a:ext cx="11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Encryption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475656" y="4766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</a:p>
        </p:txBody>
      </p:sp>
      <p:sp>
        <p:nvSpPr>
          <p:cNvPr id="27" name="Nuvola 26"/>
          <p:cNvSpPr/>
          <p:nvPr/>
        </p:nvSpPr>
        <p:spPr>
          <a:xfrm>
            <a:off x="683568" y="2636912"/>
            <a:ext cx="2088232" cy="158417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giù 31"/>
          <p:cNvSpPr/>
          <p:nvPr/>
        </p:nvSpPr>
        <p:spPr>
          <a:xfrm>
            <a:off x="1547664" y="112474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in giù 32"/>
          <p:cNvSpPr/>
          <p:nvPr/>
        </p:nvSpPr>
        <p:spPr>
          <a:xfrm>
            <a:off x="1547664" y="256490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8404&amp;v=fit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700808"/>
            <a:ext cx="782216" cy="782216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755576" y="3491716"/>
            <a:ext cx="17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Physical</a:t>
            </a:r>
            <a:r>
              <a:rPr lang="it-IT" dirty="0" smtClean="0"/>
              <a:t> medium</a:t>
            </a:r>
            <a:endParaRPr lang="it-IT" dirty="0"/>
          </a:p>
        </p:txBody>
      </p:sp>
      <p:pic>
        <p:nvPicPr>
          <p:cNvPr id="47" name="Immagine 46" descr="pergame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2996952"/>
            <a:ext cx="818671" cy="551312"/>
          </a:xfrm>
          <a:prstGeom prst="rect">
            <a:avLst/>
          </a:prstGeom>
        </p:spPr>
      </p:pic>
      <p:graphicFrame>
        <p:nvGraphicFramePr>
          <p:cNvPr id="72708" name="Object 2"/>
          <p:cNvGraphicFramePr>
            <a:graphicFrameLocks noChangeAspect="1"/>
          </p:cNvGraphicFramePr>
          <p:nvPr/>
        </p:nvGraphicFramePr>
        <p:xfrm>
          <a:off x="3707904" y="484411"/>
          <a:ext cx="1306513" cy="568325"/>
        </p:xfrm>
        <a:graphic>
          <a:graphicData uri="http://schemas.openxmlformats.org/presentationml/2006/ole">
            <p:oleObj spid="_x0000_s72708" name="Equation" r:id="rId5" imgW="583920" imgH="253800" progId="Equation.DSMT4">
              <p:embed/>
            </p:oleObj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6132711" y="484411"/>
          <a:ext cx="2471737" cy="511175"/>
        </p:xfrm>
        <a:graphic>
          <a:graphicData uri="http://schemas.openxmlformats.org/presentationml/2006/ole">
            <p:oleObj spid="_x0000_s72709" name="Equation" r:id="rId6" imgW="1104840" imgH="228600" progId="Equation.DSMT4">
              <p:embed/>
            </p:oleObj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3847950" y="1484784"/>
            <a:ext cx="454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key </a:t>
            </a:r>
            <a:r>
              <a:rPr lang="it-IT" dirty="0" err="1" smtClean="0"/>
              <a:t>corresponds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unitary</a:t>
            </a:r>
            <a:r>
              <a:rPr lang="it-IT" dirty="0" smtClean="0"/>
              <a:t> </a:t>
            </a:r>
            <a:r>
              <a:rPr lang="it-IT" dirty="0" err="1" smtClean="0"/>
              <a:t>transformation</a:t>
            </a:r>
            <a:endParaRPr lang="it-IT" dirty="0"/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3635896" y="1989138"/>
          <a:ext cx="1931987" cy="568325"/>
        </p:xfrm>
        <a:graphic>
          <a:graphicData uri="http://schemas.openxmlformats.org/presentationml/2006/ole">
            <p:oleObj spid="_x0000_s72710" name="Equation" r:id="rId7" imgW="863280" imgH="253800" progId="Equation.DSMT4">
              <p:embed/>
            </p:oleObj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6088063" y="1989138"/>
          <a:ext cx="2898775" cy="511175"/>
        </p:xfrm>
        <a:graphic>
          <a:graphicData uri="http://schemas.openxmlformats.org/presentationml/2006/ole">
            <p:oleObj spid="_x0000_s72711" name="Equation" r:id="rId8" imgW="1295280" imgH="228600" progId="Equation.DSMT4">
              <p:embed/>
            </p:oleObj>
          </a:graphicData>
        </a:graphic>
      </p:graphicFrame>
      <p:pic>
        <p:nvPicPr>
          <p:cNvPr id="40" name="Immagine 39" descr="michelangelo-adamo-ed-ev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3968" y="3449761"/>
            <a:ext cx="504056" cy="474112"/>
          </a:xfrm>
          <a:prstGeom prst="rect">
            <a:avLst/>
          </a:prstGeom>
        </p:spPr>
      </p:pic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5292725" y="3184525"/>
          <a:ext cx="1890713" cy="930275"/>
        </p:xfrm>
        <a:graphic>
          <a:graphicData uri="http://schemas.openxmlformats.org/presentationml/2006/ole">
            <p:oleObj spid="_x0000_s72712" name="Equation" r:id="rId10" imgW="799920" imgH="393480" progId="Equation.DSMT4">
              <p:embed/>
            </p:oleObj>
          </a:graphicData>
        </a:graphic>
      </p:graphicFrame>
      <p:pic>
        <p:nvPicPr>
          <p:cNvPr id="44" name="Immagine 43" descr="alice-clip-art-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764704"/>
            <a:ext cx="619011" cy="648072"/>
          </a:xfrm>
          <a:prstGeom prst="rect">
            <a:avLst/>
          </a:prstGeom>
        </p:spPr>
      </p:pic>
      <p:grpSp>
        <p:nvGrpSpPr>
          <p:cNvPr id="38" name="Gruppo 37"/>
          <p:cNvGrpSpPr/>
          <p:nvPr/>
        </p:nvGrpSpPr>
        <p:grpSpPr>
          <a:xfrm>
            <a:off x="7956376" y="2420888"/>
            <a:ext cx="1008112" cy="1008112"/>
            <a:chOff x="4644008" y="2276872"/>
            <a:chExt cx="1728192" cy="1728192"/>
          </a:xfrm>
        </p:grpSpPr>
        <p:sp>
          <p:nvSpPr>
            <p:cNvPr id="46" name="Ovale 45"/>
            <p:cNvSpPr/>
            <p:nvPr/>
          </p:nvSpPr>
          <p:spPr>
            <a:xfrm>
              <a:off x="4644008" y="2276872"/>
              <a:ext cx="1728192" cy="172819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0" name="Gruppo 19"/>
            <p:cNvGrpSpPr/>
            <p:nvPr/>
          </p:nvGrpSpPr>
          <p:grpSpPr>
            <a:xfrm>
              <a:off x="5004048" y="2348880"/>
              <a:ext cx="1279376" cy="1224136"/>
              <a:chOff x="5004048" y="2348880"/>
              <a:chExt cx="1279376" cy="1224136"/>
            </a:xfrm>
          </p:grpSpPr>
          <p:cxnSp>
            <p:nvCxnSpPr>
              <p:cNvPr id="55" name="Connettore 2 54"/>
              <p:cNvCxnSpPr/>
              <p:nvPr/>
            </p:nvCxnSpPr>
            <p:spPr>
              <a:xfrm flipV="1">
                <a:off x="5508104" y="2348880"/>
                <a:ext cx="0" cy="79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2 55"/>
              <p:cNvCxnSpPr/>
              <p:nvPr/>
            </p:nvCxnSpPr>
            <p:spPr>
              <a:xfrm flipH="1">
                <a:off x="5004048" y="3140968"/>
                <a:ext cx="504056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2 56"/>
              <p:cNvCxnSpPr/>
              <p:nvPr/>
            </p:nvCxnSpPr>
            <p:spPr>
              <a:xfrm>
                <a:off x="5508104" y="3140968"/>
                <a:ext cx="775320" cy="2712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uppo 20"/>
            <p:cNvGrpSpPr/>
            <p:nvPr/>
          </p:nvGrpSpPr>
          <p:grpSpPr>
            <a:xfrm rot="1509585">
              <a:off x="5059559" y="2418753"/>
              <a:ext cx="1279376" cy="1224136"/>
              <a:chOff x="5004048" y="2348880"/>
              <a:chExt cx="1279376" cy="1224136"/>
            </a:xfrm>
          </p:grpSpPr>
          <p:cxnSp>
            <p:nvCxnSpPr>
              <p:cNvPr id="52" name="Connettore 2 51"/>
              <p:cNvCxnSpPr/>
              <p:nvPr/>
            </p:nvCxnSpPr>
            <p:spPr>
              <a:xfrm flipV="1">
                <a:off x="5508104" y="2348880"/>
                <a:ext cx="0" cy="79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Connettore 2 52"/>
              <p:cNvCxnSpPr/>
              <p:nvPr/>
            </p:nvCxnSpPr>
            <p:spPr>
              <a:xfrm flipH="1">
                <a:off x="5004048" y="3140968"/>
                <a:ext cx="504056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Connettore 2 53"/>
              <p:cNvCxnSpPr/>
              <p:nvPr/>
            </p:nvCxnSpPr>
            <p:spPr>
              <a:xfrm>
                <a:off x="5508104" y="3140968"/>
                <a:ext cx="775320" cy="2712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81997" y="1269915"/>
            <a:ext cx="373570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words</a:t>
            </a:r>
            <a:r>
              <a:rPr lang="it-IT" dirty="0" smtClean="0"/>
              <a:t> on </a:t>
            </a:r>
            <a:r>
              <a:rPr lang="it-IT" dirty="0" err="1" smtClean="0"/>
              <a:t>classical</a:t>
            </a:r>
            <a:r>
              <a:rPr lang="it-IT" dirty="0" smtClean="0"/>
              <a:t> </a:t>
            </a:r>
            <a:r>
              <a:rPr lang="it-IT" dirty="0" err="1" smtClean="0"/>
              <a:t>cryptography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Quantum Data </a:t>
            </a:r>
            <a:r>
              <a:rPr lang="it-IT" dirty="0" err="1" smtClean="0"/>
              <a:t>Locking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Cryptographic</a:t>
            </a:r>
            <a:r>
              <a:rPr lang="it-IT" dirty="0" smtClean="0"/>
              <a:t> </a:t>
            </a:r>
            <a:r>
              <a:rPr lang="it-IT" dirty="0" err="1" smtClean="0"/>
              <a:t>applications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2318101" y="1773971"/>
            <a:ext cx="47741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Symmetric-key</a:t>
            </a:r>
            <a:r>
              <a:rPr lang="it-IT" dirty="0" smtClean="0"/>
              <a:t> </a:t>
            </a:r>
            <a:r>
              <a:rPr lang="it-IT" dirty="0" err="1" smtClean="0"/>
              <a:t>cryptography</a:t>
            </a:r>
            <a:r>
              <a:rPr lang="it-IT" dirty="0" smtClean="0"/>
              <a:t>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dirty="0" err="1" smtClean="0"/>
              <a:t>Caesar</a:t>
            </a:r>
            <a:r>
              <a:rPr lang="it-IT" dirty="0" smtClean="0"/>
              <a:t> </a:t>
            </a:r>
            <a:r>
              <a:rPr lang="it-IT" dirty="0" err="1" smtClean="0"/>
              <a:t>cipher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enigma </a:t>
            </a:r>
            <a:r>
              <a:rPr lang="it-IT" dirty="0" err="1" smtClean="0"/>
              <a:t>machine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pad </a:t>
            </a:r>
          </a:p>
          <a:p>
            <a:r>
              <a:rPr lang="it-IT" dirty="0" smtClean="0"/>
              <a:t>(information </a:t>
            </a:r>
            <a:r>
              <a:rPr lang="it-IT" dirty="0" err="1" smtClean="0"/>
              <a:t>theoretical</a:t>
            </a:r>
            <a:r>
              <a:rPr lang="it-IT" dirty="0" smtClean="0"/>
              <a:t> security)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Uncertainty</a:t>
            </a:r>
            <a:r>
              <a:rPr lang="it-IT" dirty="0" smtClean="0"/>
              <a:t> relations</a:t>
            </a:r>
          </a:p>
          <a:p>
            <a:r>
              <a:rPr lang="it-IT" dirty="0" smtClean="0"/>
              <a:t>Quantum enigma </a:t>
            </a:r>
            <a:r>
              <a:rPr lang="it-IT" dirty="0" err="1" smtClean="0"/>
              <a:t>machines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Composability</a:t>
            </a:r>
            <a:r>
              <a:rPr lang="it-IT" dirty="0" smtClean="0"/>
              <a:t> and </a:t>
            </a:r>
            <a:r>
              <a:rPr lang="it-IT" dirty="0" err="1" smtClean="0"/>
              <a:t>robustness</a:t>
            </a:r>
            <a:endParaRPr lang="it-IT" dirty="0" smtClean="0"/>
          </a:p>
          <a:p>
            <a:r>
              <a:rPr lang="it-IT" dirty="0" err="1" smtClean="0"/>
              <a:t>Locking</a:t>
            </a:r>
            <a:r>
              <a:rPr lang="it-IT" dirty="0" smtClean="0"/>
              <a:t> </a:t>
            </a:r>
            <a:r>
              <a:rPr lang="it-IT" dirty="0" err="1" smtClean="0"/>
              <a:t>noisy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endParaRPr lang="it-IT" dirty="0" smtClean="0"/>
          </a:p>
          <a:p>
            <a:r>
              <a:rPr lang="it-IT" dirty="0" err="1" smtClean="0"/>
              <a:t>Coherent</a:t>
            </a:r>
            <a:r>
              <a:rPr lang="it-IT" dirty="0" smtClean="0"/>
              <a:t> state quantum data </a:t>
            </a:r>
            <a:r>
              <a:rPr lang="it-IT" dirty="0" err="1" smtClean="0"/>
              <a:t>locking</a:t>
            </a:r>
            <a:endParaRPr lang="it-IT" dirty="0" smtClean="0"/>
          </a:p>
        </p:txBody>
      </p:sp>
      <p:sp>
        <p:nvSpPr>
          <p:cNvPr id="8" name="Stella a 5 punte 7"/>
          <p:cNvSpPr/>
          <p:nvPr/>
        </p:nvSpPr>
        <p:spPr>
          <a:xfrm>
            <a:off x="827584" y="1197907"/>
            <a:ext cx="432048" cy="43204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/>
          <p:cNvSpPr/>
          <p:nvPr/>
        </p:nvSpPr>
        <p:spPr>
          <a:xfrm>
            <a:off x="827584" y="3142123"/>
            <a:ext cx="432048" cy="43204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5 punte 9"/>
          <p:cNvSpPr/>
          <p:nvPr/>
        </p:nvSpPr>
        <p:spPr>
          <a:xfrm>
            <a:off x="827584" y="4582283"/>
            <a:ext cx="432048" cy="43204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ole 10"/>
          <p:cNvSpPr/>
          <p:nvPr/>
        </p:nvSpPr>
        <p:spPr>
          <a:xfrm>
            <a:off x="2123728" y="1845979"/>
            <a:ext cx="216024" cy="216024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ole 11"/>
          <p:cNvSpPr/>
          <p:nvPr/>
        </p:nvSpPr>
        <p:spPr>
          <a:xfrm>
            <a:off x="2123728" y="2422043"/>
            <a:ext cx="216024" cy="216024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ole 12"/>
          <p:cNvSpPr/>
          <p:nvPr/>
        </p:nvSpPr>
        <p:spPr>
          <a:xfrm>
            <a:off x="2123728" y="3790195"/>
            <a:ext cx="216024" cy="216024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ole 13"/>
          <p:cNvSpPr/>
          <p:nvPr/>
        </p:nvSpPr>
        <p:spPr>
          <a:xfrm>
            <a:off x="2123728" y="4078227"/>
            <a:ext cx="216024" cy="216024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804248" y="128826"/>
            <a:ext cx="177523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Summary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 rot="16200000">
            <a:off x="-3025742" y="3273413"/>
            <a:ext cx="6597353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QUANTUM KRISPY KREME SEMINAR </a:t>
            </a:r>
            <a:r>
              <a:rPr lang="it-IT" sz="1600" b="1" dirty="0" err="1" smtClean="0"/>
              <a:t>---</a:t>
            </a:r>
            <a:r>
              <a:rPr lang="it-IT" sz="1600" b="1" dirty="0" smtClean="0"/>
              <a:t> Louisiana State </a:t>
            </a:r>
            <a:r>
              <a:rPr lang="it-IT" sz="1600" b="1" dirty="0" err="1" smtClean="0"/>
              <a:t>University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---</a:t>
            </a:r>
            <a:r>
              <a:rPr lang="it-IT" sz="1600" b="1" dirty="0" smtClean="0"/>
              <a:t> FEB 17</a:t>
            </a:r>
            <a:endParaRPr lang="en-US" sz="1550" dirty="0" smtClean="0"/>
          </a:p>
        </p:txBody>
      </p:sp>
      <p:sp>
        <p:nvSpPr>
          <p:cNvPr id="18" name="Sole 17"/>
          <p:cNvSpPr/>
          <p:nvPr/>
        </p:nvSpPr>
        <p:spPr>
          <a:xfrm>
            <a:off x="2123728" y="5158347"/>
            <a:ext cx="216024" cy="216024"/>
          </a:xfrm>
          <a:prstGeom prst="su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ole 18"/>
          <p:cNvSpPr/>
          <p:nvPr/>
        </p:nvSpPr>
        <p:spPr>
          <a:xfrm>
            <a:off x="2123728" y="5446379"/>
            <a:ext cx="216024" cy="216024"/>
          </a:xfrm>
          <a:prstGeom prst="su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ole 19"/>
          <p:cNvSpPr/>
          <p:nvPr/>
        </p:nvSpPr>
        <p:spPr>
          <a:xfrm>
            <a:off x="2123728" y="5734411"/>
            <a:ext cx="216024" cy="216024"/>
          </a:xfrm>
          <a:prstGeom prst="su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rgamena 2 19"/>
          <p:cNvSpPr/>
          <p:nvPr/>
        </p:nvSpPr>
        <p:spPr>
          <a:xfrm>
            <a:off x="1331640" y="404664"/>
            <a:ext cx="648072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>
            <a:off x="1547664" y="407707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1043608" y="1700808"/>
            <a:ext cx="12961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115616" y="1844824"/>
            <a:ext cx="11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Encryption</a:t>
            </a:r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1043608" y="4653136"/>
            <a:ext cx="12961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115616" y="4797152"/>
            <a:ext cx="116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Decription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475656" y="4766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</a:p>
        </p:txBody>
      </p:sp>
      <p:sp>
        <p:nvSpPr>
          <p:cNvPr id="27" name="Nuvola 26"/>
          <p:cNvSpPr/>
          <p:nvPr/>
        </p:nvSpPr>
        <p:spPr>
          <a:xfrm>
            <a:off x="683568" y="2636912"/>
            <a:ext cx="2088232" cy="158417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giù 31"/>
          <p:cNvSpPr/>
          <p:nvPr/>
        </p:nvSpPr>
        <p:spPr>
          <a:xfrm>
            <a:off x="1547664" y="112474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in giù 32"/>
          <p:cNvSpPr/>
          <p:nvPr/>
        </p:nvSpPr>
        <p:spPr>
          <a:xfrm>
            <a:off x="1547664" y="256490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8404&amp;v=fit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700808"/>
            <a:ext cx="782216" cy="782216"/>
          </a:xfrm>
          <a:prstGeom prst="rect">
            <a:avLst/>
          </a:prstGeom>
        </p:spPr>
      </p:pic>
      <p:pic>
        <p:nvPicPr>
          <p:cNvPr id="36" name="Immagine 35" descr="8404&amp;v=fit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1632" y="4663008"/>
            <a:ext cx="782216" cy="782216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755576" y="3491716"/>
            <a:ext cx="17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Physical</a:t>
            </a:r>
            <a:r>
              <a:rPr lang="it-IT" dirty="0" smtClean="0"/>
              <a:t> medium</a:t>
            </a:r>
            <a:endParaRPr lang="it-IT" dirty="0"/>
          </a:p>
        </p:txBody>
      </p:sp>
      <p:sp>
        <p:nvSpPr>
          <p:cNvPr id="42" name="Freccia in giù 41"/>
          <p:cNvSpPr/>
          <p:nvPr/>
        </p:nvSpPr>
        <p:spPr>
          <a:xfrm>
            <a:off x="1547664" y="544522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Immagine 46" descr="pergame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2996952"/>
            <a:ext cx="818671" cy="551312"/>
          </a:xfrm>
          <a:prstGeom prst="rect">
            <a:avLst/>
          </a:prstGeom>
        </p:spPr>
      </p:pic>
      <p:sp>
        <p:nvSpPr>
          <p:cNvPr id="48" name="Pergamena 2 47"/>
          <p:cNvSpPr/>
          <p:nvPr/>
        </p:nvSpPr>
        <p:spPr>
          <a:xfrm>
            <a:off x="1403648" y="5949280"/>
            <a:ext cx="504056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/>
          <p:cNvSpPr txBox="1"/>
          <p:nvPr/>
        </p:nvSpPr>
        <p:spPr>
          <a:xfrm>
            <a:off x="1475656" y="602128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</a:p>
        </p:txBody>
      </p:sp>
      <p:graphicFrame>
        <p:nvGraphicFramePr>
          <p:cNvPr id="72708" name="Object 2"/>
          <p:cNvGraphicFramePr>
            <a:graphicFrameLocks noChangeAspect="1"/>
          </p:cNvGraphicFramePr>
          <p:nvPr/>
        </p:nvGraphicFramePr>
        <p:xfrm>
          <a:off x="3131840" y="484411"/>
          <a:ext cx="1306513" cy="568325"/>
        </p:xfrm>
        <a:graphic>
          <a:graphicData uri="http://schemas.openxmlformats.org/presentationml/2006/ole">
            <p:oleObj spid="_x0000_s81922" name="Equation" r:id="rId5" imgW="583920" imgH="253800" progId="Equation.DSMT4">
              <p:embed/>
            </p:oleObj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6348735" y="484411"/>
          <a:ext cx="2471737" cy="511175"/>
        </p:xfrm>
        <a:graphic>
          <a:graphicData uri="http://schemas.openxmlformats.org/presentationml/2006/ole">
            <p:oleObj spid="_x0000_s81923" name="Equation" r:id="rId6" imgW="1104840" imgH="228600" progId="Equation.DSMT4">
              <p:embed/>
            </p:oleObj>
          </a:graphicData>
        </a:graphic>
      </p:graphicFrame>
      <p:sp>
        <p:nvSpPr>
          <p:cNvPr id="30" name="CasellaDiTesto 29"/>
          <p:cNvSpPr txBox="1"/>
          <p:nvPr/>
        </p:nvSpPr>
        <p:spPr>
          <a:xfrm>
            <a:off x="3847950" y="1484784"/>
            <a:ext cx="454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key </a:t>
            </a:r>
            <a:r>
              <a:rPr lang="it-IT" dirty="0" err="1" smtClean="0"/>
              <a:t>corresponds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unitary</a:t>
            </a:r>
            <a:r>
              <a:rPr lang="it-IT" dirty="0" smtClean="0"/>
              <a:t> </a:t>
            </a:r>
            <a:r>
              <a:rPr lang="it-IT" dirty="0" err="1" smtClean="0"/>
              <a:t>transformation</a:t>
            </a:r>
            <a:endParaRPr lang="it-IT" dirty="0"/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3635896" y="1989138"/>
          <a:ext cx="1931987" cy="568325"/>
        </p:xfrm>
        <a:graphic>
          <a:graphicData uri="http://schemas.openxmlformats.org/presentationml/2006/ole">
            <p:oleObj spid="_x0000_s81924" name="Equation" r:id="rId7" imgW="863280" imgH="253800" progId="Equation.DSMT4">
              <p:embed/>
            </p:oleObj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6088063" y="1989138"/>
          <a:ext cx="2898775" cy="511175"/>
        </p:xfrm>
        <a:graphic>
          <a:graphicData uri="http://schemas.openxmlformats.org/presentationml/2006/ole">
            <p:oleObj spid="_x0000_s81925" name="Equation" r:id="rId8" imgW="1295280" imgH="228600" progId="Equation.DSMT4">
              <p:embed/>
            </p:oleObj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/>
        </p:nvGraphicFramePr>
        <p:xfrm>
          <a:off x="4067944" y="5596979"/>
          <a:ext cx="1108075" cy="568325"/>
        </p:xfrm>
        <a:graphic>
          <a:graphicData uri="http://schemas.openxmlformats.org/presentationml/2006/ole">
            <p:oleObj spid="_x0000_s81927" name="Equation" r:id="rId9" imgW="495000" imgH="253800" progId="Equation.DSMT4">
              <p:embed/>
            </p:oleObj>
          </a:graphicData>
        </a:graphic>
      </p:graphicFrame>
      <p:sp>
        <p:nvSpPr>
          <p:cNvPr id="43" name="CasellaDiTesto 42"/>
          <p:cNvSpPr txBox="1"/>
          <p:nvPr/>
        </p:nvSpPr>
        <p:spPr>
          <a:xfrm>
            <a:off x="3923928" y="486916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decrypt</a:t>
            </a:r>
            <a:r>
              <a:rPr lang="it-IT" dirty="0" smtClean="0"/>
              <a:t>, </a:t>
            </a:r>
            <a:r>
              <a:rPr lang="it-IT" dirty="0" err="1" smtClean="0"/>
              <a:t>apply</a:t>
            </a:r>
            <a:r>
              <a:rPr lang="it-IT" dirty="0" smtClean="0"/>
              <a:t> inverse </a:t>
            </a:r>
            <a:r>
              <a:rPr lang="it-IT" dirty="0" err="1" smtClean="0"/>
              <a:t>unitary</a:t>
            </a:r>
            <a:r>
              <a:rPr lang="it-IT" dirty="0" smtClean="0"/>
              <a:t> and </a:t>
            </a:r>
            <a:r>
              <a:rPr lang="it-IT" dirty="0" err="1" smtClean="0"/>
              <a:t>measure</a:t>
            </a:r>
            <a:r>
              <a:rPr lang="it-IT" dirty="0" smtClean="0"/>
              <a:t> in standard </a:t>
            </a:r>
            <a:r>
              <a:rPr lang="it-IT" dirty="0" err="1" smtClean="0"/>
              <a:t>basis</a:t>
            </a:r>
            <a:endParaRPr lang="it-IT" dirty="0"/>
          </a:p>
        </p:txBody>
      </p:sp>
      <p:pic>
        <p:nvPicPr>
          <p:cNvPr id="44" name="Immagine 43" descr="alice-clip-art-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764704"/>
            <a:ext cx="619011" cy="648072"/>
          </a:xfrm>
          <a:prstGeom prst="rect">
            <a:avLst/>
          </a:prstGeom>
        </p:spPr>
      </p:pic>
      <p:pic>
        <p:nvPicPr>
          <p:cNvPr id="45" name="Immagine 44" descr="Bob-Dylan-young-portrait-color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2DBD5"/>
              </a:clrFrom>
              <a:clrTo>
                <a:srgbClr val="E2DBD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301208"/>
            <a:ext cx="652548" cy="690396"/>
          </a:xfrm>
          <a:prstGeom prst="rect">
            <a:avLst/>
          </a:prstGeom>
        </p:spPr>
      </p:pic>
      <p:grpSp>
        <p:nvGrpSpPr>
          <p:cNvPr id="2" name="Gruppo 37"/>
          <p:cNvGrpSpPr/>
          <p:nvPr/>
        </p:nvGrpSpPr>
        <p:grpSpPr>
          <a:xfrm>
            <a:off x="7956376" y="2420888"/>
            <a:ext cx="1008112" cy="1008112"/>
            <a:chOff x="4644008" y="2276872"/>
            <a:chExt cx="1728192" cy="1728192"/>
          </a:xfrm>
        </p:grpSpPr>
        <p:sp>
          <p:nvSpPr>
            <p:cNvPr id="46" name="Ovale 45"/>
            <p:cNvSpPr/>
            <p:nvPr/>
          </p:nvSpPr>
          <p:spPr>
            <a:xfrm>
              <a:off x="4644008" y="2276872"/>
              <a:ext cx="1728192" cy="172819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uppo 19"/>
            <p:cNvGrpSpPr/>
            <p:nvPr/>
          </p:nvGrpSpPr>
          <p:grpSpPr>
            <a:xfrm>
              <a:off x="5004048" y="2348880"/>
              <a:ext cx="1279376" cy="1224136"/>
              <a:chOff x="5004048" y="2348880"/>
              <a:chExt cx="1279376" cy="1224136"/>
            </a:xfrm>
          </p:grpSpPr>
          <p:cxnSp>
            <p:nvCxnSpPr>
              <p:cNvPr id="55" name="Connettore 2 54"/>
              <p:cNvCxnSpPr/>
              <p:nvPr/>
            </p:nvCxnSpPr>
            <p:spPr>
              <a:xfrm flipV="1">
                <a:off x="5508104" y="2348880"/>
                <a:ext cx="0" cy="79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2 55"/>
              <p:cNvCxnSpPr/>
              <p:nvPr/>
            </p:nvCxnSpPr>
            <p:spPr>
              <a:xfrm flipH="1">
                <a:off x="5004048" y="3140968"/>
                <a:ext cx="504056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2 56"/>
              <p:cNvCxnSpPr/>
              <p:nvPr/>
            </p:nvCxnSpPr>
            <p:spPr>
              <a:xfrm>
                <a:off x="5508104" y="3140968"/>
                <a:ext cx="775320" cy="2712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po 20"/>
            <p:cNvGrpSpPr/>
            <p:nvPr/>
          </p:nvGrpSpPr>
          <p:grpSpPr>
            <a:xfrm rot="1509585">
              <a:off x="5059559" y="2418753"/>
              <a:ext cx="1279376" cy="1224136"/>
              <a:chOff x="5004048" y="2348880"/>
              <a:chExt cx="1279376" cy="1224136"/>
            </a:xfrm>
          </p:grpSpPr>
          <p:cxnSp>
            <p:nvCxnSpPr>
              <p:cNvPr id="52" name="Connettore 2 51"/>
              <p:cNvCxnSpPr/>
              <p:nvPr/>
            </p:nvCxnSpPr>
            <p:spPr>
              <a:xfrm flipV="1">
                <a:off x="5508104" y="2348880"/>
                <a:ext cx="0" cy="79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Connettore 2 52"/>
              <p:cNvCxnSpPr/>
              <p:nvPr/>
            </p:nvCxnSpPr>
            <p:spPr>
              <a:xfrm flipH="1">
                <a:off x="5004048" y="3140968"/>
                <a:ext cx="504056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Connettore 2 53"/>
              <p:cNvCxnSpPr/>
              <p:nvPr/>
            </p:nvCxnSpPr>
            <p:spPr>
              <a:xfrm>
                <a:off x="5508104" y="3140968"/>
                <a:ext cx="775320" cy="2712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CasellaDiTesto 37"/>
          <p:cNvSpPr txBox="1"/>
          <p:nvPr/>
        </p:nvSpPr>
        <p:spPr>
          <a:xfrm>
            <a:off x="4788024" y="620688"/>
            <a:ext cx="138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basis</a:t>
            </a:r>
            <a:r>
              <a:rPr lang="it-IT" dirty="0" smtClean="0"/>
              <a:t> </a:t>
            </a:r>
            <a:r>
              <a:rPr lang="it-IT" dirty="0" err="1" smtClean="0"/>
              <a:t>vectors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rgamena 2 19"/>
          <p:cNvSpPr/>
          <p:nvPr/>
        </p:nvSpPr>
        <p:spPr>
          <a:xfrm>
            <a:off x="1331640" y="404664"/>
            <a:ext cx="648072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>
            <a:off x="1547664" y="407707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1043608" y="1700808"/>
            <a:ext cx="12961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115616" y="1844824"/>
            <a:ext cx="11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Encryption</a:t>
            </a:r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1043608" y="4653136"/>
            <a:ext cx="12961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115616" y="4797152"/>
            <a:ext cx="116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Decription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475656" y="4766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</a:p>
        </p:txBody>
      </p:sp>
      <p:sp>
        <p:nvSpPr>
          <p:cNvPr id="27" name="Nuvola 26"/>
          <p:cNvSpPr/>
          <p:nvPr/>
        </p:nvSpPr>
        <p:spPr>
          <a:xfrm>
            <a:off x="683568" y="2636912"/>
            <a:ext cx="2088232" cy="158417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giù 31"/>
          <p:cNvSpPr/>
          <p:nvPr/>
        </p:nvSpPr>
        <p:spPr>
          <a:xfrm>
            <a:off x="1547664" y="112474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in giù 32"/>
          <p:cNvSpPr/>
          <p:nvPr/>
        </p:nvSpPr>
        <p:spPr>
          <a:xfrm>
            <a:off x="1547664" y="256490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8404&amp;v=fit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700808"/>
            <a:ext cx="782216" cy="782216"/>
          </a:xfrm>
          <a:prstGeom prst="rect">
            <a:avLst/>
          </a:prstGeom>
        </p:spPr>
      </p:pic>
      <p:pic>
        <p:nvPicPr>
          <p:cNvPr id="36" name="Immagine 35" descr="8404&amp;v=fit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1632" y="4663008"/>
            <a:ext cx="782216" cy="782216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755576" y="3491716"/>
            <a:ext cx="17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Physical</a:t>
            </a:r>
            <a:r>
              <a:rPr lang="it-IT" dirty="0" smtClean="0"/>
              <a:t> medium</a:t>
            </a:r>
            <a:endParaRPr lang="it-IT" dirty="0"/>
          </a:p>
        </p:txBody>
      </p:sp>
      <p:sp>
        <p:nvSpPr>
          <p:cNvPr id="42" name="Freccia in giù 41"/>
          <p:cNvSpPr/>
          <p:nvPr/>
        </p:nvSpPr>
        <p:spPr>
          <a:xfrm>
            <a:off x="1547664" y="544522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Immagine 46" descr="pergame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2996952"/>
            <a:ext cx="818671" cy="551312"/>
          </a:xfrm>
          <a:prstGeom prst="rect">
            <a:avLst/>
          </a:prstGeom>
        </p:spPr>
      </p:pic>
      <p:sp>
        <p:nvSpPr>
          <p:cNvPr id="48" name="Pergamena 2 47"/>
          <p:cNvSpPr/>
          <p:nvPr/>
        </p:nvSpPr>
        <p:spPr>
          <a:xfrm>
            <a:off x="1403648" y="5949280"/>
            <a:ext cx="504056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/>
          <p:cNvSpPr txBox="1"/>
          <p:nvPr/>
        </p:nvSpPr>
        <p:spPr>
          <a:xfrm>
            <a:off x="1475656" y="602128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3347864" y="836712"/>
          <a:ext cx="1931987" cy="568325"/>
        </p:xfrm>
        <a:graphic>
          <a:graphicData uri="http://schemas.openxmlformats.org/presentationml/2006/ole">
            <p:oleObj spid="_x0000_s74756" name="Equation" r:id="rId5" imgW="863280" imgH="253800" progId="Equation.DSMT4">
              <p:embed/>
            </p:oleObj>
          </a:graphicData>
        </a:graphic>
      </p:graphicFrame>
      <p:pic>
        <p:nvPicPr>
          <p:cNvPr id="44" name="Immagine 43" descr="alice-clip-art-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764704"/>
            <a:ext cx="619011" cy="648072"/>
          </a:xfrm>
          <a:prstGeom prst="rect">
            <a:avLst/>
          </a:prstGeom>
        </p:spPr>
      </p:pic>
      <p:pic>
        <p:nvPicPr>
          <p:cNvPr id="45" name="Immagine 44" descr="Bob-Dylan-young-portrait-colo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2DBD5"/>
              </a:clrFrom>
              <a:clrTo>
                <a:srgbClr val="E2DBD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301208"/>
            <a:ext cx="652548" cy="690396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4355976" y="116632"/>
            <a:ext cx="4638834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Quantum Enigma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Machine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6" name="Immagine 45" descr="004796_10_fig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1340768"/>
            <a:ext cx="4594111" cy="2088232"/>
          </a:xfrm>
          <a:prstGeom prst="rect">
            <a:avLst/>
          </a:prstGeom>
        </p:spPr>
      </p:pic>
      <p:sp>
        <p:nvSpPr>
          <p:cNvPr id="50" name="CasellaDiTesto 49"/>
          <p:cNvSpPr txBox="1"/>
          <p:nvPr/>
        </p:nvSpPr>
        <p:spPr>
          <a:xfrm>
            <a:off x="4067944" y="364502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Single </a:t>
            </a:r>
            <a:r>
              <a:rPr lang="it-IT" dirty="0" err="1" smtClean="0"/>
              <a:t>photon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d </a:t>
            </a:r>
            <a:r>
              <a:rPr lang="it-IT" dirty="0" err="1" smtClean="0"/>
              <a:t>modes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err="1" smtClean="0"/>
              <a:t>Random</a:t>
            </a:r>
            <a:r>
              <a:rPr lang="it-IT" dirty="0" smtClean="0"/>
              <a:t> </a:t>
            </a:r>
            <a:r>
              <a:rPr lang="it-IT" dirty="0" err="1" smtClean="0"/>
              <a:t>phase-shifts</a:t>
            </a:r>
            <a:r>
              <a:rPr lang="it-IT" dirty="0" smtClean="0"/>
              <a:t> </a:t>
            </a:r>
            <a:r>
              <a:rPr lang="it-IT" dirty="0" err="1" smtClean="0"/>
              <a:t>generates</a:t>
            </a:r>
            <a:r>
              <a:rPr lang="it-IT" dirty="0" smtClean="0"/>
              <a:t>  strong data </a:t>
            </a:r>
            <a:r>
              <a:rPr lang="it-IT" dirty="0" err="1" smtClean="0"/>
              <a:t>locking</a:t>
            </a:r>
            <a:r>
              <a:rPr lang="it-IT" dirty="0" smtClean="0"/>
              <a:t>  </a:t>
            </a:r>
            <a:r>
              <a:rPr lang="it-IT" dirty="0" err="1" smtClean="0"/>
              <a:t>properties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4067944" y="5085184"/>
            <a:ext cx="473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secret key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combination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shifts</a:t>
            </a:r>
            <a:endParaRPr lang="it-IT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4132813" y="5733256"/>
            <a:ext cx="27434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Lloyd, </a:t>
            </a:r>
            <a:r>
              <a:rPr lang="it-IT" dirty="0" err="1" smtClean="0">
                <a:solidFill>
                  <a:srgbClr val="0070C0"/>
                </a:solidFill>
              </a:rPr>
              <a:t>arXiv</a:t>
            </a:r>
            <a:r>
              <a:rPr lang="it-IT" dirty="0" smtClean="0">
                <a:solidFill>
                  <a:srgbClr val="0070C0"/>
                </a:solidFill>
              </a:rPr>
              <a:t>: 1307.0380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Lupo </a:t>
            </a:r>
            <a:r>
              <a:rPr lang="it-IT" dirty="0" err="1" smtClean="0">
                <a:solidFill>
                  <a:srgbClr val="0070C0"/>
                </a:solidFill>
              </a:rPr>
              <a:t>et</a:t>
            </a:r>
            <a:r>
              <a:rPr lang="it-IT" dirty="0" smtClean="0">
                <a:solidFill>
                  <a:srgbClr val="0070C0"/>
                </a:solidFill>
              </a:rPr>
              <a:t> al. </a:t>
            </a:r>
            <a:r>
              <a:rPr lang="it-IT" dirty="0" err="1" smtClean="0">
                <a:solidFill>
                  <a:srgbClr val="0070C0"/>
                </a:solidFill>
              </a:rPr>
              <a:t>arXiv</a:t>
            </a:r>
            <a:r>
              <a:rPr lang="it-IT" dirty="0" smtClean="0">
                <a:solidFill>
                  <a:srgbClr val="0070C0"/>
                </a:solidFill>
              </a:rPr>
              <a:t>:1311.5212</a:t>
            </a:r>
            <a:endParaRPr lang="it-IT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 rot="16200000">
            <a:off x="-3025742" y="3246032"/>
            <a:ext cx="6597353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QUANTUM KRISPY KREME SEMINAR </a:t>
            </a:r>
            <a:r>
              <a:rPr lang="it-IT" sz="1600" b="1" dirty="0" err="1" smtClean="0"/>
              <a:t>---</a:t>
            </a:r>
            <a:r>
              <a:rPr lang="it-IT" sz="1600" b="1" dirty="0" smtClean="0"/>
              <a:t> Louisiana State </a:t>
            </a:r>
            <a:r>
              <a:rPr lang="it-IT" sz="1600" b="1" dirty="0" err="1" smtClean="0"/>
              <a:t>University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---</a:t>
            </a:r>
            <a:r>
              <a:rPr lang="it-IT" sz="1600" b="1" dirty="0" smtClean="0"/>
              <a:t> FEB 17</a:t>
            </a:r>
            <a:endParaRPr lang="en-US" sz="155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3"/>
            <a:ext cx="4140303" cy="20882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869194" y="4615968"/>
            <a:ext cx="25593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Composability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Robustness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Locking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noisy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11960" y="2959784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Towards cryptographic applications?</a:t>
            </a:r>
            <a:endParaRPr lang="it-IT" sz="2800" b="1" dirty="0"/>
          </a:p>
        </p:txBody>
      </p:sp>
      <p:sp>
        <p:nvSpPr>
          <p:cNvPr id="10" name="Stella a 5 punte 9"/>
          <p:cNvSpPr/>
          <p:nvPr/>
        </p:nvSpPr>
        <p:spPr>
          <a:xfrm>
            <a:off x="5508104" y="4653136"/>
            <a:ext cx="288032" cy="21602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tella a 5 punte 10"/>
          <p:cNvSpPr/>
          <p:nvPr/>
        </p:nvSpPr>
        <p:spPr>
          <a:xfrm>
            <a:off x="5508104" y="5157192"/>
            <a:ext cx="288032" cy="21602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tella a 5 punte 11"/>
          <p:cNvSpPr/>
          <p:nvPr/>
        </p:nvSpPr>
        <p:spPr>
          <a:xfrm>
            <a:off x="5508104" y="5733256"/>
            <a:ext cx="288032" cy="21602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tangolo arrotondato 52"/>
          <p:cNvSpPr/>
          <p:nvPr/>
        </p:nvSpPr>
        <p:spPr>
          <a:xfrm>
            <a:off x="251520" y="5013176"/>
            <a:ext cx="8136904" cy="1728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6256950" y="128826"/>
            <a:ext cx="2563522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Composability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932040" y="2001614"/>
            <a:ext cx="388843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Composable</a:t>
            </a:r>
            <a:r>
              <a:rPr lang="it-IT" b="1" dirty="0" smtClean="0">
                <a:solidFill>
                  <a:srgbClr val="FF0000"/>
                </a:solidFill>
              </a:rPr>
              <a:t> security: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The output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protocol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secure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input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66692" y="27089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Standard security </a:t>
            </a:r>
            <a:r>
              <a:rPr lang="it-IT" dirty="0" err="1" smtClean="0"/>
              <a:t>criterion</a:t>
            </a:r>
            <a:r>
              <a:rPr lang="it-IT" dirty="0" smtClean="0"/>
              <a:t> in quantum </a:t>
            </a:r>
            <a:r>
              <a:rPr lang="it-IT" dirty="0" err="1" smtClean="0"/>
              <a:t>cryptography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Holevo</a:t>
            </a:r>
            <a:r>
              <a:rPr lang="it-IT" dirty="0" smtClean="0"/>
              <a:t> information.</a:t>
            </a:r>
            <a:endParaRPr lang="it-IT" dirty="0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3363036" y="2990071"/>
          <a:ext cx="1109662" cy="450850"/>
        </p:xfrm>
        <a:graphic>
          <a:graphicData uri="http://schemas.openxmlformats.org/presentationml/2006/ole">
            <p:oleObj spid="_x0000_s18442" name="Equation" r:id="rId3" imgW="469800" imgH="190440" progId="Equation.DSMT4">
              <p:embed/>
            </p:oleObj>
          </a:graphicData>
        </a:graphic>
      </p:graphicFrame>
      <p:sp>
        <p:nvSpPr>
          <p:cNvPr id="37" name="CasellaDiTesto 36"/>
          <p:cNvSpPr txBox="1"/>
          <p:nvPr/>
        </p:nvSpPr>
        <p:spPr>
          <a:xfrm>
            <a:off x="5019220" y="3062079"/>
            <a:ext cx="257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Guarantee</a:t>
            </a:r>
            <a:r>
              <a:rPr lang="it-IT" dirty="0" smtClean="0"/>
              <a:t> </a:t>
            </a:r>
            <a:r>
              <a:rPr lang="it-IT" dirty="0" err="1" smtClean="0"/>
              <a:t>composability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266692" y="392028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Accessible</a:t>
            </a:r>
            <a:r>
              <a:rPr lang="it-IT" dirty="0" smtClean="0"/>
              <a:t> information </a:t>
            </a:r>
            <a:r>
              <a:rPr lang="it-IT" dirty="0" err="1" smtClean="0"/>
              <a:t>criterion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not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composable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in </a:t>
            </a:r>
            <a:r>
              <a:rPr lang="it-IT" dirty="0" err="1" smtClean="0"/>
              <a:t>general</a:t>
            </a:r>
            <a:endParaRPr lang="it-IT" dirty="0"/>
          </a:p>
        </p:txBody>
      </p:sp>
      <p:graphicFrame>
        <p:nvGraphicFramePr>
          <p:cNvPr id="39" name="Object 10"/>
          <p:cNvGraphicFramePr>
            <a:graphicFrameLocks noChangeAspect="1"/>
          </p:cNvGraphicFramePr>
          <p:nvPr/>
        </p:nvGraphicFramePr>
        <p:xfrm>
          <a:off x="3291028" y="3985410"/>
          <a:ext cx="1349375" cy="541338"/>
        </p:xfrm>
        <a:graphic>
          <a:graphicData uri="http://schemas.openxmlformats.org/presentationml/2006/ole">
            <p:oleObj spid="_x0000_s18443" name="Equation" r:id="rId4" imgW="571320" imgH="228600" progId="Equation.DSMT4">
              <p:embed/>
            </p:oleObj>
          </a:graphicData>
        </a:graphic>
      </p:graphicFrame>
      <p:graphicFrame>
        <p:nvGraphicFramePr>
          <p:cNvPr id="42" name="Object 10"/>
          <p:cNvGraphicFramePr>
            <a:graphicFrameLocks noChangeAspect="1"/>
          </p:cNvGraphicFramePr>
          <p:nvPr/>
        </p:nvGraphicFramePr>
        <p:xfrm>
          <a:off x="5667292" y="3967782"/>
          <a:ext cx="1230312" cy="541338"/>
        </p:xfrm>
        <a:graphic>
          <a:graphicData uri="http://schemas.openxmlformats.org/presentationml/2006/ole">
            <p:oleObj spid="_x0000_s18444" name="Equation" r:id="rId5" imgW="520560" imgH="228600" progId="Equation.DSMT4">
              <p:embed/>
            </p:oleObj>
          </a:graphicData>
        </a:graphic>
      </p:graphicFrame>
      <p:sp>
        <p:nvSpPr>
          <p:cNvPr id="43" name="Rettangolo arrotondato 42"/>
          <p:cNvSpPr/>
          <p:nvPr/>
        </p:nvSpPr>
        <p:spPr>
          <a:xfrm>
            <a:off x="1115616" y="836713"/>
            <a:ext cx="165618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Quantum Data </a:t>
            </a:r>
            <a:r>
              <a:rPr lang="it-IT" dirty="0" err="1" smtClean="0"/>
              <a:t>Locking</a:t>
            </a:r>
            <a:endParaRPr lang="it-IT" dirty="0"/>
          </a:p>
        </p:txBody>
      </p:sp>
      <p:cxnSp>
        <p:nvCxnSpPr>
          <p:cNvPr id="45" name="Connettore 2 44"/>
          <p:cNvCxnSpPr/>
          <p:nvPr/>
        </p:nvCxnSpPr>
        <p:spPr>
          <a:xfrm>
            <a:off x="251520" y="134076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2771800" y="134076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ttangolo arrotondato 46"/>
          <p:cNvSpPr/>
          <p:nvPr/>
        </p:nvSpPr>
        <p:spPr>
          <a:xfrm>
            <a:off x="3635896" y="836713"/>
            <a:ext cx="165618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Some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endParaRPr lang="it-IT" dirty="0"/>
          </a:p>
        </p:txBody>
      </p:sp>
      <p:cxnSp>
        <p:nvCxnSpPr>
          <p:cNvPr id="48" name="Connettore 2 47"/>
          <p:cNvCxnSpPr/>
          <p:nvPr/>
        </p:nvCxnSpPr>
        <p:spPr>
          <a:xfrm>
            <a:off x="5292080" y="134076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 rot="17970112">
            <a:off x="2796932" y="738934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Secure</a:t>
            </a:r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 rot="17970112">
            <a:off x="5190693" y="687707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Secure</a:t>
            </a:r>
            <a:r>
              <a:rPr lang="it-IT" dirty="0" smtClean="0"/>
              <a:t>??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611560" y="5517232"/>
            <a:ext cx="3480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Solved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a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assumption</a:t>
            </a:r>
            <a:r>
              <a:rPr lang="it-IT" dirty="0" smtClean="0"/>
              <a:t>: </a:t>
            </a:r>
          </a:p>
          <a:p>
            <a:r>
              <a:rPr lang="it-IT" dirty="0" err="1" smtClean="0"/>
              <a:t>time-life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Eve</a:t>
            </a:r>
            <a:r>
              <a:rPr lang="it-IT" dirty="0" smtClean="0"/>
              <a:t>’s quantum </a:t>
            </a:r>
            <a:r>
              <a:rPr lang="it-IT" dirty="0" err="1" smtClean="0"/>
              <a:t>memory</a:t>
            </a:r>
            <a:endParaRPr lang="it-IT" dirty="0"/>
          </a:p>
        </p:txBody>
      </p:sp>
      <p:pic>
        <p:nvPicPr>
          <p:cNvPr id="52" name="Immagine 51" descr="700_de1aa8e9b344cb719283acf501e49f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157192"/>
            <a:ext cx="3458716" cy="1510704"/>
          </a:xfrm>
          <a:prstGeom prst="rect">
            <a:avLst/>
          </a:prstGeom>
        </p:spPr>
      </p:pic>
      <p:sp>
        <p:nvSpPr>
          <p:cNvPr id="54" name="CasellaDiTesto 53"/>
          <p:cNvSpPr txBox="1"/>
          <p:nvPr/>
        </p:nvSpPr>
        <p:spPr>
          <a:xfrm rot="17970112">
            <a:off x="276652" y="738934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Secure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6256950" y="128826"/>
            <a:ext cx="208243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Robustness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627784" y="1412776"/>
            <a:ext cx="36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strenght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quantum data </a:t>
            </a:r>
            <a:r>
              <a:rPr lang="it-IT" dirty="0" err="1" smtClean="0"/>
              <a:t>locking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Achilles</a:t>
            </a:r>
            <a:r>
              <a:rPr lang="it-IT" b="1" dirty="0" smtClean="0">
                <a:solidFill>
                  <a:srgbClr val="FF0000"/>
                </a:solidFill>
              </a:rPr>
              <a:t>’ </a:t>
            </a:r>
            <a:r>
              <a:rPr lang="it-IT" b="1" dirty="0" err="1" smtClean="0">
                <a:solidFill>
                  <a:srgbClr val="FF0000"/>
                </a:solidFill>
              </a:rPr>
              <a:t>heel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655908" y="2804735"/>
            <a:ext cx="522846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Example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</a:p>
          <a:p>
            <a:r>
              <a:rPr lang="it-IT" dirty="0" err="1" smtClean="0"/>
              <a:t>If</a:t>
            </a:r>
            <a:r>
              <a:rPr lang="it-IT" dirty="0" smtClean="0"/>
              <a:t> 1 bit can </a:t>
            </a:r>
            <a:r>
              <a:rPr lang="it-IT" dirty="0" err="1" smtClean="0"/>
              <a:t>lock</a:t>
            </a:r>
            <a:r>
              <a:rPr lang="it-IT" dirty="0" smtClean="0"/>
              <a:t> </a:t>
            </a:r>
            <a:r>
              <a:rPr lang="it-IT" dirty="0" err="1" smtClean="0"/>
              <a:t>half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message</a:t>
            </a:r>
            <a:r>
              <a:rPr lang="it-IT" dirty="0" smtClean="0"/>
              <a:t>, </a:t>
            </a:r>
          </a:p>
          <a:p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Eve</a:t>
            </a:r>
            <a:r>
              <a:rPr lang="it-IT" dirty="0" smtClean="0"/>
              <a:t> </a:t>
            </a:r>
            <a:r>
              <a:rPr lang="it-IT" dirty="0" err="1" smtClean="0"/>
              <a:t>correctly</a:t>
            </a:r>
            <a:r>
              <a:rPr lang="it-IT" dirty="0" smtClean="0"/>
              <a:t> </a:t>
            </a:r>
            <a:r>
              <a:rPr lang="it-IT" dirty="0" err="1" smtClean="0"/>
              <a:t>guess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1 bit </a:t>
            </a: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half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message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627784" y="472514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Work in progress</a:t>
            </a:r>
            <a:r>
              <a:rPr lang="it-IT" dirty="0" smtClean="0"/>
              <a:t>: </a:t>
            </a:r>
          </a:p>
          <a:p>
            <a:r>
              <a:rPr lang="it-IT" dirty="0" smtClean="0"/>
              <a:t>design data </a:t>
            </a:r>
            <a:r>
              <a:rPr lang="it-IT" dirty="0" err="1" smtClean="0"/>
              <a:t>locking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are </a:t>
            </a:r>
            <a:r>
              <a:rPr lang="it-IT" dirty="0" err="1" smtClean="0"/>
              <a:t>robust</a:t>
            </a:r>
            <a:r>
              <a:rPr lang="it-IT" dirty="0" smtClean="0"/>
              <a:t> under information </a:t>
            </a:r>
            <a:r>
              <a:rPr lang="it-IT" dirty="0" err="1" smtClean="0"/>
              <a:t>leakage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25" name="Immagine 24" descr="achilles_heel_one2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1908803" cy="1431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932040" y="188640"/>
            <a:ext cx="396833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Locking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noisy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channels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95536" y="2708920"/>
            <a:ext cx="93610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530" name="Object 6"/>
          <p:cNvGraphicFramePr>
            <a:graphicFrameLocks noChangeAspect="1"/>
          </p:cNvGraphicFramePr>
          <p:nvPr/>
        </p:nvGraphicFramePr>
        <p:xfrm>
          <a:off x="467544" y="3063429"/>
          <a:ext cx="854075" cy="509587"/>
        </p:xfrm>
        <a:graphic>
          <a:graphicData uri="http://schemas.openxmlformats.org/presentationml/2006/ole">
            <p:oleObj spid="_x0000_s22530" name="Equation" r:id="rId3" imgW="380880" imgH="228600" progId="Equation.DSMT4">
              <p:embed/>
            </p:oleObj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5004048" y="987693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communication systems suffer from </a:t>
            </a:r>
            <a:r>
              <a:rPr lang="en-US" b="1" dirty="0" smtClean="0">
                <a:solidFill>
                  <a:srgbClr val="FF0000"/>
                </a:solidFill>
              </a:rPr>
              <a:t>physical-layer noise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Error correction </a:t>
            </a:r>
            <a:r>
              <a:rPr lang="en-US" dirty="0" smtClean="0"/>
              <a:t>should be applied to achieve reliable (</a:t>
            </a:r>
            <a:r>
              <a:rPr lang="en-US" dirty="0" err="1" smtClean="0"/>
              <a:t>enigmatized</a:t>
            </a:r>
            <a:r>
              <a:rPr lang="en-US" dirty="0" smtClean="0"/>
              <a:t>) communication</a:t>
            </a:r>
            <a:endParaRPr lang="it-IT" dirty="0" smtClean="0"/>
          </a:p>
        </p:txBody>
      </p:sp>
      <p:sp>
        <p:nvSpPr>
          <p:cNvPr id="23" name="Pergamena 2 22"/>
          <p:cNvSpPr/>
          <p:nvPr/>
        </p:nvSpPr>
        <p:spPr>
          <a:xfrm>
            <a:off x="539552" y="404664"/>
            <a:ext cx="648072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/>
          <p:cNvSpPr/>
          <p:nvPr/>
        </p:nvSpPr>
        <p:spPr>
          <a:xfrm>
            <a:off x="755576" y="429309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>
            <a:off x="251520" y="1484784"/>
            <a:ext cx="129614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323528" y="1556792"/>
            <a:ext cx="11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Encryption</a:t>
            </a:r>
            <a:endParaRPr lang="it-IT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251520" y="4797152"/>
            <a:ext cx="1296144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323528" y="4859868"/>
            <a:ext cx="116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Decription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683568" y="4766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</a:p>
        </p:txBody>
      </p:sp>
      <p:sp>
        <p:nvSpPr>
          <p:cNvPr id="38" name="Freccia in giù 37"/>
          <p:cNvSpPr/>
          <p:nvPr/>
        </p:nvSpPr>
        <p:spPr>
          <a:xfrm>
            <a:off x="755576" y="98072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in giù 38"/>
          <p:cNvSpPr/>
          <p:nvPr/>
        </p:nvSpPr>
        <p:spPr>
          <a:xfrm>
            <a:off x="755576" y="206084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" name="Immagine 39" descr="8404&amp;v=fit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484784"/>
            <a:ext cx="576064" cy="576064"/>
          </a:xfrm>
          <a:prstGeom prst="rect">
            <a:avLst/>
          </a:prstGeom>
        </p:spPr>
      </p:pic>
      <p:sp>
        <p:nvSpPr>
          <p:cNvPr id="43" name="Freccia in giù 42"/>
          <p:cNvSpPr/>
          <p:nvPr/>
        </p:nvSpPr>
        <p:spPr>
          <a:xfrm>
            <a:off x="755576" y="544522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Pergamena 2 44"/>
          <p:cNvSpPr/>
          <p:nvPr/>
        </p:nvSpPr>
        <p:spPr>
          <a:xfrm>
            <a:off x="611560" y="5949280"/>
            <a:ext cx="504056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683568" y="602128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</a:p>
        </p:txBody>
      </p:sp>
      <p:pic>
        <p:nvPicPr>
          <p:cNvPr id="47" name="Immagine 46" descr="alice-clip-art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620688"/>
            <a:ext cx="619011" cy="648072"/>
          </a:xfrm>
          <a:prstGeom prst="rect">
            <a:avLst/>
          </a:prstGeom>
        </p:spPr>
      </p:pic>
      <p:pic>
        <p:nvPicPr>
          <p:cNvPr id="48" name="Immagine 47" descr="Bob-Dylan-young-portrait-colo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2DBD5"/>
              </a:clrFrom>
              <a:clrTo>
                <a:srgbClr val="E2DBD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5517232"/>
            <a:ext cx="652548" cy="690396"/>
          </a:xfrm>
          <a:prstGeom prst="rect">
            <a:avLst/>
          </a:prstGeom>
        </p:spPr>
      </p:pic>
      <p:pic>
        <p:nvPicPr>
          <p:cNvPr id="49" name="Immagine 48" descr="8404&amp;v=fit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79715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251520" y="2564904"/>
            <a:ext cx="2376264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932040" y="188640"/>
            <a:ext cx="404489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Locking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noisy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channels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95536" y="2708920"/>
            <a:ext cx="93610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530" name="Object 6"/>
          <p:cNvGraphicFramePr>
            <a:graphicFrameLocks noChangeAspect="1"/>
          </p:cNvGraphicFramePr>
          <p:nvPr/>
        </p:nvGraphicFramePr>
        <p:xfrm>
          <a:off x="467544" y="3063429"/>
          <a:ext cx="854075" cy="509587"/>
        </p:xfrm>
        <a:graphic>
          <a:graphicData uri="http://schemas.openxmlformats.org/presentationml/2006/ole">
            <p:oleObj spid="_x0000_s83970" name="Equation" r:id="rId3" imgW="380880" imgH="228600" progId="Equation.DSMT4">
              <p:embed/>
            </p:oleObj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1515393" y="3063428"/>
          <a:ext cx="968375" cy="509588"/>
        </p:xfrm>
        <a:graphic>
          <a:graphicData uri="http://schemas.openxmlformats.org/presentationml/2006/ole">
            <p:oleObj spid="_x0000_s83971" name="Equation" r:id="rId4" imgW="431640" imgH="228600" progId="Equation.DSMT4">
              <p:embed/>
            </p:oleObj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5004048" y="987693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communication systems suffer from </a:t>
            </a:r>
            <a:r>
              <a:rPr lang="en-US" b="1" dirty="0" smtClean="0">
                <a:solidFill>
                  <a:srgbClr val="FF0000"/>
                </a:solidFill>
              </a:rPr>
              <a:t>physical-layer noise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Error correction </a:t>
            </a:r>
            <a:r>
              <a:rPr lang="en-US" dirty="0" smtClean="0"/>
              <a:t>should be applied to achieve reliable (</a:t>
            </a:r>
            <a:r>
              <a:rPr lang="en-US" dirty="0" err="1" smtClean="0"/>
              <a:t>enigmatized</a:t>
            </a:r>
            <a:r>
              <a:rPr lang="en-US" dirty="0" smtClean="0"/>
              <a:t>) communication</a:t>
            </a:r>
            <a:endParaRPr lang="it-IT" dirty="0" smtClean="0"/>
          </a:p>
        </p:txBody>
      </p:sp>
      <p:sp>
        <p:nvSpPr>
          <p:cNvPr id="23" name="Pergamena 2 22"/>
          <p:cNvSpPr/>
          <p:nvPr/>
        </p:nvSpPr>
        <p:spPr>
          <a:xfrm>
            <a:off x="539552" y="404664"/>
            <a:ext cx="648072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/>
          <p:cNvSpPr/>
          <p:nvPr/>
        </p:nvSpPr>
        <p:spPr>
          <a:xfrm>
            <a:off x="755576" y="429309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arrotondato 24"/>
          <p:cNvSpPr/>
          <p:nvPr/>
        </p:nvSpPr>
        <p:spPr>
          <a:xfrm>
            <a:off x="251520" y="1484784"/>
            <a:ext cx="129614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323528" y="1556792"/>
            <a:ext cx="11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Encryption</a:t>
            </a:r>
            <a:endParaRPr lang="it-IT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251520" y="4797152"/>
            <a:ext cx="1296144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323528" y="4859868"/>
            <a:ext cx="116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Decription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683568" y="47667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</a:p>
        </p:txBody>
      </p:sp>
      <p:sp>
        <p:nvSpPr>
          <p:cNvPr id="38" name="Freccia in giù 37"/>
          <p:cNvSpPr/>
          <p:nvPr/>
        </p:nvSpPr>
        <p:spPr>
          <a:xfrm>
            <a:off x="755576" y="98072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in giù 38"/>
          <p:cNvSpPr/>
          <p:nvPr/>
        </p:nvSpPr>
        <p:spPr>
          <a:xfrm>
            <a:off x="755576" y="206084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" name="Immagine 39" descr="8404&amp;v=fit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484784"/>
            <a:ext cx="576064" cy="576064"/>
          </a:xfrm>
          <a:prstGeom prst="rect">
            <a:avLst/>
          </a:prstGeom>
        </p:spPr>
      </p:pic>
      <p:sp>
        <p:nvSpPr>
          <p:cNvPr id="43" name="Freccia in giù 42"/>
          <p:cNvSpPr/>
          <p:nvPr/>
        </p:nvSpPr>
        <p:spPr>
          <a:xfrm>
            <a:off x="755576" y="544522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Pergamena 2 44"/>
          <p:cNvSpPr/>
          <p:nvPr/>
        </p:nvSpPr>
        <p:spPr>
          <a:xfrm>
            <a:off x="611560" y="5949280"/>
            <a:ext cx="504056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683568" y="602128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</a:p>
        </p:txBody>
      </p:sp>
      <p:pic>
        <p:nvPicPr>
          <p:cNvPr id="47" name="Immagine 46" descr="alice-clip-art-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620688"/>
            <a:ext cx="619011" cy="648072"/>
          </a:xfrm>
          <a:prstGeom prst="rect">
            <a:avLst/>
          </a:prstGeom>
        </p:spPr>
      </p:pic>
      <p:pic>
        <p:nvPicPr>
          <p:cNvPr id="48" name="Immagine 47" descr="Bob-Dylan-young-portrait-colo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2DBD5"/>
              </a:clrFrom>
              <a:clrTo>
                <a:srgbClr val="E2DBD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5517232"/>
            <a:ext cx="652548" cy="690396"/>
          </a:xfrm>
          <a:prstGeom prst="rect">
            <a:avLst/>
          </a:prstGeom>
        </p:spPr>
      </p:pic>
      <p:pic>
        <p:nvPicPr>
          <p:cNvPr id="49" name="Immagine 48" descr="8404&amp;v=fit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797152"/>
            <a:ext cx="576064" cy="576064"/>
          </a:xfrm>
          <a:prstGeom prst="rect">
            <a:avLst/>
          </a:prstGeom>
        </p:spPr>
      </p:pic>
      <p:sp>
        <p:nvSpPr>
          <p:cNvPr id="50" name="Freccia a destra 49"/>
          <p:cNvSpPr/>
          <p:nvPr/>
        </p:nvSpPr>
        <p:spPr>
          <a:xfrm>
            <a:off x="2771800" y="328498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" name="Immagine 50" descr="michelangelo-adamo-ed-ev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2924944"/>
            <a:ext cx="864096" cy="812763"/>
          </a:xfrm>
          <a:prstGeom prst="rect">
            <a:avLst/>
          </a:prstGeom>
        </p:spPr>
      </p:pic>
      <p:sp>
        <p:nvSpPr>
          <p:cNvPr id="52" name="CasellaDiTesto 51"/>
          <p:cNvSpPr txBox="1"/>
          <p:nvPr/>
        </p:nvSpPr>
        <p:spPr>
          <a:xfrm>
            <a:off x="5004048" y="4221088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Noisy</a:t>
            </a:r>
            <a:r>
              <a:rPr lang="it-IT" dirty="0" smtClean="0"/>
              <a:t> </a:t>
            </a:r>
            <a:r>
              <a:rPr lang="it-IT" dirty="0" err="1" smtClean="0"/>
              <a:t>channel</a:t>
            </a:r>
            <a:r>
              <a:rPr lang="it-IT" dirty="0" smtClean="0"/>
              <a:t> can </a:t>
            </a:r>
            <a:r>
              <a:rPr lang="it-IT" dirty="0" err="1" smtClean="0"/>
              <a:t>always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complemented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a </a:t>
            </a:r>
            <a:r>
              <a:rPr lang="it-IT" b="1" dirty="0" err="1" smtClean="0">
                <a:solidFill>
                  <a:srgbClr val="FF0000"/>
                </a:solidFill>
              </a:rPr>
              <a:t>unitary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transformation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r>
              <a:rPr lang="it-IT" dirty="0" err="1" smtClean="0"/>
              <a:t>Eve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access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complement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Bob output.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o 34"/>
          <p:cNvGrpSpPr/>
          <p:nvPr/>
        </p:nvGrpSpPr>
        <p:grpSpPr>
          <a:xfrm>
            <a:off x="323528" y="2852936"/>
            <a:ext cx="8568952" cy="2880320"/>
            <a:chOff x="323528" y="2852936"/>
            <a:chExt cx="8568952" cy="2880320"/>
          </a:xfrm>
        </p:grpSpPr>
        <p:sp>
          <p:nvSpPr>
            <p:cNvPr id="60" name="Rettangolo 59"/>
            <p:cNvSpPr/>
            <p:nvPr/>
          </p:nvSpPr>
          <p:spPr>
            <a:xfrm>
              <a:off x="323528" y="4005064"/>
              <a:ext cx="8568952" cy="172819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915632" y="2852936"/>
              <a:ext cx="2656368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Thre</a:t>
              </a:r>
              <a:r>
                <a:rPr lang="it-IT" dirty="0" smtClean="0"/>
                <a:t> </a:t>
              </a:r>
              <a:r>
                <a:rPr lang="it-IT" dirty="0" err="1" smtClean="0"/>
                <a:t>notions</a:t>
              </a:r>
              <a:r>
                <a:rPr lang="it-IT" dirty="0" smtClean="0"/>
                <a:t> </a:t>
              </a:r>
              <a:r>
                <a:rPr lang="it-IT" dirty="0" err="1" smtClean="0"/>
                <a:t>of</a:t>
              </a:r>
              <a:r>
                <a:rPr lang="it-IT" dirty="0" smtClean="0"/>
                <a:t> </a:t>
              </a:r>
              <a:r>
                <a:rPr lang="it-IT" dirty="0" err="1" smtClean="0"/>
                <a:t>capacities</a:t>
              </a:r>
              <a:r>
                <a:rPr lang="it-IT" dirty="0" smtClean="0"/>
                <a:t>:</a:t>
              </a:r>
              <a:endParaRPr lang="it-IT" dirty="0"/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899592" y="3501008"/>
              <a:ext cx="4349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 err="1" smtClean="0"/>
                <a:t>Name</a:t>
              </a:r>
              <a:r>
                <a:rPr lang="it-IT" i="1" dirty="0" smtClean="0"/>
                <a:t>             </a:t>
              </a:r>
              <a:r>
                <a:rPr lang="it-IT" i="1" dirty="0" err="1" smtClean="0"/>
                <a:t>Symbol</a:t>
              </a:r>
              <a:r>
                <a:rPr lang="it-IT" i="1" dirty="0" smtClean="0"/>
                <a:t>                  </a:t>
              </a:r>
              <a:r>
                <a:rPr lang="it-IT" i="1" dirty="0" err="1" smtClean="0"/>
                <a:t>Requirements</a:t>
              </a:r>
              <a:endParaRPr lang="it-IT" i="1" dirty="0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4932040" y="188640"/>
            <a:ext cx="396833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Locking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noisy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channels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179512" y="260648"/>
            <a:ext cx="1872208" cy="3024336"/>
            <a:chOff x="251520" y="404664"/>
            <a:chExt cx="3960440" cy="6120680"/>
          </a:xfrm>
        </p:grpSpPr>
        <p:sp>
          <p:nvSpPr>
            <p:cNvPr id="14" name="Rettangolo arrotondato 13"/>
            <p:cNvSpPr/>
            <p:nvPr/>
          </p:nvSpPr>
          <p:spPr>
            <a:xfrm>
              <a:off x="251520" y="2564904"/>
              <a:ext cx="2376264" cy="165618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395536" y="2708920"/>
              <a:ext cx="936104" cy="136815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Pergamena 2 22"/>
            <p:cNvSpPr/>
            <p:nvPr/>
          </p:nvSpPr>
          <p:spPr>
            <a:xfrm>
              <a:off x="539552" y="404664"/>
              <a:ext cx="648072" cy="576064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Freccia in giù 23"/>
            <p:cNvSpPr/>
            <p:nvPr/>
          </p:nvSpPr>
          <p:spPr>
            <a:xfrm>
              <a:off x="755576" y="4293096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arrotondato 24"/>
            <p:cNvSpPr/>
            <p:nvPr/>
          </p:nvSpPr>
          <p:spPr>
            <a:xfrm>
              <a:off x="251520" y="1484784"/>
              <a:ext cx="1296144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251520" y="4797152"/>
              <a:ext cx="1296144" cy="5760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Freccia in giù 37"/>
            <p:cNvSpPr/>
            <p:nvPr/>
          </p:nvSpPr>
          <p:spPr>
            <a:xfrm>
              <a:off x="755576" y="980728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Freccia in giù 38"/>
            <p:cNvSpPr/>
            <p:nvPr/>
          </p:nvSpPr>
          <p:spPr>
            <a:xfrm>
              <a:off x="755576" y="2060848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0" name="Immagine 39" descr="8404&amp;v=fit51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672" y="1484784"/>
              <a:ext cx="576064" cy="576064"/>
            </a:xfrm>
            <a:prstGeom prst="rect">
              <a:avLst/>
            </a:prstGeom>
          </p:spPr>
        </p:pic>
        <p:sp>
          <p:nvSpPr>
            <p:cNvPr id="43" name="Freccia in giù 42"/>
            <p:cNvSpPr/>
            <p:nvPr/>
          </p:nvSpPr>
          <p:spPr>
            <a:xfrm>
              <a:off x="755576" y="5445224"/>
              <a:ext cx="21602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Pergamena 2 44"/>
            <p:cNvSpPr/>
            <p:nvPr/>
          </p:nvSpPr>
          <p:spPr>
            <a:xfrm>
              <a:off x="611560" y="5949280"/>
              <a:ext cx="504056" cy="576064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7" name="Immagine 46" descr="alice-clip-art-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9632" y="620688"/>
              <a:ext cx="619011" cy="648072"/>
            </a:xfrm>
            <a:prstGeom prst="rect">
              <a:avLst/>
            </a:prstGeom>
          </p:spPr>
        </p:pic>
        <p:pic>
          <p:nvPicPr>
            <p:cNvPr id="48" name="Immagine 47" descr="Bob-Dylan-young-portrait-color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E2DBD5"/>
                </a:clrFrom>
                <a:clrTo>
                  <a:srgbClr val="E2DBD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5517232"/>
              <a:ext cx="652548" cy="690396"/>
            </a:xfrm>
            <a:prstGeom prst="rect">
              <a:avLst/>
            </a:prstGeom>
          </p:spPr>
        </p:pic>
        <p:pic>
          <p:nvPicPr>
            <p:cNvPr id="49" name="Immagine 48" descr="8404&amp;v=fit51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672" y="4797152"/>
              <a:ext cx="576064" cy="576064"/>
            </a:xfrm>
            <a:prstGeom prst="rect">
              <a:avLst/>
            </a:prstGeom>
          </p:spPr>
        </p:pic>
        <p:sp>
          <p:nvSpPr>
            <p:cNvPr id="50" name="Freccia a destra 49"/>
            <p:cNvSpPr/>
            <p:nvPr/>
          </p:nvSpPr>
          <p:spPr>
            <a:xfrm>
              <a:off x="2771800" y="3284984"/>
              <a:ext cx="504056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1" name="Immagine 50" descr="michelangelo-adamo-ed-ev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7864" y="2924944"/>
              <a:ext cx="864096" cy="812763"/>
            </a:xfrm>
            <a:prstGeom prst="rect">
              <a:avLst/>
            </a:prstGeom>
          </p:spPr>
        </p:pic>
      </p:grpSp>
      <p:sp>
        <p:nvSpPr>
          <p:cNvPr id="31" name="CasellaDiTesto 30"/>
          <p:cNvSpPr txBox="1"/>
          <p:nvPr/>
        </p:nvSpPr>
        <p:spPr>
          <a:xfrm>
            <a:off x="2987824" y="119675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price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error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correction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reduce the </a:t>
            </a:r>
            <a:r>
              <a:rPr lang="it-IT" dirty="0" err="1" smtClean="0">
                <a:solidFill>
                  <a:srgbClr val="FF0000"/>
                </a:solidFill>
              </a:rPr>
              <a:t>communication</a:t>
            </a:r>
            <a:r>
              <a:rPr lang="it-IT" dirty="0" smtClean="0">
                <a:solidFill>
                  <a:srgbClr val="FF0000"/>
                </a:solidFill>
              </a:rPr>
              <a:t> rate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156176" y="1196752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capacity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channel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max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 rate (</a:t>
            </a:r>
            <a:r>
              <a:rPr lang="it-IT" i="1" dirty="0" err="1" smtClean="0"/>
              <a:t>with</a:t>
            </a:r>
            <a:r>
              <a:rPr lang="it-IT" i="1" dirty="0" smtClean="0"/>
              <a:t> zero </a:t>
            </a:r>
            <a:r>
              <a:rPr lang="it-IT" i="1" dirty="0" err="1" smtClean="0"/>
              <a:t>error</a:t>
            </a:r>
            <a:r>
              <a:rPr lang="it-IT" i="1" dirty="0" smtClean="0"/>
              <a:t> </a:t>
            </a:r>
            <a:r>
              <a:rPr lang="it-IT" i="1" dirty="0" err="1" smtClean="0"/>
              <a:t>for</a:t>
            </a:r>
            <a:r>
              <a:rPr lang="it-IT" i="1" dirty="0" smtClean="0"/>
              <a:t> </a:t>
            </a:r>
            <a:r>
              <a:rPr lang="it-IT" i="1" dirty="0" err="1" smtClean="0"/>
              <a:t>asymptotically</a:t>
            </a:r>
            <a:r>
              <a:rPr lang="it-IT" i="1" dirty="0" smtClean="0"/>
              <a:t> long </a:t>
            </a:r>
            <a:r>
              <a:rPr lang="it-IT" i="1" dirty="0" err="1" smtClean="0"/>
              <a:t>messages</a:t>
            </a:r>
            <a:r>
              <a:rPr lang="it-IT" dirty="0" smtClean="0"/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508105" y="6156012"/>
            <a:ext cx="33123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Guha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et</a:t>
            </a:r>
            <a:r>
              <a:rPr lang="it-IT" dirty="0" smtClean="0">
                <a:solidFill>
                  <a:srgbClr val="0070C0"/>
                </a:solidFill>
              </a:rPr>
              <a:t> al. PRX </a:t>
            </a:r>
            <a:r>
              <a:rPr lang="it-IT" b="1" dirty="0" smtClean="0">
                <a:solidFill>
                  <a:srgbClr val="0070C0"/>
                </a:solidFill>
              </a:rPr>
              <a:t>4</a:t>
            </a:r>
            <a:r>
              <a:rPr lang="it-IT" dirty="0" smtClean="0">
                <a:solidFill>
                  <a:srgbClr val="0070C0"/>
                </a:solidFill>
              </a:rPr>
              <a:t>, 011016 (2014)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2339752" y="5857999"/>
          <a:ext cx="2258175" cy="595337"/>
        </p:xfrm>
        <a:graphic>
          <a:graphicData uri="http://schemas.openxmlformats.org/presentationml/2006/ole">
            <p:oleObj spid="_x0000_s75780" name="Equation" r:id="rId7" imgW="672840" imgH="177480" progId="Equation.DSMT4">
              <p:embed/>
            </p:oleObj>
          </a:graphicData>
        </a:graphic>
      </p:graphicFrame>
      <p:grpSp>
        <p:nvGrpSpPr>
          <p:cNvPr id="46" name="Gruppo 45"/>
          <p:cNvGrpSpPr/>
          <p:nvPr/>
        </p:nvGrpSpPr>
        <p:grpSpPr>
          <a:xfrm>
            <a:off x="444459" y="5147900"/>
            <a:ext cx="7992957" cy="402610"/>
            <a:chOff x="444459" y="5147900"/>
            <a:chExt cx="7992957" cy="402610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444459" y="5147900"/>
              <a:ext cx="7992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Private </a:t>
              </a:r>
              <a:r>
                <a:rPr lang="it-IT" dirty="0" err="1" smtClean="0"/>
                <a:t>capacity</a:t>
              </a:r>
              <a:r>
                <a:rPr lang="it-IT" dirty="0" smtClean="0"/>
                <a:t>                    </a:t>
              </a:r>
              <a:r>
                <a:rPr lang="it-IT" dirty="0" err="1" smtClean="0"/>
                <a:t>Reliable</a:t>
              </a:r>
              <a:r>
                <a:rPr lang="it-IT" dirty="0" smtClean="0"/>
                <a:t> </a:t>
              </a:r>
              <a:r>
                <a:rPr lang="it-IT" dirty="0" err="1" smtClean="0"/>
                <a:t>communication</a:t>
              </a:r>
              <a:r>
                <a:rPr lang="it-IT" dirty="0" smtClean="0"/>
                <a:t> </a:t>
              </a:r>
              <a:r>
                <a:rPr lang="it-IT" dirty="0" err="1" smtClean="0"/>
                <a:t>from</a:t>
              </a:r>
              <a:r>
                <a:rPr lang="it-IT" dirty="0" smtClean="0"/>
                <a:t> A </a:t>
              </a:r>
              <a:r>
                <a:rPr lang="it-IT" dirty="0" err="1" smtClean="0"/>
                <a:t>to</a:t>
              </a:r>
              <a:r>
                <a:rPr lang="it-IT" dirty="0" smtClean="0"/>
                <a:t> B. </a:t>
              </a:r>
              <a:r>
                <a:rPr lang="it-IT" dirty="0" err="1" smtClean="0">
                  <a:solidFill>
                    <a:srgbClr val="FF0000"/>
                  </a:solidFill>
                </a:rPr>
                <a:t>Holevo</a:t>
              </a:r>
              <a:r>
                <a:rPr lang="it-IT" dirty="0" smtClean="0">
                  <a:solidFill>
                    <a:srgbClr val="FF0000"/>
                  </a:solidFill>
                </a:rPr>
                <a:t> inf. </a:t>
              </a:r>
              <a:r>
                <a:rPr lang="it-IT" dirty="0" err="1" smtClean="0">
                  <a:solidFill>
                    <a:srgbClr val="FF0000"/>
                  </a:solidFill>
                </a:rPr>
                <a:t>secrecy</a:t>
              </a:r>
              <a:r>
                <a:rPr lang="it-IT" dirty="0" smtClean="0">
                  <a:solidFill>
                    <a:srgbClr val="FF0000"/>
                  </a:solidFill>
                </a:rPr>
                <a:t>.</a:t>
              </a:r>
            </a:p>
          </p:txBody>
        </p:sp>
        <p:graphicFrame>
          <p:nvGraphicFramePr>
            <p:cNvPr id="58" name="Object 4"/>
            <p:cNvGraphicFramePr>
              <a:graphicFrameLocks noChangeAspect="1"/>
            </p:cNvGraphicFramePr>
            <p:nvPr/>
          </p:nvGraphicFramePr>
          <p:xfrm>
            <a:off x="2412016" y="5150460"/>
            <a:ext cx="371475" cy="400050"/>
          </p:xfrm>
          <a:graphic>
            <a:graphicData uri="http://schemas.openxmlformats.org/presentationml/2006/ole">
              <p:oleObj spid="_x0000_s75783" name="Equation" r:id="rId8" imgW="152280" imgH="164880" progId="Equation.DSMT4">
                <p:embed/>
              </p:oleObj>
            </a:graphicData>
          </a:graphic>
        </p:graphicFrame>
      </p:grpSp>
      <p:grpSp>
        <p:nvGrpSpPr>
          <p:cNvPr id="41" name="Gruppo 40"/>
          <p:cNvGrpSpPr/>
          <p:nvPr/>
        </p:nvGrpSpPr>
        <p:grpSpPr>
          <a:xfrm>
            <a:off x="467544" y="4112235"/>
            <a:ext cx="7799379" cy="431725"/>
            <a:chOff x="467544" y="4112235"/>
            <a:chExt cx="7799379" cy="431725"/>
          </a:xfrm>
        </p:grpSpPr>
        <p:graphicFrame>
          <p:nvGraphicFramePr>
            <p:cNvPr id="56" name="Object 4"/>
            <p:cNvGraphicFramePr>
              <a:graphicFrameLocks noChangeAspect="1"/>
            </p:cNvGraphicFramePr>
            <p:nvPr/>
          </p:nvGraphicFramePr>
          <p:xfrm>
            <a:off x="2378007" y="4112235"/>
            <a:ext cx="370708" cy="431725"/>
          </p:xfrm>
          <a:graphic>
            <a:graphicData uri="http://schemas.openxmlformats.org/presentationml/2006/ole">
              <p:oleObj spid="_x0000_s75781" name="Equation" r:id="rId9" imgW="152280" imgH="177480" progId="Equation.DSMT4">
                <p:embed/>
              </p:oleObj>
            </a:graphicData>
          </a:graphic>
        </p:graphicFrame>
        <p:sp>
          <p:nvSpPr>
            <p:cNvPr id="36" name="CasellaDiTesto 35"/>
            <p:cNvSpPr txBox="1"/>
            <p:nvPr/>
          </p:nvSpPr>
          <p:spPr>
            <a:xfrm>
              <a:off x="467544" y="4149080"/>
              <a:ext cx="7799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Classical</a:t>
              </a:r>
              <a:r>
                <a:rPr lang="it-IT" dirty="0" smtClean="0"/>
                <a:t> </a:t>
              </a:r>
              <a:r>
                <a:rPr lang="it-IT" dirty="0" err="1" smtClean="0"/>
                <a:t>capacity</a:t>
              </a:r>
              <a:r>
                <a:rPr lang="it-IT" dirty="0" smtClean="0"/>
                <a:t>                 </a:t>
              </a:r>
              <a:r>
                <a:rPr lang="it-IT" dirty="0" err="1" smtClean="0"/>
                <a:t>Reliable</a:t>
              </a:r>
              <a:r>
                <a:rPr lang="it-IT" dirty="0" smtClean="0"/>
                <a:t> </a:t>
              </a:r>
              <a:r>
                <a:rPr lang="it-IT" dirty="0" err="1" smtClean="0"/>
                <a:t>communication</a:t>
              </a:r>
              <a:r>
                <a:rPr lang="it-IT" dirty="0" smtClean="0"/>
                <a:t> </a:t>
              </a:r>
              <a:r>
                <a:rPr lang="it-IT" dirty="0" err="1" smtClean="0"/>
                <a:t>from</a:t>
              </a:r>
              <a:r>
                <a:rPr lang="it-IT" dirty="0" smtClean="0"/>
                <a:t> Alice </a:t>
              </a:r>
              <a:r>
                <a:rPr lang="it-IT" dirty="0" err="1" smtClean="0"/>
                <a:t>to</a:t>
              </a:r>
              <a:r>
                <a:rPr lang="it-IT" dirty="0" smtClean="0"/>
                <a:t> Bob. </a:t>
              </a:r>
              <a:r>
                <a:rPr lang="it-IT" dirty="0" smtClean="0">
                  <a:solidFill>
                    <a:srgbClr val="FF0000"/>
                  </a:solidFill>
                </a:rPr>
                <a:t>No </a:t>
              </a:r>
              <a:r>
                <a:rPr lang="it-IT" dirty="0" err="1" smtClean="0">
                  <a:solidFill>
                    <a:srgbClr val="FF0000"/>
                  </a:solidFill>
                </a:rPr>
                <a:t>secrecy</a:t>
              </a:r>
              <a:r>
                <a:rPr lang="it-IT" dirty="0" smtClean="0">
                  <a:solidFill>
                    <a:srgbClr val="FF0000"/>
                  </a:solidFill>
                </a:rPr>
                <a:t>.</a:t>
              </a: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467544" y="4631347"/>
            <a:ext cx="8304005" cy="400050"/>
            <a:chOff x="467544" y="4631347"/>
            <a:chExt cx="8304005" cy="400050"/>
          </a:xfrm>
        </p:grpSpPr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2402491" y="4631347"/>
            <a:ext cx="341313" cy="400050"/>
          </p:xfrm>
          <a:graphic>
            <a:graphicData uri="http://schemas.openxmlformats.org/presentationml/2006/ole">
              <p:oleObj spid="_x0000_s75782" name="Equation" r:id="rId10" imgW="139680" imgH="164880" progId="Equation.DSMT4">
                <p:embed/>
              </p:oleObj>
            </a:graphicData>
          </a:graphic>
        </p:graphicFrame>
        <p:sp>
          <p:nvSpPr>
            <p:cNvPr id="37" name="CasellaDiTesto 36"/>
            <p:cNvSpPr txBox="1"/>
            <p:nvPr/>
          </p:nvSpPr>
          <p:spPr>
            <a:xfrm>
              <a:off x="467544" y="4653136"/>
              <a:ext cx="8304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Locking</a:t>
              </a:r>
              <a:r>
                <a:rPr lang="it-IT" dirty="0" smtClean="0"/>
                <a:t> </a:t>
              </a:r>
              <a:r>
                <a:rPr lang="it-IT" dirty="0" err="1" smtClean="0"/>
                <a:t>capacity</a:t>
              </a:r>
              <a:r>
                <a:rPr lang="it-IT" dirty="0" smtClean="0"/>
                <a:t>                   </a:t>
              </a:r>
              <a:r>
                <a:rPr lang="it-IT" dirty="0" err="1" smtClean="0"/>
                <a:t>Reliable</a:t>
              </a:r>
              <a:r>
                <a:rPr lang="it-IT" dirty="0" smtClean="0"/>
                <a:t> </a:t>
              </a:r>
              <a:r>
                <a:rPr lang="it-IT" dirty="0" err="1" smtClean="0"/>
                <a:t>communication</a:t>
              </a:r>
              <a:r>
                <a:rPr lang="it-IT" dirty="0" smtClean="0"/>
                <a:t> </a:t>
              </a:r>
              <a:r>
                <a:rPr lang="it-IT" dirty="0" err="1" smtClean="0"/>
                <a:t>from</a:t>
              </a:r>
              <a:r>
                <a:rPr lang="it-IT" dirty="0" smtClean="0"/>
                <a:t> A </a:t>
              </a:r>
              <a:r>
                <a:rPr lang="it-IT" dirty="0" err="1" smtClean="0"/>
                <a:t>to</a:t>
              </a:r>
              <a:r>
                <a:rPr lang="it-IT" dirty="0" smtClean="0"/>
                <a:t> B. </a:t>
              </a:r>
              <a:r>
                <a:rPr lang="it-IT" dirty="0" err="1" smtClean="0">
                  <a:solidFill>
                    <a:srgbClr val="FF0000"/>
                  </a:solidFill>
                </a:rPr>
                <a:t>Accessible</a:t>
              </a:r>
              <a:r>
                <a:rPr lang="it-IT" dirty="0" smtClean="0">
                  <a:solidFill>
                    <a:srgbClr val="FF0000"/>
                  </a:solidFill>
                </a:rPr>
                <a:t> inf. </a:t>
              </a:r>
              <a:r>
                <a:rPr lang="it-IT" dirty="0" err="1" smtClean="0">
                  <a:solidFill>
                    <a:srgbClr val="FF0000"/>
                  </a:solidFill>
                </a:rPr>
                <a:t>secrecy</a:t>
              </a:r>
              <a:r>
                <a:rPr lang="it-IT" dirty="0" smtClean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/>
          <p:cNvSpPr/>
          <p:nvPr/>
        </p:nvSpPr>
        <p:spPr>
          <a:xfrm>
            <a:off x="179512" y="2276872"/>
            <a:ext cx="3240360" cy="13681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323528" y="1628800"/>
            <a:ext cx="2880320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4321870" y="128826"/>
            <a:ext cx="4642618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Locking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vs Private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Capacity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11560" y="836712"/>
            <a:ext cx="4608512" cy="646331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How</a:t>
            </a:r>
            <a:r>
              <a:rPr lang="it-IT" dirty="0" smtClean="0"/>
              <a:t> big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smtClean="0">
                <a:solidFill>
                  <a:srgbClr val="FF0000"/>
                </a:solidFill>
              </a:rPr>
              <a:t>gap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locking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capacity</a:t>
            </a:r>
            <a:r>
              <a:rPr lang="it-IT" dirty="0" smtClean="0"/>
              <a:t> and the </a:t>
            </a:r>
            <a:r>
              <a:rPr lang="it-IT" dirty="0" smtClean="0">
                <a:solidFill>
                  <a:srgbClr val="FF0000"/>
                </a:solidFill>
              </a:rPr>
              <a:t>private </a:t>
            </a:r>
            <a:r>
              <a:rPr lang="it-IT" dirty="0" err="1" smtClean="0">
                <a:solidFill>
                  <a:srgbClr val="FF0000"/>
                </a:solidFill>
              </a:rPr>
              <a:t>capacity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508105" y="6156012"/>
            <a:ext cx="33123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Guha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et</a:t>
            </a:r>
            <a:r>
              <a:rPr lang="it-IT" dirty="0" smtClean="0">
                <a:solidFill>
                  <a:srgbClr val="0070C0"/>
                </a:solidFill>
              </a:rPr>
              <a:t> al. PRX </a:t>
            </a:r>
            <a:r>
              <a:rPr lang="it-IT" b="1" dirty="0" smtClean="0">
                <a:solidFill>
                  <a:srgbClr val="0070C0"/>
                </a:solidFill>
              </a:rPr>
              <a:t>4</a:t>
            </a:r>
            <a:r>
              <a:rPr lang="it-IT" dirty="0" smtClean="0">
                <a:solidFill>
                  <a:srgbClr val="0070C0"/>
                </a:solidFill>
              </a:rPr>
              <a:t>, 011016 (2014)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39552" y="177281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Private </a:t>
            </a:r>
            <a:r>
              <a:rPr lang="it-IT" dirty="0" err="1" smtClean="0"/>
              <a:t>capacity</a:t>
            </a:r>
            <a:r>
              <a:rPr lang="it-IT" dirty="0" smtClean="0"/>
              <a:t>: </a:t>
            </a:r>
          </a:p>
          <a:p>
            <a:pPr marL="342900" indent="-342900">
              <a:buAutoNum type="arabicPeriod"/>
            </a:pPr>
            <a:r>
              <a:rPr lang="it-IT" dirty="0" err="1" smtClean="0"/>
              <a:t>Composable</a:t>
            </a:r>
            <a:r>
              <a:rPr lang="it-IT" dirty="0" smtClean="0"/>
              <a:t> security</a:t>
            </a:r>
          </a:p>
          <a:p>
            <a:pPr marL="342900" indent="-342900">
              <a:buAutoNum type="arabicParenR"/>
            </a:pPr>
            <a:endParaRPr lang="it-IT" dirty="0" smtClean="0"/>
          </a:p>
          <a:p>
            <a:pPr marL="342900" indent="-342900"/>
            <a:r>
              <a:rPr lang="it-IT" dirty="0" err="1" smtClean="0"/>
              <a:t>Locking</a:t>
            </a:r>
            <a:r>
              <a:rPr lang="it-IT" dirty="0" smtClean="0"/>
              <a:t> </a:t>
            </a:r>
            <a:r>
              <a:rPr lang="it-IT" dirty="0" err="1" smtClean="0"/>
              <a:t>capacity</a:t>
            </a:r>
            <a:r>
              <a:rPr lang="it-IT" dirty="0" smtClean="0"/>
              <a:t>:</a:t>
            </a:r>
          </a:p>
          <a:p>
            <a:pPr marL="342900" indent="-342900">
              <a:buAutoNum type="arabicPeriod"/>
            </a:pPr>
            <a:r>
              <a:rPr lang="it-IT" dirty="0" err="1" smtClean="0"/>
              <a:t>Non-composable</a:t>
            </a:r>
            <a:endParaRPr lang="it-IT" dirty="0" smtClean="0"/>
          </a:p>
        </p:txBody>
      </p:sp>
      <p:grpSp>
        <p:nvGrpSpPr>
          <p:cNvPr id="19" name="Gruppo 18"/>
          <p:cNvGrpSpPr/>
          <p:nvPr/>
        </p:nvGrpSpPr>
        <p:grpSpPr>
          <a:xfrm>
            <a:off x="5652120" y="1560115"/>
            <a:ext cx="3096344" cy="3237037"/>
            <a:chOff x="5652120" y="1560115"/>
            <a:chExt cx="3096344" cy="3237037"/>
          </a:xfrm>
        </p:grpSpPr>
        <p:sp>
          <p:nvSpPr>
            <p:cNvPr id="29" name="Rettangolo arrotondato 28"/>
            <p:cNvSpPr/>
            <p:nvPr/>
          </p:nvSpPr>
          <p:spPr>
            <a:xfrm>
              <a:off x="6372200" y="1920155"/>
              <a:ext cx="2376264" cy="165618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6516216" y="2064171"/>
              <a:ext cx="936104" cy="136815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31" name="Object 6"/>
            <p:cNvGraphicFramePr>
              <a:graphicFrameLocks noChangeAspect="1"/>
            </p:cNvGraphicFramePr>
            <p:nvPr/>
          </p:nvGraphicFramePr>
          <p:xfrm>
            <a:off x="6588224" y="2418680"/>
            <a:ext cx="854075" cy="509587"/>
          </p:xfrm>
          <a:graphic>
            <a:graphicData uri="http://schemas.openxmlformats.org/presentationml/2006/ole">
              <p:oleObj spid="_x0000_s28704" name="Equation" r:id="rId3" imgW="380880" imgH="228600" progId="Equation.DSMT4">
                <p:embed/>
              </p:oleObj>
            </a:graphicData>
          </a:graphic>
        </p:graphicFrame>
        <p:graphicFrame>
          <p:nvGraphicFramePr>
            <p:cNvPr id="33" name="Object 6"/>
            <p:cNvGraphicFramePr>
              <a:graphicFrameLocks noChangeAspect="1"/>
            </p:cNvGraphicFramePr>
            <p:nvPr/>
          </p:nvGraphicFramePr>
          <p:xfrm>
            <a:off x="7636073" y="2418679"/>
            <a:ext cx="968375" cy="509588"/>
          </p:xfrm>
          <a:graphic>
            <a:graphicData uri="http://schemas.openxmlformats.org/presentationml/2006/ole">
              <p:oleObj spid="_x0000_s28705" name="Equation" r:id="rId4" imgW="431640" imgH="228600" progId="Equation.DSMT4">
                <p:embed/>
              </p:oleObj>
            </a:graphicData>
          </a:graphic>
        </p:graphicFrame>
        <p:sp>
          <p:nvSpPr>
            <p:cNvPr id="34" name="Freccia in giù 33"/>
            <p:cNvSpPr/>
            <p:nvPr/>
          </p:nvSpPr>
          <p:spPr>
            <a:xfrm>
              <a:off x="6876256" y="3648347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Freccia in giù 34"/>
            <p:cNvSpPr/>
            <p:nvPr/>
          </p:nvSpPr>
          <p:spPr>
            <a:xfrm>
              <a:off x="6876256" y="1560115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Freccia in giù 35"/>
            <p:cNvSpPr/>
            <p:nvPr/>
          </p:nvSpPr>
          <p:spPr>
            <a:xfrm>
              <a:off x="5796136" y="1560115"/>
              <a:ext cx="216024" cy="23762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0" name="Immagine 39" descr="moebius_strip_0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52120" y="3936379"/>
              <a:ext cx="1512168" cy="860773"/>
            </a:xfrm>
            <a:prstGeom prst="rect">
              <a:avLst/>
            </a:prstGeom>
          </p:spPr>
        </p:pic>
      </p:grpSp>
      <p:grpSp>
        <p:nvGrpSpPr>
          <p:cNvPr id="22" name="Gruppo 21"/>
          <p:cNvGrpSpPr/>
          <p:nvPr/>
        </p:nvGrpSpPr>
        <p:grpSpPr>
          <a:xfrm>
            <a:off x="251520" y="4077072"/>
            <a:ext cx="5262933" cy="1656184"/>
            <a:chOff x="251520" y="4077072"/>
            <a:chExt cx="5262933" cy="1656184"/>
          </a:xfrm>
        </p:grpSpPr>
        <p:sp>
          <p:nvSpPr>
            <p:cNvPr id="21" name="Rettangolo 20"/>
            <p:cNvSpPr/>
            <p:nvPr/>
          </p:nvSpPr>
          <p:spPr>
            <a:xfrm>
              <a:off x="251520" y="4077072"/>
              <a:ext cx="5256584" cy="16561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467544" y="4221088"/>
              <a:ext cx="5046909" cy="1360601"/>
              <a:chOff x="467544" y="4525963"/>
              <a:chExt cx="5046909" cy="1360601"/>
            </a:xfrm>
          </p:grpSpPr>
          <p:graphicFrame>
            <p:nvGraphicFramePr>
              <p:cNvPr id="37" name="Object 6"/>
              <p:cNvGraphicFramePr>
                <a:graphicFrameLocks noChangeAspect="1"/>
              </p:cNvGraphicFramePr>
              <p:nvPr/>
            </p:nvGraphicFramePr>
            <p:xfrm>
              <a:off x="485775" y="4525963"/>
              <a:ext cx="1887538" cy="468312"/>
            </p:xfrm>
            <a:graphic>
              <a:graphicData uri="http://schemas.openxmlformats.org/presentationml/2006/ole">
                <p:oleObj spid="_x0000_s28706" name="Equation" r:id="rId6" imgW="660240" imgH="164880" progId="Equation.DSMT4">
                  <p:embed/>
                </p:oleObj>
              </a:graphicData>
            </a:graphic>
          </p:graphicFrame>
          <p:sp>
            <p:nvSpPr>
              <p:cNvPr id="38" name="CasellaDiTesto 37"/>
              <p:cNvSpPr txBox="1"/>
              <p:nvPr/>
            </p:nvSpPr>
            <p:spPr>
              <a:xfrm>
                <a:off x="2534663" y="4581128"/>
                <a:ext cx="2979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</a:rPr>
                  <a:t>Quantum </a:t>
                </a:r>
                <a:r>
                  <a:rPr lang="it-IT" b="1" dirty="0" err="1" smtClean="0">
                    <a:solidFill>
                      <a:srgbClr val="FF0000"/>
                    </a:solidFill>
                  </a:rPr>
                  <a:t>discord</a:t>
                </a:r>
                <a:endParaRPr lang="it-IT" b="1" dirty="0" smtClean="0">
                  <a:solidFill>
                    <a:srgbClr val="FF0000"/>
                  </a:solidFill>
                </a:endParaRPr>
              </a:p>
              <a:p>
                <a:r>
                  <a:rPr lang="it-IT" dirty="0" smtClean="0"/>
                  <a:t>(at the output </a:t>
                </a:r>
                <a:r>
                  <a:rPr lang="it-IT" dirty="0" err="1" smtClean="0"/>
                  <a:t>of</a:t>
                </a:r>
                <a:r>
                  <a:rPr lang="it-IT" dirty="0" smtClean="0"/>
                  <a:t> the </a:t>
                </a:r>
                <a:r>
                  <a:rPr lang="it-IT" dirty="0" err="1" smtClean="0"/>
                  <a:t>channel</a:t>
                </a:r>
                <a:r>
                  <a:rPr lang="it-IT" dirty="0" smtClean="0"/>
                  <a:t>)</a:t>
                </a:r>
                <a:endParaRPr lang="it-IT" dirty="0"/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>
                <a:off x="467544" y="5517232"/>
                <a:ext cx="4804136" cy="369332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This</a:t>
                </a:r>
                <a:r>
                  <a:rPr lang="it-IT" dirty="0" smtClean="0"/>
                  <a:t> gap can </a:t>
                </a:r>
                <a:r>
                  <a:rPr lang="it-IT" dirty="0" err="1" smtClean="0"/>
                  <a:t>be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very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large</a:t>
                </a:r>
                <a:r>
                  <a:rPr lang="it-IT" dirty="0" smtClean="0"/>
                  <a:t> (</a:t>
                </a:r>
                <a:r>
                  <a:rPr lang="it-IT" dirty="0" err="1" smtClean="0"/>
                  <a:t>example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by</a:t>
                </a:r>
                <a:r>
                  <a:rPr lang="it-IT" dirty="0" smtClean="0"/>
                  <a:t> A. </a:t>
                </a:r>
                <a:r>
                  <a:rPr lang="it-IT" dirty="0" err="1" smtClean="0"/>
                  <a:t>Winter</a:t>
                </a:r>
                <a:r>
                  <a:rPr lang="it-IT" dirty="0" smtClean="0"/>
                  <a:t>)</a:t>
                </a:r>
                <a:endParaRPr lang="it-IT" dirty="0"/>
              </a:p>
            </p:txBody>
          </p:sp>
        </p:grpSp>
      </p:grpSp>
      <p:sp>
        <p:nvSpPr>
          <p:cNvPr id="23" name="CasellaDiTesto 22"/>
          <p:cNvSpPr txBox="1"/>
          <p:nvPr/>
        </p:nvSpPr>
        <p:spPr>
          <a:xfrm>
            <a:off x="1331640" y="6156012"/>
            <a:ext cx="39604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Ollivier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>
                <a:solidFill>
                  <a:srgbClr val="0070C0"/>
                </a:solidFill>
              </a:rPr>
              <a:t>and </a:t>
            </a:r>
            <a:r>
              <a:rPr lang="it-IT" dirty="0" err="1" smtClean="0">
                <a:solidFill>
                  <a:srgbClr val="0070C0"/>
                </a:solidFill>
              </a:rPr>
              <a:t>Zurek</a:t>
            </a:r>
            <a:r>
              <a:rPr lang="it-IT" dirty="0" smtClean="0">
                <a:solidFill>
                  <a:srgbClr val="0070C0"/>
                </a:solidFill>
              </a:rPr>
              <a:t> PRL </a:t>
            </a:r>
            <a:r>
              <a:rPr lang="it-IT" b="1" dirty="0" smtClean="0">
                <a:solidFill>
                  <a:srgbClr val="0070C0"/>
                </a:solidFill>
              </a:rPr>
              <a:t>88</a:t>
            </a:r>
            <a:r>
              <a:rPr lang="it-IT" dirty="0" smtClean="0">
                <a:solidFill>
                  <a:srgbClr val="0070C0"/>
                </a:solidFill>
              </a:rPr>
              <a:t>, 017901 (2001)</a:t>
            </a:r>
            <a:endParaRPr lang="it-IT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>
          <a:xfrm>
            <a:off x="683568" y="3356992"/>
            <a:ext cx="7848872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83671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We</a:t>
            </a:r>
            <a:r>
              <a:rPr lang="it-IT" sz="1600" dirty="0" smtClean="0"/>
              <a:t> don’t </a:t>
            </a:r>
            <a:r>
              <a:rPr lang="it-IT" sz="1600" dirty="0" err="1" smtClean="0"/>
              <a:t>expect</a:t>
            </a:r>
            <a:r>
              <a:rPr lang="it-IT" sz="1600" dirty="0" smtClean="0"/>
              <a:t> strong quantum </a:t>
            </a:r>
            <a:r>
              <a:rPr lang="it-IT" sz="1600" dirty="0" err="1" smtClean="0"/>
              <a:t>properties</a:t>
            </a:r>
            <a:r>
              <a:rPr lang="it-IT" sz="1600" dirty="0" smtClean="0"/>
              <a:t> </a:t>
            </a:r>
            <a:r>
              <a:rPr lang="it-IT" sz="1600" dirty="0" err="1" smtClean="0"/>
              <a:t>from</a:t>
            </a:r>
            <a:r>
              <a:rPr lang="it-IT" sz="1600" dirty="0" smtClean="0"/>
              <a:t> </a:t>
            </a:r>
            <a:r>
              <a:rPr lang="it-IT" sz="1600" dirty="0" err="1" smtClean="0"/>
              <a:t>semi-classical</a:t>
            </a:r>
            <a:r>
              <a:rPr lang="it-IT" sz="1600" dirty="0" smtClean="0"/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coherent-states</a:t>
            </a:r>
            <a:r>
              <a:rPr lang="it-IT" sz="1600" dirty="0" smtClean="0"/>
              <a:t>..</a:t>
            </a:r>
          </a:p>
          <a:p>
            <a:endParaRPr lang="it-IT" sz="1600" dirty="0" smtClean="0"/>
          </a:p>
          <a:p>
            <a:r>
              <a:rPr lang="it-IT" sz="1600" dirty="0" err="1" smtClean="0"/>
              <a:t>Yet</a:t>
            </a:r>
            <a:r>
              <a:rPr lang="it-IT" sz="1600" dirty="0" smtClean="0"/>
              <a:t> </a:t>
            </a:r>
            <a:r>
              <a:rPr lang="it-IT" sz="1600" dirty="0" err="1" smtClean="0"/>
              <a:t>they</a:t>
            </a:r>
            <a:r>
              <a:rPr lang="it-IT" sz="1600" dirty="0" smtClean="0"/>
              <a:t> are </a:t>
            </a:r>
            <a:r>
              <a:rPr lang="it-IT" sz="1600" dirty="0" err="1" smtClean="0"/>
              <a:t>most</a:t>
            </a:r>
            <a:r>
              <a:rPr lang="it-IT" sz="1600" dirty="0" smtClean="0"/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robust</a:t>
            </a:r>
            <a:r>
              <a:rPr lang="it-IT" sz="1600" b="1" dirty="0" smtClean="0">
                <a:solidFill>
                  <a:srgbClr val="FF0000"/>
                </a:solidFill>
              </a:rPr>
              <a:t> and easy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prepare</a:t>
            </a:r>
            <a:r>
              <a:rPr lang="it-IT" sz="1600" dirty="0" smtClean="0"/>
              <a:t> </a:t>
            </a:r>
            <a:r>
              <a:rPr lang="it-IT" sz="1600" dirty="0" err="1" smtClean="0"/>
              <a:t>with</a:t>
            </a:r>
            <a:r>
              <a:rPr lang="it-IT" sz="1600" dirty="0" smtClean="0"/>
              <a:t> </a:t>
            </a:r>
            <a:r>
              <a:rPr lang="it-IT" sz="1600" dirty="0" err="1" smtClean="0"/>
              <a:t>current</a:t>
            </a:r>
            <a:r>
              <a:rPr lang="it-IT" sz="1600" dirty="0" smtClean="0"/>
              <a:t> </a:t>
            </a:r>
            <a:r>
              <a:rPr lang="it-IT" sz="1600" dirty="0" err="1" smtClean="0"/>
              <a:t>technologies</a:t>
            </a:r>
            <a:r>
              <a:rPr lang="it-IT" sz="1600" dirty="0" smtClean="0"/>
              <a:t>.</a:t>
            </a:r>
          </a:p>
          <a:p>
            <a:endParaRPr lang="it-IT" sz="1600" dirty="0" smtClean="0"/>
          </a:p>
          <a:p>
            <a:r>
              <a:rPr lang="it-IT" sz="1600" dirty="0" smtClean="0"/>
              <a:t>A </a:t>
            </a:r>
            <a:r>
              <a:rPr lang="it-IT" sz="1600" b="1" dirty="0" err="1" smtClean="0">
                <a:solidFill>
                  <a:srgbClr val="FF0000"/>
                </a:solidFill>
              </a:rPr>
              <a:t>fundamental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</a:rPr>
              <a:t>question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if</a:t>
            </a:r>
            <a:r>
              <a:rPr lang="it-IT" sz="1600" dirty="0" smtClean="0"/>
              <a:t> and </a:t>
            </a:r>
            <a:r>
              <a:rPr lang="it-IT" sz="1600" dirty="0" err="1" smtClean="0"/>
              <a:t>how</a:t>
            </a:r>
            <a:r>
              <a:rPr lang="it-IT" sz="1600" dirty="0" smtClean="0"/>
              <a:t> </a:t>
            </a:r>
            <a:r>
              <a:rPr lang="it-IT" sz="1600" dirty="0" err="1" smtClean="0"/>
              <a:t>coherent</a:t>
            </a:r>
            <a:r>
              <a:rPr lang="it-IT" sz="1600" dirty="0" smtClean="0"/>
              <a:t> </a:t>
            </a:r>
            <a:r>
              <a:rPr lang="it-IT" sz="1600" dirty="0" err="1" smtClean="0"/>
              <a:t>states</a:t>
            </a:r>
            <a:r>
              <a:rPr lang="it-IT" sz="1600" dirty="0" smtClean="0"/>
              <a:t> can </a:t>
            </a:r>
            <a:r>
              <a:rPr lang="it-IT" sz="1600" dirty="0" err="1" smtClean="0"/>
              <a:t>be</a:t>
            </a:r>
            <a:r>
              <a:rPr lang="it-IT" sz="1600" dirty="0" smtClean="0"/>
              <a:t> </a:t>
            </a:r>
            <a:r>
              <a:rPr lang="it-IT" sz="1600" dirty="0" err="1" smtClean="0"/>
              <a:t>used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data </a:t>
            </a:r>
            <a:r>
              <a:rPr lang="it-IT" sz="1600" dirty="0" err="1" smtClean="0"/>
              <a:t>locking</a:t>
            </a:r>
            <a:r>
              <a:rPr lang="it-IT" sz="1600" dirty="0" smtClean="0"/>
              <a:t> </a:t>
            </a:r>
            <a:r>
              <a:rPr lang="it-IT" sz="1600" dirty="0" err="1" smtClean="0"/>
              <a:t>protocols</a:t>
            </a:r>
            <a:endParaRPr lang="it-IT" sz="16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4940566" y="128826"/>
            <a:ext cx="4023922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Coherent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State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Locking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012160" y="3429000"/>
          <a:ext cx="2371725" cy="441325"/>
        </p:xfrm>
        <a:graphic>
          <a:graphicData uri="http://schemas.openxmlformats.org/presentationml/2006/ole">
            <p:oleObj spid="_x0000_s78850" name="Equation" r:id="rId3" imgW="1371600" imgH="279360" progId="Equation.DSMT4">
              <p:embed/>
            </p:oleObj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55576" y="3429000"/>
            <a:ext cx="491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Encode</a:t>
            </a:r>
            <a:r>
              <a:rPr lang="it-IT" dirty="0" smtClean="0"/>
              <a:t> information in </a:t>
            </a:r>
            <a:r>
              <a:rPr lang="it-IT" dirty="0" err="1" smtClean="0"/>
              <a:t>multi-mode</a:t>
            </a:r>
            <a:r>
              <a:rPr lang="it-IT" dirty="0" smtClean="0"/>
              <a:t> </a:t>
            </a:r>
            <a:r>
              <a:rPr lang="it-IT" dirty="0" err="1" smtClean="0"/>
              <a:t>coherent</a:t>
            </a:r>
            <a:r>
              <a:rPr lang="it-IT" dirty="0" smtClean="0"/>
              <a:t> </a:t>
            </a:r>
            <a:r>
              <a:rPr lang="it-IT" dirty="0" err="1" smtClean="0"/>
              <a:t>states</a:t>
            </a:r>
            <a:endParaRPr lang="it-IT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218238" y="3947021"/>
          <a:ext cx="1668462" cy="701675"/>
        </p:xfrm>
        <a:graphic>
          <a:graphicData uri="http://schemas.openxmlformats.org/presentationml/2006/ole">
            <p:oleObj spid="_x0000_s78851" name="Equation" r:id="rId4" imgW="965160" imgH="444240" progId="Equation.DSMT4">
              <p:embed/>
            </p:oleObj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411760" y="4077072"/>
            <a:ext cx="323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Mean</a:t>
            </a:r>
            <a:r>
              <a:rPr lang="it-IT" dirty="0" smtClean="0"/>
              <a:t> </a:t>
            </a:r>
            <a:r>
              <a:rPr lang="it-IT" dirty="0" err="1" smtClean="0"/>
              <a:t>photon</a:t>
            </a:r>
            <a:r>
              <a:rPr lang="it-IT" dirty="0" smtClean="0"/>
              <a:t> </a:t>
            </a:r>
            <a:r>
              <a:rPr lang="it-IT" dirty="0" err="1" smtClean="0"/>
              <a:t>number</a:t>
            </a:r>
            <a:r>
              <a:rPr lang="it-IT" dirty="0" smtClean="0"/>
              <a:t> per mode</a:t>
            </a:r>
            <a:endParaRPr lang="it-IT" dirty="0"/>
          </a:p>
        </p:txBody>
      </p:sp>
      <p:graphicFrame>
        <p:nvGraphicFramePr>
          <p:cNvPr id="78855" name="Object 6"/>
          <p:cNvGraphicFramePr>
            <a:graphicFrameLocks noChangeAspect="1"/>
          </p:cNvGraphicFramePr>
          <p:nvPr/>
        </p:nvGraphicFramePr>
        <p:xfrm>
          <a:off x="862013" y="5085184"/>
          <a:ext cx="2574925" cy="649287"/>
        </p:xfrm>
        <a:graphic>
          <a:graphicData uri="http://schemas.openxmlformats.org/presentationml/2006/ole">
            <p:oleObj spid="_x0000_s78855" name="Equation" r:id="rId5" imgW="901440" imgH="228600" progId="Equation.DSMT4">
              <p:embed/>
            </p:oleObj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3799364" y="52292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bits</a:t>
            </a:r>
            <a:r>
              <a:rPr lang="it-IT" dirty="0" smtClean="0"/>
              <a:t> per mode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508105" y="6156012"/>
            <a:ext cx="33123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Guha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et</a:t>
            </a:r>
            <a:r>
              <a:rPr lang="it-IT" dirty="0" smtClean="0">
                <a:solidFill>
                  <a:srgbClr val="0070C0"/>
                </a:solidFill>
              </a:rPr>
              <a:t> al. PRX </a:t>
            </a:r>
            <a:r>
              <a:rPr lang="it-IT" b="1" dirty="0" smtClean="0">
                <a:solidFill>
                  <a:srgbClr val="0070C0"/>
                </a:solidFill>
              </a:rPr>
              <a:t>4</a:t>
            </a:r>
            <a:r>
              <a:rPr lang="it-IT" dirty="0" smtClean="0">
                <a:solidFill>
                  <a:srgbClr val="0070C0"/>
                </a:solidFill>
              </a:rPr>
              <a:t>, 011016 (2014)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017836" y="5229200"/>
            <a:ext cx="222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</a:t>
            </a:r>
            <a:r>
              <a:rPr lang="it-IT" dirty="0" err="1" smtClean="0"/>
              <a:t>vacuum</a:t>
            </a:r>
            <a:r>
              <a:rPr lang="it-IT" dirty="0" smtClean="0"/>
              <a:t> </a:t>
            </a:r>
            <a:r>
              <a:rPr lang="it-IT" dirty="0" err="1" smtClean="0"/>
              <a:t>flucutations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13" name="Immagine 12" descr="Untitled-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4375" y="692696"/>
            <a:ext cx="4819625" cy="2736696"/>
          </a:xfrm>
          <a:prstGeom prst="rect">
            <a:avLst/>
          </a:prstGeom>
        </p:spPr>
      </p:pic>
      <p:cxnSp>
        <p:nvCxnSpPr>
          <p:cNvPr id="15" name="Connettore 1 14"/>
          <p:cNvCxnSpPr/>
          <p:nvPr/>
        </p:nvCxnSpPr>
        <p:spPr>
          <a:xfrm flipV="1">
            <a:off x="6372200" y="1052736"/>
            <a:ext cx="86409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372200" y="1196752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7236296" y="980728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6444208" y="681887"/>
          <a:ext cx="576064" cy="514865"/>
        </p:xfrm>
        <a:graphic>
          <a:graphicData uri="http://schemas.openxmlformats.org/presentationml/2006/ole">
            <p:oleObj spid="_x0000_s78856" name="Equation" r:id="rId7" imgW="24120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ergamena 2 35"/>
          <p:cNvSpPr/>
          <p:nvPr/>
        </p:nvSpPr>
        <p:spPr>
          <a:xfrm>
            <a:off x="4427984" y="476672"/>
            <a:ext cx="3744416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/>
          <p:cNvSpPr/>
          <p:nvPr/>
        </p:nvSpPr>
        <p:spPr>
          <a:xfrm>
            <a:off x="5436096" y="414908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4932040" y="1772816"/>
            <a:ext cx="12961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004048" y="1916832"/>
            <a:ext cx="11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Encryption</a:t>
            </a: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4932040" y="4725144"/>
            <a:ext cx="129614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004048" y="4869160"/>
            <a:ext cx="116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Decription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499992" y="548680"/>
            <a:ext cx="361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A HOUSE IN NEW ORLEANS</a:t>
            </a:r>
          </a:p>
        </p:txBody>
      </p:sp>
      <p:sp>
        <p:nvSpPr>
          <p:cNvPr id="20" name="Nuvola 19"/>
          <p:cNvSpPr/>
          <p:nvPr/>
        </p:nvSpPr>
        <p:spPr>
          <a:xfrm>
            <a:off x="4572000" y="2708920"/>
            <a:ext cx="2088232" cy="158417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in giù 22"/>
          <p:cNvSpPr/>
          <p:nvPr/>
        </p:nvSpPr>
        <p:spPr>
          <a:xfrm>
            <a:off x="5436096" y="119675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/>
          <p:cNvSpPr/>
          <p:nvPr/>
        </p:nvSpPr>
        <p:spPr>
          <a:xfrm>
            <a:off x="5436096" y="263691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 descr="8404&amp;v=fit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772816"/>
            <a:ext cx="782216" cy="782216"/>
          </a:xfrm>
          <a:prstGeom prst="rect">
            <a:avLst/>
          </a:prstGeom>
        </p:spPr>
      </p:pic>
      <p:pic>
        <p:nvPicPr>
          <p:cNvPr id="29" name="Immagine 28" descr="8404&amp;v=fit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0064" y="4735016"/>
            <a:ext cx="782216" cy="782216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4644008" y="3563724"/>
            <a:ext cx="17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Physical</a:t>
            </a:r>
            <a:r>
              <a:rPr lang="it-IT" dirty="0" smtClean="0"/>
              <a:t> medium</a:t>
            </a:r>
            <a:endParaRPr lang="it-IT" dirty="0"/>
          </a:p>
        </p:txBody>
      </p:sp>
      <p:sp>
        <p:nvSpPr>
          <p:cNvPr id="31" name="Freccia in giù 30"/>
          <p:cNvSpPr/>
          <p:nvPr/>
        </p:nvSpPr>
        <p:spPr>
          <a:xfrm>
            <a:off x="5436096" y="551723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411760" y="1052736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Alice </a:t>
            </a:r>
          </a:p>
          <a:p>
            <a:pPr algn="ctr"/>
            <a:r>
              <a:rPr lang="it-IT" dirty="0" smtClean="0"/>
              <a:t>(the </a:t>
            </a:r>
            <a:r>
              <a:rPr lang="it-IT" dirty="0" err="1" smtClean="0"/>
              <a:t>sender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411760" y="5301208"/>
            <a:ext cx="1448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Bob </a:t>
            </a:r>
          </a:p>
          <a:p>
            <a:pPr algn="ctr"/>
            <a:r>
              <a:rPr lang="it-IT" dirty="0" smtClean="0"/>
              <a:t>(the </a:t>
            </a:r>
            <a:r>
              <a:rPr lang="it-IT" dirty="0" err="1" smtClean="0"/>
              <a:t>receiver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7" name="Pergamena 2 36"/>
          <p:cNvSpPr/>
          <p:nvPr/>
        </p:nvSpPr>
        <p:spPr>
          <a:xfrm>
            <a:off x="4427984" y="6021288"/>
            <a:ext cx="3744416" cy="57606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4499992" y="6093296"/>
            <a:ext cx="361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A HOUSE IN NEW ORLEANS</a:t>
            </a:r>
          </a:p>
        </p:txBody>
      </p:sp>
      <p:pic>
        <p:nvPicPr>
          <p:cNvPr id="40" name="Immagine 39" descr="pergamen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3068960"/>
            <a:ext cx="818671" cy="551312"/>
          </a:xfrm>
          <a:prstGeom prst="rect">
            <a:avLst/>
          </a:prstGeom>
        </p:spPr>
      </p:pic>
      <p:pic>
        <p:nvPicPr>
          <p:cNvPr id="22" name="Immagine 21" descr="alice-clip-art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836712"/>
            <a:ext cx="1134699" cy="1187971"/>
          </a:xfrm>
          <a:prstGeom prst="rect">
            <a:avLst/>
          </a:prstGeom>
        </p:spPr>
      </p:pic>
      <p:pic>
        <p:nvPicPr>
          <p:cNvPr id="26" name="Immagine 25" descr="Bob-Dylan-young-portrait-colo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2DBD5"/>
              </a:clrFrom>
              <a:clrTo>
                <a:srgbClr val="E2DBD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59" y="4869160"/>
            <a:ext cx="1333153" cy="1410476"/>
          </a:xfrm>
          <a:prstGeom prst="rect">
            <a:avLst/>
          </a:prstGeom>
        </p:spPr>
      </p:pic>
      <p:grpSp>
        <p:nvGrpSpPr>
          <p:cNvPr id="27" name="Gruppo 26"/>
          <p:cNvGrpSpPr/>
          <p:nvPr/>
        </p:nvGrpSpPr>
        <p:grpSpPr>
          <a:xfrm>
            <a:off x="754818" y="2996952"/>
            <a:ext cx="3350350" cy="1152128"/>
            <a:chOff x="754818" y="2996952"/>
            <a:chExt cx="3350350" cy="1152128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2123728" y="3212976"/>
              <a:ext cx="19814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err="1" smtClean="0"/>
                <a:t>Eve</a:t>
              </a:r>
              <a:r>
                <a:rPr lang="it-IT" dirty="0" smtClean="0"/>
                <a:t> </a:t>
              </a:r>
            </a:p>
            <a:p>
              <a:pPr algn="ctr"/>
              <a:r>
                <a:rPr lang="it-IT" dirty="0" smtClean="0"/>
                <a:t>(the </a:t>
              </a:r>
              <a:r>
                <a:rPr lang="it-IT" dirty="0" err="1" smtClean="0"/>
                <a:t>eavesdropper</a:t>
              </a:r>
              <a:r>
                <a:rPr lang="it-IT" dirty="0" smtClean="0"/>
                <a:t>)</a:t>
              </a:r>
              <a:endParaRPr lang="it-IT" dirty="0"/>
            </a:p>
          </p:txBody>
        </p:sp>
        <p:pic>
          <p:nvPicPr>
            <p:cNvPr id="35" name="Immagine 34" descr="michelangelo-adamo-ed-ev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818" y="2996952"/>
              <a:ext cx="1224894" cy="1152128"/>
            </a:xfrm>
            <a:prstGeom prst="rect">
              <a:avLst/>
            </a:prstGeom>
          </p:spPr>
        </p:pic>
      </p:grpSp>
      <p:sp>
        <p:nvSpPr>
          <p:cNvPr id="41" name="CasellaDiTesto 40"/>
          <p:cNvSpPr txBox="1"/>
          <p:nvPr/>
        </p:nvSpPr>
        <p:spPr>
          <a:xfrm>
            <a:off x="108266" y="97468"/>
            <a:ext cx="4343753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Symmetric-key</a:t>
            </a:r>
            <a:r>
              <a:rPr lang="it-IT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cryptography</a:t>
            </a:r>
            <a:endParaRPr lang="it-IT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6577168" y="128826"/>
            <a:ext cx="2169184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Conclusions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051721" y="1052736"/>
            <a:ext cx="59046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Alternative </a:t>
            </a:r>
            <a:r>
              <a:rPr lang="it-IT" dirty="0" err="1" smtClean="0"/>
              <a:t>to</a:t>
            </a:r>
            <a:r>
              <a:rPr lang="it-IT" dirty="0" smtClean="0"/>
              <a:t> QKD. Quantum Enigma </a:t>
            </a:r>
            <a:r>
              <a:rPr lang="it-IT" dirty="0" err="1" smtClean="0"/>
              <a:t>Machines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allow</a:t>
            </a:r>
            <a:r>
              <a:rPr lang="it-IT" dirty="0" smtClean="0"/>
              <a:t> </a:t>
            </a:r>
            <a:r>
              <a:rPr lang="it-IT" dirty="0" err="1" smtClean="0"/>
              <a:t>direct</a:t>
            </a:r>
            <a:r>
              <a:rPr lang="it-IT" dirty="0" smtClean="0"/>
              <a:t> secret </a:t>
            </a:r>
            <a:r>
              <a:rPr lang="it-IT" dirty="0" err="1" smtClean="0"/>
              <a:t>communication</a:t>
            </a:r>
            <a:r>
              <a:rPr lang="it-IT" dirty="0" smtClean="0"/>
              <a:t> at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rates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err="1" smtClean="0"/>
              <a:t>Locking</a:t>
            </a:r>
            <a:r>
              <a:rPr lang="it-IT" dirty="0" smtClean="0"/>
              <a:t> </a:t>
            </a:r>
            <a:r>
              <a:rPr lang="it-IT" dirty="0" err="1" smtClean="0"/>
              <a:t>Capacity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greater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private </a:t>
            </a:r>
            <a:r>
              <a:rPr lang="it-IT" dirty="0" err="1" smtClean="0"/>
              <a:t>capacity</a:t>
            </a:r>
            <a:r>
              <a:rPr lang="it-IT" dirty="0" smtClean="0"/>
              <a:t>.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Indications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gap can </a:t>
            </a:r>
            <a:r>
              <a:rPr lang="it-IT" dirty="0" err="1" smtClean="0"/>
              <a:t>be</a:t>
            </a:r>
            <a:r>
              <a:rPr lang="it-IT" dirty="0" smtClean="0"/>
              <a:t> big!)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Weaker</a:t>
            </a:r>
            <a:r>
              <a:rPr lang="it-IT" dirty="0" smtClean="0"/>
              <a:t> security </a:t>
            </a:r>
            <a:r>
              <a:rPr lang="it-IT" dirty="0" err="1" smtClean="0"/>
              <a:t>criterion</a:t>
            </a:r>
            <a:r>
              <a:rPr lang="it-IT" dirty="0" smtClean="0"/>
              <a:t>. </a:t>
            </a:r>
            <a:endParaRPr lang="it-IT" dirty="0" smtClean="0"/>
          </a:p>
          <a:p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assumption</a:t>
            </a:r>
            <a:r>
              <a:rPr lang="it-IT" dirty="0" smtClean="0"/>
              <a:t> </a:t>
            </a:r>
            <a:r>
              <a:rPr lang="it-IT" dirty="0" smtClean="0"/>
              <a:t>on </a:t>
            </a:r>
            <a:r>
              <a:rPr lang="it-IT" dirty="0" err="1" smtClean="0"/>
              <a:t>Eve</a:t>
            </a:r>
            <a:r>
              <a:rPr lang="it-IT" dirty="0" smtClean="0"/>
              <a:t>. </a:t>
            </a:r>
            <a:endParaRPr lang="it-IT" dirty="0" smtClean="0"/>
          </a:p>
          <a:p>
            <a:r>
              <a:rPr lang="it-IT" dirty="0" err="1" smtClean="0"/>
              <a:t>Robustness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solved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err="1" smtClean="0"/>
              <a:t>Explicit</a:t>
            </a:r>
            <a:r>
              <a:rPr lang="it-IT" dirty="0" smtClean="0"/>
              <a:t> data </a:t>
            </a:r>
            <a:r>
              <a:rPr lang="it-IT" dirty="0" err="1" smtClean="0"/>
              <a:t>locking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coherent</a:t>
            </a:r>
            <a:r>
              <a:rPr lang="it-IT" dirty="0" smtClean="0"/>
              <a:t> </a:t>
            </a:r>
            <a:r>
              <a:rPr lang="it-IT" dirty="0" err="1" smtClean="0"/>
              <a:t>states</a:t>
            </a:r>
            <a:r>
              <a:rPr lang="it-IT" dirty="0" smtClean="0"/>
              <a:t>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31641" y="5301208"/>
            <a:ext cx="331236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Lloyd, </a:t>
            </a:r>
            <a:r>
              <a:rPr lang="it-IT" dirty="0" err="1" smtClean="0"/>
              <a:t>arXiv</a:t>
            </a:r>
            <a:r>
              <a:rPr lang="it-IT" dirty="0" smtClean="0"/>
              <a:t>: 1307.0380</a:t>
            </a:r>
          </a:p>
          <a:p>
            <a:r>
              <a:rPr lang="it-IT" dirty="0" err="1" smtClean="0"/>
              <a:t>Guha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 PRX </a:t>
            </a:r>
            <a:r>
              <a:rPr lang="it-IT" b="1" dirty="0" smtClean="0"/>
              <a:t>4</a:t>
            </a:r>
            <a:r>
              <a:rPr lang="it-IT" dirty="0" smtClean="0"/>
              <a:t>, 011016 (2014)</a:t>
            </a:r>
          </a:p>
          <a:p>
            <a:r>
              <a:rPr lang="it-IT" dirty="0" smtClean="0"/>
              <a:t>Lupo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arXiv</a:t>
            </a:r>
            <a:r>
              <a:rPr lang="it-IT" dirty="0" smtClean="0"/>
              <a:t>:1311.5212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72695" y="5301208"/>
            <a:ext cx="390376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DiVincenzo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al. PRL </a:t>
            </a:r>
            <a:r>
              <a:rPr lang="it-IT" b="1" dirty="0" smtClean="0"/>
              <a:t>92</a:t>
            </a:r>
            <a:r>
              <a:rPr lang="it-IT" dirty="0" smtClean="0"/>
              <a:t>, 067902 (2004)</a:t>
            </a:r>
            <a:endParaRPr lang="en-US" dirty="0" smtClean="0"/>
          </a:p>
          <a:p>
            <a:r>
              <a:rPr lang="en-US" dirty="0" smtClean="0"/>
              <a:t>Hayden et al. CMP </a:t>
            </a:r>
            <a:r>
              <a:rPr lang="en-US" b="1" dirty="0" smtClean="0"/>
              <a:t>250</a:t>
            </a:r>
            <a:r>
              <a:rPr lang="en-US" dirty="0" smtClean="0"/>
              <a:t>, 371 (2004)</a:t>
            </a:r>
          </a:p>
          <a:p>
            <a:r>
              <a:rPr lang="en-US" dirty="0" err="1" smtClean="0"/>
              <a:t>Fawzi</a:t>
            </a:r>
            <a:r>
              <a:rPr lang="en-US" dirty="0" smtClean="0"/>
              <a:t> et al. J. ACM </a:t>
            </a:r>
            <a:r>
              <a:rPr lang="en-US" b="1" dirty="0" smtClean="0"/>
              <a:t>60</a:t>
            </a:r>
            <a:r>
              <a:rPr lang="en-US" dirty="0" smtClean="0"/>
              <a:t> 44 (2013)</a:t>
            </a:r>
            <a:endParaRPr lang="it-IT" dirty="0" smtClean="0"/>
          </a:p>
        </p:txBody>
      </p:sp>
      <p:sp>
        <p:nvSpPr>
          <p:cNvPr id="8" name="Sole 7"/>
          <p:cNvSpPr/>
          <p:nvPr/>
        </p:nvSpPr>
        <p:spPr>
          <a:xfrm>
            <a:off x="1547664" y="1124744"/>
            <a:ext cx="288032" cy="288032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ole 8"/>
          <p:cNvSpPr/>
          <p:nvPr/>
        </p:nvSpPr>
        <p:spPr>
          <a:xfrm>
            <a:off x="1547664" y="1988840"/>
            <a:ext cx="288032" cy="288032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ole 9"/>
          <p:cNvSpPr/>
          <p:nvPr/>
        </p:nvSpPr>
        <p:spPr>
          <a:xfrm>
            <a:off x="1547664" y="3356992"/>
            <a:ext cx="288032" cy="288032"/>
          </a:xfrm>
          <a:prstGeom prst="su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ole 10"/>
          <p:cNvSpPr/>
          <p:nvPr/>
        </p:nvSpPr>
        <p:spPr>
          <a:xfrm>
            <a:off x="1547664" y="4365104"/>
            <a:ext cx="288032" cy="288032"/>
          </a:xfrm>
          <a:prstGeom prst="su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-3025742" y="3273413"/>
            <a:ext cx="6597353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QUANTUM KRISPY KREME SEMINAR </a:t>
            </a:r>
            <a:r>
              <a:rPr lang="it-IT" sz="1600" b="1" dirty="0" err="1" smtClean="0"/>
              <a:t>---</a:t>
            </a:r>
            <a:r>
              <a:rPr lang="it-IT" sz="1600" b="1" dirty="0" smtClean="0"/>
              <a:t> Louisiana State </a:t>
            </a:r>
            <a:r>
              <a:rPr lang="it-IT" sz="1600" b="1" dirty="0" err="1" smtClean="0"/>
              <a:t>University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---</a:t>
            </a:r>
            <a:r>
              <a:rPr lang="it-IT" sz="1600" b="1" dirty="0" smtClean="0"/>
              <a:t> FEB 17</a:t>
            </a:r>
            <a:endParaRPr lang="en-US" sz="15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04108" y="128826"/>
            <a:ext cx="4588372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Entanglement</a:t>
            </a:r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and </a:t>
            </a:r>
            <a:r>
              <a:rPr lang="it-IT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Locking</a:t>
            </a:r>
            <a:endParaRPr lang="it-IT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83568" y="3356992"/>
            <a:ext cx="4176464" cy="2585323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Eve</a:t>
            </a:r>
            <a:r>
              <a:rPr lang="it-IT" dirty="0" smtClean="0"/>
              <a:t> can </a:t>
            </a:r>
            <a:r>
              <a:rPr lang="it-IT" dirty="0" err="1" smtClean="0"/>
              <a:t>measure</a:t>
            </a:r>
            <a:r>
              <a:rPr lang="it-IT" dirty="0" smtClean="0"/>
              <a:t> </a:t>
            </a:r>
            <a:r>
              <a:rPr lang="it-IT" dirty="0" err="1" smtClean="0"/>
              <a:t>her</a:t>
            </a:r>
            <a:r>
              <a:rPr lang="it-IT" dirty="0" smtClean="0"/>
              <a:t> state and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recover</a:t>
            </a:r>
            <a:r>
              <a:rPr lang="it-IT" dirty="0" smtClean="0"/>
              <a:t> Bob state</a:t>
            </a:r>
          </a:p>
          <a:p>
            <a:endParaRPr lang="it-IT" dirty="0" smtClean="0"/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implies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Eve</a:t>
            </a:r>
            <a:r>
              <a:rPr lang="it-IT" dirty="0" smtClean="0"/>
              <a:t>’s </a:t>
            </a:r>
            <a:r>
              <a:rPr lang="it-IT" dirty="0" err="1" smtClean="0"/>
              <a:t>accessible</a:t>
            </a:r>
            <a:r>
              <a:rPr lang="it-IT" dirty="0" smtClean="0"/>
              <a:t> information </a:t>
            </a:r>
            <a:r>
              <a:rPr lang="it-IT" dirty="0" err="1" smtClean="0"/>
              <a:t>cannot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Bob’s </a:t>
            </a:r>
            <a:r>
              <a:rPr lang="it-IT" dirty="0" err="1" smtClean="0"/>
              <a:t>one</a:t>
            </a:r>
            <a:r>
              <a:rPr lang="it-IT" dirty="0" smtClean="0"/>
              <a:t> (data processing </a:t>
            </a:r>
            <a:r>
              <a:rPr lang="it-IT" dirty="0" err="1" smtClean="0"/>
              <a:t>inequality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err="1" smtClean="0">
                <a:solidFill>
                  <a:srgbClr val="FF0000"/>
                </a:solidFill>
              </a:rPr>
              <a:t>Locking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Capacity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zero </a:t>
            </a:r>
            <a:r>
              <a:rPr lang="it-IT" dirty="0" err="1" smtClean="0">
                <a:solidFill>
                  <a:srgbClr val="FF0000"/>
                </a:solidFill>
              </a:rPr>
              <a:t>for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Entanglement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Breaking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Channels</a:t>
            </a:r>
            <a:r>
              <a:rPr lang="it-IT" dirty="0" smtClean="0">
                <a:solidFill>
                  <a:srgbClr val="FF0000"/>
                </a:solidFill>
              </a:rPr>
              <a:t>!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1403484"/>
            <a:ext cx="4176464" cy="369332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zero </a:t>
            </a:r>
            <a:r>
              <a:rPr lang="it-IT" dirty="0" err="1" smtClean="0"/>
              <a:t>locking</a:t>
            </a:r>
            <a:r>
              <a:rPr lang="it-IT" dirty="0" smtClean="0"/>
              <a:t> </a:t>
            </a:r>
            <a:r>
              <a:rPr lang="it-IT" dirty="0" err="1" smtClean="0"/>
              <a:t>capacity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508105" y="6156012"/>
            <a:ext cx="331236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70C0"/>
                </a:solidFill>
              </a:rPr>
              <a:t>Guha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et</a:t>
            </a:r>
            <a:r>
              <a:rPr lang="it-IT" dirty="0" smtClean="0">
                <a:solidFill>
                  <a:srgbClr val="0070C0"/>
                </a:solidFill>
              </a:rPr>
              <a:t> al. PRX </a:t>
            </a:r>
            <a:r>
              <a:rPr lang="it-IT" b="1" dirty="0" smtClean="0">
                <a:solidFill>
                  <a:srgbClr val="0070C0"/>
                </a:solidFill>
              </a:rPr>
              <a:t>4</a:t>
            </a:r>
            <a:r>
              <a:rPr lang="it-IT" dirty="0" smtClean="0">
                <a:solidFill>
                  <a:srgbClr val="0070C0"/>
                </a:solidFill>
              </a:rPr>
              <a:t>, 011016 (2014)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683568" y="2206605"/>
            <a:ext cx="3600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Entanglement</a:t>
            </a:r>
            <a:r>
              <a:rPr lang="it-IT" dirty="0" smtClean="0"/>
              <a:t> </a:t>
            </a:r>
            <a:r>
              <a:rPr lang="it-IT" dirty="0" err="1" smtClean="0"/>
              <a:t>breaking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0 </a:t>
            </a:r>
            <a:r>
              <a:rPr lang="it-IT" dirty="0" err="1" smtClean="0"/>
              <a:t>locking</a:t>
            </a:r>
            <a:r>
              <a:rPr lang="it-IT" dirty="0" smtClean="0"/>
              <a:t> </a:t>
            </a:r>
            <a:r>
              <a:rPr lang="it-IT" dirty="0" err="1" smtClean="0"/>
              <a:t>capacity</a:t>
            </a:r>
            <a:endParaRPr lang="it-IT" dirty="0"/>
          </a:p>
        </p:txBody>
      </p:sp>
      <p:grpSp>
        <p:nvGrpSpPr>
          <p:cNvPr id="2" name="Gruppo 21"/>
          <p:cNvGrpSpPr/>
          <p:nvPr/>
        </p:nvGrpSpPr>
        <p:grpSpPr>
          <a:xfrm>
            <a:off x="5436096" y="692696"/>
            <a:ext cx="3312368" cy="5328592"/>
            <a:chOff x="5436096" y="692696"/>
            <a:chExt cx="3312368" cy="5328592"/>
          </a:xfrm>
        </p:grpSpPr>
        <p:pic>
          <p:nvPicPr>
            <p:cNvPr id="33" name="Immagine 32" descr="infinito_thumb[2]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096" y="1196752"/>
              <a:ext cx="2016224" cy="1125725"/>
            </a:xfrm>
            <a:prstGeom prst="rect">
              <a:avLst/>
            </a:prstGeom>
          </p:spPr>
        </p:pic>
        <p:sp>
          <p:nvSpPr>
            <p:cNvPr id="18" name="Rettangolo arrotondato 17"/>
            <p:cNvSpPr/>
            <p:nvPr/>
          </p:nvSpPr>
          <p:spPr>
            <a:xfrm>
              <a:off x="6372200" y="2636912"/>
              <a:ext cx="2376264" cy="165618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6516216" y="2780928"/>
              <a:ext cx="936104" cy="136815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6588224" y="3135437"/>
            <a:ext cx="854075" cy="509587"/>
          </p:xfrm>
          <a:graphic>
            <a:graphicData uri="http://schemas.openxmlformats.org/presentationml/2006/ole">
              <p:oleObj spid="_x0000_s86018" name="Equation" r:id="rId4" imgW="380880" imgH="228600" progId="Equation.DSMT4">
                <p:embed/>
              </p:oleObj>
            </a:graphicData>
          </a:graphic>
        </p:graphicFrame>
        <p:graphicFrame>
          <p:nvGraphicFramePr>
            <p:cNvPr id="25" name="Object 6"/>
            <p:cNvGraphicFramePr>
              <a:graphicFrameLocks noChangeAspect="1"/>
            </p:cNvGraphicFramePr>
            <p:nvPr/>
          </p:nvGraphicFramePr>
          <p:xfrm>
            <a:off x="7636073" y="3135436"/>
            <a:ext cx="968375" cy="509588"/>
          </p:xfrm>
          <a:graphic>
            <a:graphicData uri="http://schemas.openxmlformats.org/presentationml/2006/ole">
              <p:oleObj spid="_x0000_s86019" name="Equation" r:id="rId5" imgW="431640" imgH="228600" progId="Equation.DSMT4">
                <p:embed/>
              </p:oleObj>
            </a:graphicData>
          </a:graphic>
        </p:graphicFrame>
        <p:sp>
          <p:nvSpPr>
            <p:cNvPr id="26" name="Freccia in giù 25"/>
            <p:cNvSpPr/>
            <p:nvPr/>
          </p:nvSpPr>
          <p:spPr>
            <a:xfrm>
              <a:off x="6876256" y="4365104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Freccia in giù 26"/>
            <p:cNvSpPr/>
            <p:nvPr/>
          </p:nvSpPr>
          <p:spPr>
            <a:xfrm>
              <a:off x="6876256" y="2276872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Freccia in giù 30"/>
            <p:cNvSpPr/>
            <p:nvPr/>
          </p:nvSpPr>
          <p:spPr>
            <a:xfrm>
              <a:off x="5796136" y="2276872"/>
              <a:ext cx="216024" cy="23762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524035" y="692696"/>
              <a:ext cx="18562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dirty="0" err="1" smtClean="0">
                  <a:latin typeface="Amienne" pitchFamily="82" charset="0"/>
                </a:rPr>
                <a:t>Entanglement</a:t>
              </a:r>
              <a:endParaRPr lang="it-IT" sz="4000" dirty="0">
                <a:latin typeface="Amienne" pitchFamily="82" charset="0"/>
              </a:endParaRPr>
            </a:p>
          </p:txBody>
        </p:sp>
        <p:pic>
          <p:nvPicPr>
            <p:cNvPr id="35" name="Immagine 34" descr="infinito_thumb[2]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28" y="4941168"/>
              <a:ext cx="1296144" cy="723680"/>
            </a:xfrm>
            <a:prstGeom prst="rect">
              <a:avLst/>
            </a:prstGeom>
          </p:spPr>
        </p:pic>
        <p:pic>
          <p:nvPicPr>
            <p:cNvPr id="38" name="Immagine 37" descr="image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4128" y="4653136"/>
              <a:ext cx="1368152" cy="13681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arrotondato 26"/>
          <p:cNvSpPr/>
          <p:nvPr/>
        </p:nvSpPr>
        <p:spPr>
          <a:xfrm>
            <a:off x="4788024" y="3501008"/>
            <a:ext cx="4032448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Caesar-Cipher-Medallion-Copp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301" y="1124744"/>
            <a:ext cx="4002699" cy="266429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83568" y="404664"/>
            <a:ext cx="361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A HOUSE IN NEW ORLEANS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83568" y="4221088"/>
            <a:ext cx="344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VJGTGKUCJQWUGKPPGYQTNGCPU</a:t>
            </a:r>
            <a:endParaRPr lang="it-IT" dirty="0" smtClean="0"/>
          </a:p>
        </p:txBody>
      </p:sp>
      <p:sp>
        <p:nvSpPr>
          <p:cNvPr id="15" name="Freccia in giù 14"/>
          <p:cNvSpPr/>
          <p:nvPr/>
        </p:nvSpPr>
        <p:spPr>
          <a:xfrm>
            <a:off x="2411760" y="90872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2411760" y="371703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8404&amp;v=fit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3016"/>
            <a:ext cx="1152128" cy="115212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236296" y="620688"/>
            <a:ext cx="161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Caesar</a:t>
            </a:r>
            <a:r>
              <a:rPr lang="it-IT" b="1" dirty="0" smtClean="0"/>
              <a:t>’s </a:t>
            </a:r>
            <a:r>
              <a:rPr lang="it-IT" b="1" dirty="0" err="1" smtClean="0"/>
              <a:t>cipher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300192" y="365779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secret key </a:t>
            </a:r>
            <a:r>
              <a:rPr lang="it-IT" dirty="0" err="1" smtClean="0"/>
              <a:t>is</a:t>
            </a:r>
            <a:r>
              <a:rPr lang="it-IT" dirty="0" smtClean="0"/>
              <a:t> the relative angle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discs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427984" y="1906706"/>
            <a:ext cx="957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          V</a:t>
            </a:r>
          </a:p>
          <a:p>
            <a:r>
              <a:rPr lang="it-IT" dirty="0" smtClean="0"/>
              <a:t>H          J</a:t>
            </a:r>
          </a:p>
          <a:p>
            <a:r>
              <a:rPr lang="it-IT" dirty="0" smtClean="0"/>
              <a:t>G          I</a:t>
            </a:r>
            <a:endParaRPr lang="it-IT" dirty="0"/>
          </a:p>
        </p:txBody>
      </p:sp>
      <p:sp>
        <p:nvSpPr>
          <p:cNvPr id="22" name="Freccia a destra 21"/>
          <p:cNvSpPr/>
          <p:nvPr/>
        </p:nvSpPr>
        <p:spPr>
          <a:xfrm>
            <a:off x="4788024" y="197871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>
            <a:off x="4788024" y="226674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>
            <a:off x="4788024" y="255477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986" name="AutoShape 2" descr="http://upload.wikimedia.org/wikipedia/commons/thumb/4/4a/Caesar_cipher_left_shift_of_3.svg/320px-Caesar_cipher_left_shift_of_3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6" name="Immagine 25" descr="Caesar_cipher_left_shift_of_3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762690"/>
            <a:ext cx="3096344" cy="1306270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5211475" y="97468"/>
            <a:ext cx="3825021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Mono-alphabetic</a:t>
            </a:r>
            <a:r>
              <a:rPr lang="it-IT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ciphers</a:t>
            </a:r>
            <a:endParaRPr lang="it-IT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611560" y="5229200"/>
            <a:ext cx="8208912" cy="1368152"/>
            <a:chOff x="611560" y="5229200"/>
            <a:chExt cx="8208912" cy="1368152"/>
          </a:xfrm>
        </p:grpSpPr>
        <p:sp>
          <p:nvSpPr>
            <p:cNvPr id="32" name="Rettangolo arrotondato 31"/>
            <p:cNvSpPr/>
            <p:nvPr/>
          </p:nvSpPr>
          <p:spPr>
            <a:xfrm>
              <a:off x="611560" y="5229200"/>
              <a:ext cx="8208912" cy="136815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804366" y="5301208"/>
              <a:ext cx="3456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VJ</a:t>
              </a:r>
              <a:r>
                <a:rPr lang="en-US" b="1" dirty="0" smtClean="0">
                  <a:solidFill>
                    <a:srgbClr val="FF0000"/>
                  </a:solidFill>
                </a:rPr>
                <a:t>G</a:t>
              </a:r>
              <a:r>
                <a:rPr lang="en-US" dirty="0" smtClean="0"/>
                <a:t>T</a:t>
              </a:r>
              <a:r>
                <a:rPr lang="en-US" b="1" dirty="0" smtClean="0">
                  <a:solidFill>
                    <a:srgbClr val="FF0000"/>
                  </a:solidFill>
                </a:rPr>
                <a:t>G</a:t>
              </a:r>
              <a:r>
                <a:rPr lang="en-US" dirty="0" smtClean="0"/>
                <a:t>KUCJQWU</a:t>
              </a:r>
              <a:r>
                <a:rPr lang="en-US" b="1" dirty="0" smtClean="0">
                  <a:solidFill>
                    <a:srgbClr val="FF0000"/>
                  </a:solidFill>
                </a:rPr>
                <a:t>G</a:t>
              </a:r>
              <a:r>
                <a:rPr lang="en-US" dirty="0" smtClean="0"/>
                <a:t>KPP</a:t>
              </a:r>
              <a:r>
                <a:rPr lang="en-US" b="1" dirty="0" smtClean="0">
                  <a:solidFill>
                    <a:srgbClr val="FF0000"/>
                  </a:solidFill>
                </a:rPr>
                <a:t>G</a:t>
              </a:r>
              <a:r>
                <a:rPr lang="en-US" dirty="0" smtClean="0"/>
                <a:t>YQTN</a:t>
              </a:r>
              <a:r>
                <a:rPr lang="en-US" b="1" dirty="0" smtClean="0">
                  <a:solidFill>
                    <a:srgbClr val="FF0000"/>
                  </a:solidFill>
                </a:rPr>
                <a:t>G</a:t>
              </a:r>
              <a:r>
                <a:rPr lang="en-US" dirty="0" smtClean="0"/>
                <a:t>CPU</a:t>
              </a:r>
              <a:endParaRPr lang="it-IT" dirty="0" smtClean="0"/>
            </a:p>
          </p:txBody>
        </p:sp>
        <p:cxnSp>
          <p:nvCxnSpPr>
            <p:cNvPr id="28" name="Connettore 2 27"/>
            <p:cNvCxnSpPr/>
            <p:nvPr/>
          </p:nvCxnSpPr>
          <p:spPr>
            <a:xfrm>
              <a:off x="1187624" y="5589240"/>
              <a:ext cx="0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CasellaDiTesto 28"/>
            <p:cNvSpPr txBox="1"/>
            <p:nvPr/>
          </p:nvSpPr>
          <p:spPr>
            <a:xfrm>
              <a:off x="755576" y="6021288"/>
              <a:ext cx="3612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</a:t>
              </a:r>
              <a:r>
                <a:rPr lang="en-US" b="1" dirty="0" smtClean="0">
                  <a:solidFill>
                    <a:srgbClr val="FF0000"/>
                  </a:solidFill>
                </a:rPr>
                <a:t>E</a:t>
              </a:r>
              <a:r>
                <a:rPr lang="en-US" dirty="0" smtClean="0"/>
                <a:t>R</a:t>
              </a:r>
              <a:r>
                <a:rPr lang="en-US" b="1" dirty="0" smtClean="0">
                  <a:solidFill>
                    <a:srgbClr val="FF0000"/>
                  </a:solidFill>
                </a:rPr>
                <a:t>E </a:t>
              </a:r>
              <a:r>
                <a:rPr lang="en-US" dirty="0" smtClean="0"/>
                <a:t>IS A HOUS</a:t>
              </a:r>
              <a:r>
                <a:rPr lang="en-US" b="1" dirty="0" smtClean="0">
                  <a:solidFill>
                    <a:srgbClr val="FF0000"/>
                  </a:solidFill>
                </a:rPr>
                <a:t>E </a:t>
              </a:r>
              <a:r>
                <a:rPr lang="en-US" dirty="0" smtClean="0"/>
                <a:t>IN N</a:t>
              </a:r>
              <a:r>
                <a:rPr lang="en-US" b="1" dirty="0" smtClean="0">
                  <a:solidFill>
                    <a:srgbClr val="FF0000"/>
                  </a:solidFill>
                </a:rPr>
                <a:t>E</a:t>
              </a:r>
              <a:r>
                <a:rPr lang="en-US" dirty="0" smtClean="0"/>
                <a:t>W ORL</a:t>
              </a:r>
              <a:r>
                <a:rPr lang="en-US" b="1" dirty="0" smtClean="0">
                  <a:solidFill>
                    <a:srgbClr val="FF0000"/>
                  </a:solidFill>
                </a:rPr>
                <a:t>E</a:t>
              </a:r>
              <a:r>
                <a:rPr lang="en-US" dirty="0" smtClean="0"/>
                <a:t>ANS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5436096" y="5385990"/>
              <a:ext cx="3096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One</a:t>
              </a:r>
              <a:r>
                <a:rPr lang="it-IT" dirty="0" smtClean="0"/>
                <a:t> </a:t>
              </a:r>
              <a:r>
                <a:rPr lang="it-IT" dirty="0" err="1" smtClean="0"/>
                <a:t>letter</a:t>
              </a:r>
              <a:r>
                <a:rPr lang="it-IT" dirty="0" smtClean="0"/>
                <a:t> </a:t>
              </a:r>
              <a:r>
                <a:rPr lang="it-IT" dirty="0" err="1" smtClean="0"/>
                <a:t>is</a:t>
              </a:r>
              <a:r>
                <a:rPr lang="it-IT" dirty="0" smtClean="0"/>
                <a:t> </a:t>
              </a:r>
              <a:r>
                <a:rPr lang="it-IT" dirty="0" err="1" smtClean="0"/>
                <a:t>enough</a:t>
              </a:r>
              <a:r>
                <a:rPr lang="it-IT" dirty="0" smtClean="0"/>
                <a:t> </a:t>
              </a:r>
              <a:r>
                <a:rPr lang="it-IT" dirty="0" err="1" smtClean="0"/>
                <a:t>to</a:t>
              </a:r>
              <a:r>
                <a:rPr lang="it-IT" dirty="0" smtClean="0"/>
                <a:t> </a:t>
              </a:r>
              <a:r>
                <a:rPr lang="it-IT" dirty="0" err="1" smtClean="0"/>
                <a:t>uncover</a:t>
              </a:r>
              <a:r>
                <a:rPr lang="it-IT" dirty="0" smtClean="0"/>
                <a:t> </a:t>
              </a:r>
              <a:r>
                <a:rPr lang="it-IT" dirty="0" err="1" smtClean="0"/>
                <a:t>all</a:t>
              </a:r>
              <a:r>
                <a:rPr lang="it-IT" dirty="0" smtClean="0"/>
                <a:t> the </a:t>
              </a:r>
              <a:r>
                <a:rPr lang="it-IT" dirty="0" err="1" smtClean="0"/>
                <a:t>message</a:t>
              </a:r>
              <a:r>
                <a:rPr lang="it-IT" dirty="0" smtClean="0"/>
                <a:t>!</a:t>
              </a:r>
              <a:endPara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it-IT" b="1" dirty="0" err="1" smtClean="0">
                  <a:solidFill>
                    <a:srgbClr val="FF0000"/>
                  </a:solidFill>
                </a:rPr>
                <a:t>Frequency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analysis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arrotondato 38"/>
          <p:cNvSpPr/>
          <p:nvPr/>
        </p:nvSpPr>
        <p:spPr>
          <a:xfrm>
            <a:off x="251520" y="5085184"/>
            <a:ext cx="2520280" cy="15841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5292080" y="5949280"/>
            <a:ext cx="360040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Caesar-Cipher-Medallion-Copp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632"/>
            <a:ext cx="1730897" cy="1152128"/>
          </a:xfrm>
          <a:prstGeom prst="rect">
            <a:avLst/>
          </a:prstGeom>
        </p:spPr>
      </p:pic>
      <p:pic>
        <p:nvPicPr>
          <p:cNvPr id="17" name="Immagine 16" descr="8404&amp;v=fit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6021288"/>
            <a:ext cx="576064" cy="576064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156176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secret key </a:t>
            </a:r>
            <a:r>
              <a:rPr lang="it-IT" dirty="0" err="1" smtClean="0"/>
              <a:t>is</a:t>
            </a:r>
            <a:r>
              <a:rPr lang="it-IT" dirty="0" smtClean="0"/>
              <a:t> a word</a:t>
            </a:r>
            <a:endParaRPr lang="it-IT" dirty="0"/>
          </a:p>
        </p:txBody>
      </p:sp>
      <p:sp>
        <p:nvSpPr>
          <p:cNvPr id="41986" name="AutoShape 2" descr="http://upload.wikimedia.org/wikipedia/commons/thumb/4/4a/Caesar_cipher_left_shift_of_3.svg/320px-Caesar_cipher_left_shift_of_3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7" name="Immagine 26" descr="image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854616"/>
            <a:ext cx="5147270" cy="4022656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6782384" y="550421"/>
            <a:ext cx="1819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1" dirty="0" smtClean="0"/>
              <a:t>Alberti’s </a:t>
            </a:r>
            <a:r>
              <a:rPr lang="it-IT" b="1" dirty="0" err="1" smtClean="0"/>
              <a:t>cipher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err="1" smtClean="0"/>
              <a:t>Vigenère</a:t>
            </a:r>
            <a:r>
              <a:rPr lang="it-IT" b="1" dirty="0" smtClean="0"/>
              <a:t>’s </a:t>
            </a:r>
            <a:r>
              <a:rPr lang="it-IT" b="1" dirty="0" err="1" smtClean="0"/>
              <a:t>cipher</a:t>
            </a:r>
            <a:endParaRPr lang="it-IT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6588224" y="1412776"/>
            <a:ext cx="100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Plaintext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419872" y="2996952"/>
            <a:ext cx="51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Key</a:t>
            </a:r>
            <a:endParaRPr lang="it-IT" dirty="0"/>
          </a:p>
        </p:txBody>
      </p:sp>
      <p:cxnSp>
        <p:nvCxnSpPr>
          <p:cNvPr id="35" name="Connettore 2 34"/>
          <p:cNvCxnSpPr/>
          <p:nvPr/>
        </p:nvCxnSpPr>
        <p:spPr>
          <a:xfrm>
            <a:off x="7740352" y="1422568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3491880" y="3501008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7524328" y="3294776"/>
            <a:ext cx="360040" cy="360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179512" y="1700808"/>
            <a:ext cx="329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THEREISAHOUSEINNEWORLEANS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79512" y="2339588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KEY</a:t>
            </a:r>
            <a:r>
              <a:rPr lang="en-US" dirty="0" smtClean="0"/>
              <a:t>KEY</a:t>
            </a:r>
            <a:r>
              <a:rPr lang="en-US" b="1" dirty="0" smtClean="0">
                <a:solidFill>
                  <a:srgbClr val="FF0000"/>
                </a:solidFill>
              </a:rPr>
              <a:t>KEY</a:t>
            </a:r>
            <a:r>
              <a:rPr lang="en-US" dirty="0" smtClean="0"/>
              <a:t>KEY</a:t>
            </a:r>
            <a:r>
              <a:rPr lang="en-US" b="1" dirty="0" smtClean="0">
                <a:solidFill>
                  <a:srgbClr val="FF0000"/>
                </a:solidFill>
              </a:rPr>
              <a:t>KEY</a:t>
            </a:r>
            <a:r>
              <a:rPr lang="en-US" dirty="0" smtClean="0"/>
              <a:t>KEY</a:t>
            </a:r>
            <a:r>
              <a:rPr lang="en-US" b="1" dirty="0" smtClean="0">
                <a:solidFill>
                  <a:srgbClr val="FF0000"/>
                </a:solidFill>
              </a:rPr>
              <a:t>KEY</a:t>
            </a:r>
            <a:r>
              <a:rPr lang="en-US" dirty="0" smtClean="0"/>
              <a:t>KEY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1547664" y="19888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+</a:t>
            </a:r>
            <a:endParaRPr lang="it-IT" dirty="0"/>
          </a:p>
        </p:txBody>
      </p:sp>
      <p:sp>
        <p:nvSpPr>
          <p:cNvPr id="44" name="Freccia in giù 43"/>
          <p:cNvSpPr/>
          <p:nvPr/>
        </p:nvSpPr>
        <p:spPr>
          <a:xfrm>
            <a:off x="1619672" y="278092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>
            <a:off x="179512" y="3347700"/>
            <a:ext cx="314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DLC</a:t>
            </a:r>
            <a:r>
              <a:rPr lang="en-US" dirty="0" smtClean="0"/>
              <a:t>BIG</a:t>
            </a:r>
            <a:r>
              <a:rPr lang="en-US" b="1" dirty="0" smtClean="0">
                <a:solidFill>
                  <a:srgbClr val="FF0000"/>
                </a:solidFill>
              </a:rPr>
              <a:t>CEF</a:t>
            </a:r>
            <a:r>
              <a:rPr lang="en-US" dirty="0" smtClean="0"/>
              <a:t>YYQ</a:t>
            </a:r>
            <a:r>
              <a:rPr lang="en-US" b="1" dirty="0" smtClean="0">
                <a:solidFill>
                  <a:srgbClr val="FF0000"/>
                </a:solidFill>
              </a:rPr>
              <a:t>OML</a:t>
            </a:r>
            <a:r>
              <a:rPr lang="en-US" dirty="0" smtClean="0"/>
              <a:t>XIU</a:t>
            </a:r>
            <a:r>
              <a:rPr lang="en-US" b="1" dirty="0" smtClean="0">
                <a:solidFill>
                  <a:srgbClr val="FF0000"/>
                </a:solidFill>
              </a:rPr>
              <a:t>YVI</a:t>
            </a:r>
            <a:r>
              <a:rPr lang="en-US" dirty="0" smtClean="0"/>
              <a:t>OEL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35496" y="3717032"/>
            <a:ext cx="3564630" cy="936104"/>
            <a:chOff x="35496" y="3717032"/>
            <a:chExt cx="3564630" cy="936104"/>
          </a:xfrm>
        </p:grpSpPr>
        <p:sp>
          <p:nvSpPr>
            <p:cNvPr id="46" name="CasellaDiTesto 45"/>
            <p:cNvSpPr txBox="1"/>
            <p:nvPr/>
          </p:nvSpPr>
          <p:spPr>
            <a:xfrm>
              <a:off x="35496" y="4283804"/>
              <a:ext cx="3564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Frequency</a:t>
              </a:r>
              <a:r>
                <a:rPr lang="it-IT" dirty="0" smtClean="0"/>
                <a:t> </a:t>
              </a:r>
              <a:r>
                <a:rPr lang="it-IT" dirty="0" err="1" smtClean="0"/>
                <a:t>analysis</a:t>
              </a:r>
              <a:r>
                <a:rPr lang="it-IT" dirty="0" smtClean="0"/>
                <a:t> on </a:t>
              </a:r>
              <a:r>
                <a:rPr lang="it-IT" dirty="0" err="1" smtClean="0"/>
                <a:t>each</a:t>
              </a:r>
              <a:r>
                <a:rPr lang="it-IT" dirty="0" smtClean="0"/>
                <a:t> sub-text</a:t>
              </a:r>
              <a:endParaRPr lang="it-IT" dirty="0"/>
            </a:p>
          </p:txBody>
        </p:sp>
        <p:cxnSp>
          <p:nvCxnSpPr>
            <p:cNvPr id="48" name="Connettore 2 47"/>
            <p:cNvCxnSpPr/>
            <p:nvPr/>
          </p:nvCxnSpPr>
          <p:spPr>
            <a:xfrm flipV="1">
              <a:off x="323528" y="3717032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/>
            <p:nvPr/>
          </p:nvCxnSpPr>
          <p:spPr>
            <a:xfrm flipV="1">
              <a:off x="683568" y="3717032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2 49"/>
            <p:cNvCxnSpPr/>
            <p:nvPr/>
          </p:nvCxnSpPr>
          <p:spPr>
            <a:xfrm flipV="1">
              <a:off x="1043608" y="3717032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2 50"/>
            <p:cNvCxnSpPr/>
            <p:nvPr/>
          </p:nvCxnSpPr>
          <p:spPr>
            <a:xfrm flipV="1">
              <a:off x="1403648" y="3717032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2 51"/>
            <p:cNvCxnSpPr/>
            <p:nvPr/>
          </p:nvCxnSpPr>
          <p:spPr>
            <a:xfrm flipV="1">
              <a:off x="1763688" y="3717032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2 52"/>
            <p:cNvCxnSpPr/>
            <p:nvPr/>
          </p:nvCxnSpPr>
          <p:spPr>
            <a:xfrm flipV="1">
              <a:off x="2195736" y="3717032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2 53"/>
            <p:cNvCxnSpPr/>
            <p:nvPr/>
          </p:nvCxnSpPr>
          <p:spPr>
            <a:xfrm flipV="1">
              <a:off x="2555776" y="3717032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2 54"/>
            <p:cNvCxnSpPr/>
            <p:nvPr/>
          </p:nvCxnSpPr>
          <p:spPr>
            <a:xfrm flipV="1">
              <a:off x="2843808" y="3717032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 flipV="1">
              <a:off x="3203848" y="3717032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asellaDiTesto 56"/>
          <p:cNvSpPr txBox="1"/>
          <p:nvPr/>
        </p:nvSpPr>
        <p:spPr>
          <a:xfrm>
            <a:off x="395536" y="5157192"/>
            <a:ext cx="10021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        0</a:t>
            </a:r>
          </a:p>
          <a:p>
            <a:r>
              <a:rPr lang="it-IT" dirty="0" smtClean="0"/>
              <a:t>B         1</a:t>
            </a:r>
          </a:p>
          <a:p>
            <a:r>
              <a:rPr lang="it-IT" dirty="0" smtClean="0"/>
              <a:t>C         2</a:t>
            </a:r>
          </a:p>
          <a:p>
            <a:r>
              <a:rPr lang="it-IT" dirty="0" smtClean="0"/>
              <a:t>….</a:t>
            </a:r>
          </a:p>
          <a:p>
            <a:r>
              <a:rPr lang="it-IT" dirty="0" smtClean="0"/>
              <a:t>Z         25</a:t>
            </a:r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403648" y="5517232"/>
            <a:ext cx="13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Summation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modulo 26</a:t>
            </a:r>
            <a:endParaRPr lang="it-IT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5211475" y="97468"/>
            <a:ext cx="348120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Poli-alphabetic</a:t>
            </a:r>
            <a:r>
              <a:rPr lang="it-IT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ciphers</a:t>
            </a:r>
            <a:endParaRPr lang="it-IT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47" name="Connettore 2 46"/>
          <p:cNvCxnSpPr/>
          <p:nvPr/>
        </p:nvCxnSpPr>
        <p:spPr>
          <a:xfrm>
            <a:off x="683568" y="53012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>
            <a:off x="683568" y="558924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>
            <a:off x="683568" y="587727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/>
          <p:nvPr/>
        </p:nvCxnSpPr>
        <p:spPr>
          <a:xfrm>
            <a:off x="683568" y="645333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arrotondato 35"/>
          <p:cNvSpPr/>
          <p:nvPr/>
        </p:nvSpPr>
        <p:spPr>
          <a:xfrm>
            <a:off x="5292080" y="5949280"/>
            <a:ext cx="3600400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Caesar-Cipher-Medallion-Copp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632"/>
            <a:ext cx="1730897" cy="1152128"/>
          </a:xfrm>
          <a:prstGeom prst="rect">
            <a:avLst/>
          </a:prstGeom>
        </p:spPr>
      </p:pic>
      <p:pic>
        <p:nvPicPr>
          <p:cNvPr id="17" name="Immagine 16" descr="8404&amp;v=fit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6021288"/>
            <a:ext cx="576064" cy="576064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156176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secret key </a:t>
            </a:r>
            <a:r>
              <a:rPr lang="it-IT" dirty="0" err="1" smtClean="0"/>
              <a:t>is</a:t>
            </a:r>
            <a:r>
              <a:rPr lang="it-IT" dirty="0" smtClean="0"/>
              <a:t> a word</a:t>
            </a:r>
            <a:endParaRPr lang="it-IT" dirty="0"/>
          </a:p>
        </p:txBody>
      </p:sp>
      <p:sp>
        <p:nvSpPr>
          <p:cNvPr id="41986" name="AutoShape 2" descr="http://upload.wikimedia.org/wikipedia/commons/thumb/4/4a/Caesar_cipher_left_shift_of_3.svg/320px-Caesar_cipher_left_shift_of_3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6782384" y="550421"/>
            <a:ext cx="1819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1" dirty="0" smtClean="0"/>
              <a:t>Alberti’s </a:t>
            </a:r>
            <a:r>
              <a:rPr lang="it-IT" b="1" dirty="0" err="1" smtClean="0"/>
              <a:t>cipher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err="1" smtClean="0"/>
              <a:t>Vigenère</a:t>
            </a:r>
            <a:r>
              <a:rPr lang="it-IT" b="1" dirty="0" smtClean="0"/>
              <a:t>’s </a:t>
            </a:r>
            <a:r>
              <a:rPr lang="it-IT" b="1" dirty="0" err="1" smtClean="0"/>
              <a:t>cipher</a:t>
            </a:r>
            <a:endParaRPr lang="it-IT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5796136" y="1988840"/>
            <a:ext cx="100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Plaintext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860032" y="2780928"/>
            <a:ext cx="51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Key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179512" y="170080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0100010101000110101101001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79512" y="2339588"/>
            <a:ext cx="31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010</a:t>
            </a:r>
            <a:r>
              <a:rPr lang="en-US" b="1" dirty="0" smtClean="0"/>
              <a:t>010</a:t>
            </a:r>
            <a:r>
              <a:rPr lang="en-US" b="1" dirty="0" smtClean="0">
                <a:solidFill>
                  <a:srgbClr val="FF0000"/>
                </a:solidFill>
              </a:rPr>
              <a:t>010</a:t>
            </a:r>
            <a:r>
              <a:rPr lang="en-US" b="1" dirty="0" smtClean="0"/>
              <a:t>010</a:t>
            </a:r>
            <a:r>
              <a:rPr lang="en-US" b="1" dirty="0" smtClean="0">
                <a:solidFill>
                  <a:srgbClr val="FF0000"/>
                </a:solidFill>
              </a:rPr>
              <a:t>010</a:t>
            </a:r>
            <a:r>
              <a:rPr lang="en-US" b="1" dirty="0" smtClean="0"/>
              <a:t>010</a:t>
            </a:r>
            <a:r>
              <a:rPr lang="en-US" b="1" dirty="0" smtClean="0">
                <a:solidFill>
                  <a:srgbClr val="FF0000"/>
                </a:solidFill>
              </a:rPr>
              <a:t>010</a:t>
            </a:r>
            <a:r>
              <a:rPr lang="en-US" b="1" dirty="0" smtClean="0"/>
              <a:t>010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 smtClean="0"/>
          </a:p>
        </p:txBody>
      </p:sp>
      <p:sp>
        <p:nvSpPr>
          <p:cNvPr id="43" name="CasellaDiTesto 42"/>
          <p:cNvSpPr txBox="1"/>
          <p:nvPr/>
        </p:nvSpPr>
        <p:spPr>
          <a:xfrm>
            <a:off x="1547664" y="19888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+</a:t>
            </a:r>
            <a:endParaRPr lang="it-IT" dirty="0"/>
          </a:p>
        </p:txBody>
      </p:sp>
      <p:sp>
        <p:nvSpPr>
          <p:cNvPr id="44" name="Freccia in giù 43"/>
          <p:cNvSpPr/>
          <p:nvPr/>
        </p:nvSpPr>
        <p:spPr>
          <a:xfrm>
            <a:off x="1619672" y="278092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>
            <a:off x="179512" y="3347700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000</a:t>
            </a:r>
            <a:r>
              <a:rPr lang="en-US" dirty="0" smtClean="0"/>
              <a:t>011</a:t>
            </a:r>
            <a:r>
              <a:rPr lang="en-US" b="1" dirty="0" smtClean="0">
                <a:solidFill>
                  <a:srgbClr val="FF0000"/>
                </a:solidFill>
              </a:rPr>
              <a:t>000</a:t>
            </a:r>
            <a:r>
              <a:rPr lang="en-US" dirty="0" smtClean="0"/>
              <a:t>110</a:t>
            </a:r>
            <a:r>
              <a:rPr lang="en-US" b="1" dirty="0" smtClean="0">
                <a:solidFill>
                  <a:srgbClr val="FF0000"/>
                </a:solidFill>
              </a:rPr>
              <a:t>001</a:t>
            </a:r>
            <a:r>
              <a:rPr lang="en-US" dirty="0" smtClean="0"/>
              <a:t>000</a:t>
            </a:r>
            <a:r>
              <a:rPr lang="en-US" b="1" dirty="0" smtClean="0">
                <a:solidFill>
                  <a:srgbClr val="FF0000"/>
                </a:solidFill>
              </a:rPr>
              <a:t>100</a:t>
            </a:r>
            <a:r>
              <a:rPr lang="en-US" dirty="0" smtClean="0"/>
              <a:t>110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5211475" y="97468"/>
            <a:ext cx="348120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Poli-alphabetic</a:t>
            </a:r>
            <a:r>
              <a:rPr lang="it-IT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ciphers</a:t>
            </a:r>
            <a:endParaRPr lang="it-IT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652120" y="2492896"/>
            <a:ext cx="1117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    </a:t>
            </a:r>
            <a:r>
              <a:rPr lang="it-IT" dirty="0" smtClean="0">
                <a:solidFill>
                  <a:srgbClr val="FF0000"/>
                </a:solidFill>
              </a:rPr>
              <a:t>0      1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0</a:t>
            </a:r>
            <a:r>
              <a:rPr lang="it-IT" dirty="0" smtClean="0"/>
              <a:t>     </a:t>
            </a:r>
            <a:r>
              <a:rPr lang="it-IT" dirty="0" err="1" smtClean="0"/>
              <a:t>0</a:t>
            </a:r>
            <a:r>
              <a:rPr lang="it-IT" dirty="0" smtClean="0"/>
              <a:t>      1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</a:t>
            </a:r>
            <a:r>
              <a:rPr lang="it-IT" dirty="0" smtClean="0"/>
              <a:t>     </a:t>
            </a:r>
            <a:r>
              <a:rPr lang="it-IT" dirty="0" err="1" smtClean="0"/>
              <a:t>1</a:t>
            </a:r>
            <a:r>
              <a:rPr lang="it-IT" dirty="0" smtClean="0"/>
              <a:t>      0</a:t>
            </a:r>
            <a:endParaRPr lang="it-IT" dirty="0"/>
          </a:p>
        </p:txBody>
      </p:sp>
      <p:cxnSp>
        <p:nvCxnSpPr>
          <p:cNvPr id="63" name="Connettore 1 62"/>
          <p:cNvCxnSpPr/>
          <p:nvPr/>
        </p:nvCxnSpPr>
        <p:spPr>
          <a:xfrm>
            <a:off x="5580112" y="2780928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>
            <a:off x="5580112" y="306896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>
            <a:off x="5940152" y="2564904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>
            <a:off x="6372200" y="2564904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6804248" y="2564904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1403648" y="5517232"/>
            <a:ext cx="13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Summation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modulo 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arrotondato 23"/>
          <p:cNvSpPr/>
          <p:nvPr/>
        </p:nvSpPr>
        <p:spPr>
          <a:xfrm>
            <a:off x="179512" y="2132856"/>
            <a:ext cx="3240360" cy="24482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4283968" y="4509120"/>
            <a:ext cx="3888432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Caesar-Cipher-Medallion-Copp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632"/>
            <a:ext cx="1730897" cy="1152128"/>
          </a:xfrm>
          <a:prstGeom prst="rect">
            <a:avLst/>
          </a:prstGeom>
        </p:spPr>
      </p:pic>
      <p:pic>
        <p:nvPicPr>
          <p:cNvPr id="17" name="Immagine 16" descr="8404&amp;v=fit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653136"/>
            <a:ext cx="1152128" cy="1152128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5796136" y="472514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secret key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err="1" smtClean="0"/>
              <a:t>configuration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rotors</a:t>
            </a:r>
            <a:endParaRPr lang="it-IT" dirty="0"/>
          </a:p>
        </p:txBody>
      </p:sp>
      <p:sp>
        <p:nvSpPr>
          <p:cNvPr id="41986" name="AutoShape 2" descr="http://upload.wikimedia.org/wikipedia/commons/thumb/4/4a/Caesar_cipher_left_shift_of_3.svg/320px-Caesar_cipher_left_shift_of_3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7" name="Immagine 26" descr="image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55807"/>
            <a:ext cx="1296144" cy="1012953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6876256" y="620688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Enigma </a:t>
            </a:r>
            <a:r>
              <a:rPr lang="it-IT" b="1" dirty="0" err="1" smtClean="0"/>
              <a:t>machine</a:t>
            </a:r>
            <a:endParaRPr lang="it-IT" b="1" dirty="0"/>
          </a:p>
        </p:txBody>
      </p:sp>
      <p:sp>
        <p:nvSpPr>
          <p:cNvPr id="38" name="Ovale 37"/>
          <p:cNvSpPr/>
          <p:nvPr/>
        </p:nvSpPr>
        <p:spPr>
          <a:xfrm>
            <a:off x="2267744" y="692696"/>
            <a:ext cx="144016" cy="1440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enigma-8-rotors-1000px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052736"/>
            <a:ext cx="2885602" cy="2348880"/>
          </a:xfrm>
          <a:prstGeom prst="rect">
            <a:avLst/>
          </a:prstGeom>
        </p:spPr>
      </p:pic>
      <p:pic>
        <p:nvPicPr>
          <p:cNvPr id="39" name="Immagine 38" descr="enigma-installed-rotors-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556792"/>
            <a:ext cx="2411760" cy="1808820"/>
          </a:xfrm>
          <a:prstGeom prst="rect">
            <a:avLst/>
          </a:prstGeom>
        </p:spPr>
      </p:pic>
      <p:sp>
        <p:nvSpPr>
          <p:cNvPr id="61" name="CasellaDiTesto 60"/>
          <p:cNvSpPr txBox="1"/>
          <p:nvPr/>
        </p:nvSpPr>
        <p:spPr>
          <a:xfrm>
            <a:off x="251520" y="2348880"/>
            <a:ext cx="3089435" cy="20313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Side information (</a:t>
            </a:r>
            <a:r>
              <a:rPr lang="it-IT" i="1" dirty="0" err="1" smtClean="0"/>
              <a:t>espionage</a:t>
            </a:r>
            <a:r>
              <a:rPr lang="it-IT" dirty="0" smtClean="0"/>
              <a:t>)</a:t>
            </a:r>
          </a:p>
          <a:p>
            <a:pPr algn="ctr"/>
            <a:r>
              <a:rPr lang="it-IT" dirty="0" smtClean="0"/>
              <a:t>AND</a:t>
            </a:r>
          </a:p>
          <a:p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algorithms</a:t>
            </a:r>
            <a:r>
              <a:rPr lang="it-IT" dirty="0" smtClean="0"/>
              <a:t> (</a:t>
            </a:r>
            <a:r>
              <a:rPr lang="it-IT" i="1" dirty="0" smtClean="0"/>
              <a:t>Alan </a:t>
            </a:r>
            <a:r>
              <a:rPr lang="it-IT" i="1" dirty="0" err="1" smtClean="0"/>
              <a:t>Turing</a:t>
            </a:r>
            <a:r>
              <a:rPr lang="it-IT" dirty="0" smtClean="0"/>
              <a:t>)</a:t>
            </a:r>
          </a:p>
          <a:p>
            <a:pPr algn="ctr"/>
            <a:r>
              <a:rPr lang="it-IT" dirty="0" smtClean="0"/>
              <a:t>AND</a:t>
            </a:r>
          </a:p>
          <a:p>
            <a:r>
              <a:rPr lang="it-IT" dirty="0" err="1" smtClean="0"/>
              <a:t>Computational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(</a:t>
            </a:r>
            <a:r>
              <a:rPr lang="it-IT" i="1" dirty="0" smtClean="0"/>
              <a:t>Bomba</a:t>
            </a:r>
            <a:r>
              <a:rPr lang="it-IT" dirty="0" smtClean="0"/>
              <a:t>)</a:t>
            </a:r>
          </a:p>
          <a:p>
            <a:pPr algn="ctr"/>
            <a:r>
              <a:rPr lang="it-IT" dirty="0" smtClean="0"/>
              <a:t>=</a:t>
            </a:r>
          </a:p>
          <a:p>
            <a:r>
              <a:rPr lang="it-IT" dirty="0" smtClean="0"/>
              <a:t>Enigma </a:t>
            </a:r>
            <a:r>
              <a:rPr lang="it-IT" dirty="0" err="1" smtClean="0"/>
              <a:t>machine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cracked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211475" y="97468"/>
            <a:ext cx="348120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Poli-alphabetic</a:t>
            </a:r>
            <a:r>
              <a:rPr lang="it-IT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ciphers</a:t>
            </a:r>
            <a:endParaRPr lang="it-IT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3" name="Connettore 2 22"/>
          <p:cNvCxnSpPr>
            <a:endCxn id="39" idx="1"/>
          </p:cNvCxnSpPr>
          <p:nvPr/>
        </p:nvCxnSpPr>
        <p:spPr>
          <a:xfrm>
            <a:off x="5148064" y="1628800"/>
            <a:ext cx="1440160" cy="83240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923928" y="3933056"/>
            <a:ext cx="4923014" cy="36933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Long </a:t>
            </a:r>
            <a:r>
              <a:rPr lang="it-IT" dirty="0" err="1" smtClean="0"/>
              <a:t>pseudo-random</a:t>
            </a:r>
            <a:r>
              <a:rPr lang="it-IT" dirty="0" smtClean="0"/>
              <a:t> key </a:t>
            </a:r>
            <a:r>
              <a:rPr lang="it-IT" dirty="0" err="1" smtClean="0"/>
              <a:t>from</a:t>
            </a:r>
            <a:r>
              <a:rPr lang="it-IT" dirty="0" smtClean="0"/>
              <a:t> a short </a:t>
            </a:r>
            <a:r>
              <a:rPr lang="it-IT" dirty="0" err="1" smtClean="0"/>
              <a:t>random</a:t>
            </a:r>
            <a:r>
              <a:rPr lang="it-IT" dirty="0" smtClean="0"/>
              <a:t> key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ccia a destra 30"/>
          <p:cNvSpPr/>
          <p:nvPr/>
        </p:nvSpPr>
        <p:spPr>
          <a:xfrm>
            <a:off x="395536" y="1196752"/>
            <a:ext cx="4248472" cy="6480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Caesar-Cipher-Medallion-Copp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632"/>
            <a:ext cx="1730897" cy="1152128"/>
          </a:xfrm>
          <a:prstGeom prst="rect">
            <a:avLst/>
          </a:prstGeom>
        </p:spPr>
      </p:pic>
      <p:sp>
        <p:nvSpPr>
          <p:cNvPr id="41986" name="AutoShape 2" descr="http://upload.wikimedia.org/wikipedia/commons/thumb/4/4a/Caesar_cipher_left_shift_of_3.svg/320px-Caesar_cipher_left_shift_of_3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7" name="Immagine 26" descr="image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55807"/>
            <a:ext cx="1296144" cy="1012953"/>
          </a:xfrm>
          <a:prstGeom prst="rect">
            <a:avLst/>
          </a:prstGeom>
        </p:spPr>
      </p:pic>
      <p:sp>
        <p:nvSpPr>
          <p:cNvPr id="38" name="Ovale 37"/>
          <p:cNvSpPr/>
          <p:nvPr/>
        </p:nvSpPr>
        <p:spPr>
          <a:xfrm>
            <a:off x="2267744" y="692696"/>
            <a:ext cx="144016" cy="1440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enigma-8-rotors-1000px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188640"/>
            <a:ext cx="1326928" cy="108012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467544" y="1340768"/>
            <a:ext cx="399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Increasing</a:t>
            </a:r>
            <a:r>
              <a:rPr lang="it-IT" i="1" dirty="0" smtClean="0"/>
              <a:t> </a:t>
            </a:r>
            <a:r>
              <a:rPr lang="it-IT" i="1" dirty="0" err="1" smtClean="0"/>
              <a:t>computational</a:t>
            </a:r>
            <a:r>
              <a:rPr lang="it-IT" i="1" dirty="0" smtClean="0"/>
              <a:t> </a:t>
            </a:r>
            <a:r>
              <a:rPr lang="it-IT" i="1" dirty="0" err="1" smtClean="0"/>
              <a:t>power</a:t>
            </a:r>
            <a:r>
              <a:rPr lang="it-IT" i="1" dirty="0" smtClean="0"/>
              <a:t> </a:t>
            </a:r>
            <a:r>
              <a:rPr lang="it-IT" i="1" dirty="0" err="1" smtClean="0"/>
              <a:t>to</a:t>
            </a:r>
            <a:r>
              <a:rPr lang="it-IT" i="1" dirty="0" smtClean="0"/>
              <a:t> crack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magine 56" descr="8404&amp;v=fit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6237312"/>
            <a:ext cx="432048" cy="432048"/>
          </a:xfrm>
          <a:prstGeom prst="rect">
            <a:avLst/>
          </a:prstGeom>
        </p:spPr>
      </p:pic>
      <p:sp>
        <p:nvSpPr>
          <p:cNvPr id="50" name="Rettangolo arrotondato 49"/>
          <p:cNvSpPr/>
          <p:nvPr/>
        </p:nvSpPr>
        <p:spPr>
          <a:xfrm>
            <a:off x="107504" y="3068960"/>
            <a:ext cx="4608512" cy="28803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/>
          <p:cNvSpPr/>
          <p:nvPr/>
        </p:nvSpPr>
        <p:spPr>
          <a:xfrm>
            <a:off x="395536" y="1196752"/>
            <a:ext cx="4248472" cy="6480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Caesar-Cipher-Medallion-Copp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6632"/>
            <a:ext cx="1730897" cy="1152128"/>
          </a:xfrm>
          <a:prstGeom prst="rect">
            <a:avLst/>
          </a:prstGeom>
        </p:spPr>
      </p:pic>
      <p:sp>
        <p:nvSpPr>
          <p:cNvPr id="41986" name="AutoShape 2" descr="http://upload.wikimedia.org/wikipedia/commons/thumb/4/4a/Caesar_cipher_left_shift_of_3.svg/320px-Caesar_cipher_left_shift_of_3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7" name="Immagine 26" descr="image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55807"/>
            <a:ext cx="1296144" cy="1012953"/>
          </a:xfrm>
          <a:prstGeom prst="rect">
            <a:avLst/>
          </a:prstGeom>
        </p:spPr>
      </p:pic>
      <p:sp>
        <p:nvSpPr>
          <p:cNvPr id="38" name="Ovale 37"/>
          <p:cNvSpPr/>
          <p:nvPr/>
        </p:nvSpPr>
        <p:spPr>
          <a:xfrm>
            <a:off x="2267744" y="692696"/>
            <a:ext cx="144016" cy="1440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enigma-8-rotors-1000px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188640"/>
            <a:ext cx="1326928" cy="108012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467544" y="1340768"/>
            <a:ext cx="399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Increasing</a:t>
            </a:r>
            <a:r>
              <a:rPr lang="it-IT" i="1" dirty="0" smtClean="0"/>
              <a:t> </a:t>
            </a:r>
            <a:r>
              <a:rPr lang="it-IT" i="1" dirty="0" err="1" smtClean="0"/>
              <a:t>computational</a:t>
            </a:r>
            <a:r>
              <a:rPr lang="it-IT" i="1" dirty="0" smtClean="0"/>
              <a:t> </a:t>
            </a:r>
            <a:r>
              <a:rPr lang="it-IT" i="1" dirty="0" err="1" smtClean="0"/>
              <a:t>power</a:t>
            </a:r>
            <a:r>
              <a:rPr lang="it-IT" i="1" dirty="0" smtClean="0"/>
              <a:t> </a:t>
            </a:r>
            <a:r>
              <a:rPr lang="it-IT" i="1" dirty="0" err="1" smtClean="0"/>
              <a:t>to</a:t>
            </a:r>
            <a:r>
              <a:rPr lang="it-IT" i="1" dirty="0" smtClean="0"/>
              <a:t> crack</a:t>
            </a:r>
            <a:endParaRPr lang="it-IT" i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67544" y="2060848"/>
            <a:ext cx="792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a secret key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truly</a:t>
            </a:r>
            <a:r>
              <a:rPr lang="it-IT" dirty="0" smtClean="0"/>
              <a:t> </a:t>
            </a:r>
            <a:r>
              <a:rPr lang="it-IT" dirty="0" err="1" smtClean="0"/>
              <a:t>random</a:t>
            </a:r>
            <a:r>
              <a:rPr lang="it-IT" dirty="0" smtClean="0"/>
              <a:t> </a:t>
            </a:r>
            <a:r>
              <a:rPr lang="it-IT" dirty="0" err="1" smtClean="0"/>
              <a:t>---</a:t>
            </a:r>
            <a:r>
              <a:rPr lang="it-IT" dirty="0" smtClean="0"/>
              <a:t> and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plaintext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3" name="Immagine 22" descr="lsu_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53037" y="2708920"/>
            <a:ext cx="1075147" cy="1123757"/>
          </a:xfrm>
          <a:prstGeom prst="rect">
            <a:avLst/>
          </a:prstGeom>
        </p:spPr>
      </p:pic>
      <p:pic>
        <p:nvPicPr>
          <p:cNvPr id="24" name="Immagine 23" descr="whiten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5544" y="2780929"/>
            <a:ext cx="1080120" cy="1080120"/>
          </a:xfrm>
          <a:prstGeom prst="rect">
            <a:avLst/>
          </a:prstGeom>
        </p:spPr>
      </p:pic>
      <p:pic>
        <p:nvPicPr>
          <p:cNvPr id="26" name="Immagine 25" descr="lsunois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5325" y="2777897"/>
            <a:ext cx="1080309" cy="1083151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6161149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+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457293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=</a:t>
            </a:r>
            <a:endParaRPr lang="it-IT" dirty="0"/>
          </a:p>
        </p:txBody>
      </p:sp>
      <p:pic>
        <p:nvPicPr>
          <p:cNvPr id="30" name="Immagine 29" descr="8404&amp;v=fit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149080"/>
            <a:ext cx="432048" cy="432048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6161149" y="52292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+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7524328" y="52292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=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5076056" y="1196752"/>
            <a:ext cx="266585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err="1" smtClean="0"/>
              <a:t>One</a:t>
            </a:r>
            <a:r>
              <a:rPr lang="it-IT" b="1" dirty="0" smtClean="0"/>
              <a:t> </a:t>
            </a:r>
            <a:r>
              <a:rPr lang="it-IT" b="1" dirty="0" err="1" smtClean="0"/>
              <a:t>time</a:t>
            </a:r>
            <a:r>
              <a:rPr lang="it-IT" b="1" dirty="0" smtClean="0"/>
              <a:t> pad</a:t>
            </a:r>
          </a:p>
          <a:p>
            <a:r>
              <a:rPr lang="it-IT" dirty="0" smtClean="0"/>
              <a:t>Secret key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truly</a:t>
            </a:r>
            <a:r>
              <a:rPr lang="it-IT" dirty="0" smtClean="0"/>
              <a:t> </a:t>
            </a:r>
            <a:r>
              <a:rPr lang="it-IT" dirty="0" err="1" smtClean="0"/>
              <a:t>random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5" name="Immagine 44" descr="lsunois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81029" y="4869160"/>
            <a:ext cx="1080309" cy="1083151"/>
          </a:xfrm>
          <a:prstGeom prst="rect">
            <a:avLst/>
          </a:prstGeom>
        </p:spPr>
      </p:pic>
      <p:pic>
        <p:nvPicPr>
          <p:cNvPr id="46" name="Immagine 45" descr="whiten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9181" y="4869160"/>
            <a:ext cx="1080120" cy="1080120"/>
          </a:xfrm>
          <a:prstGeom prst="rect">
            <a:avLst/>
          </a:prstGeom>
        </p:spPr>
      </p:pic>
      <p:pic>
        <p:nvPicPr>
          <p:cNvPr id="48" name="Immagine 47" descr="lsu_log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4869160"/>
            <a:ext cx="1075147" cy="1123757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323528" y="3275692"/>
            <a:ext cx="418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Encrypt</a:t>
            </a:r>
            <a:r>
              <a:rPr lang="it-IT" b="1" dirty="0" smtClean="0"/>
              <a:t> </a:t>
            </a:r>
            <a:r>
              <a:rPr lang="it-IT" b="1" dirty="0" err="1" smtClean="0"/>
              <a:t>by</a:t>
            </a:r>
            <a:r>
              <a:rPr lang="it-IT" b="1" dirty="0" smtClean="0"/>
              <a:t> </a:t>
            </a:r>
            <a:r>
              <a:rPr lang="it-IT" b="1" i="1" dirty="0" smtClean="0"/>
              <a:t>XOR</a:t>
            </a:r>
            <a:r>
              <a:rPr lang="it-IT" b="1" dirty="0" smtClean="0"/>
              <a:t> </a:t>
            </a:r>
            <a:r>
              <a:rPr lang="it-IT" b="1" dirty="0" err="1" smtClean="0"/>
              <a:t>operation</a:t>
            </a:r>
            <a:r>
              <a:rPr lang="it-IT" b="1" dirty="0" smtClean="0"/>
              <a:t> (</a:t>
            </a:r>
            <a:r>
              <a:rPr lang="it-IT" b="1" i="1" dirty="0" smtClean="0"/>
              <a:t>sum modulo 2</a:t>
            </a:r>
            <a:r>
              <a:rPr lang="it-IT" b="1" dirty="0" smtClean="0"/>
              <a:t>)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835696" y="4255928"/>
            <a:ext cx="24497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010010110101001011…</a:t>
            </a:r>
          </a:p>
          <a:p>
            <a:r>
              <a:rPr lang="it-IT" dirty="0" smtClean="0"/>
              <a:t>+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100011010101010100…</a:t>
            </a:r>
          </a:p>
          <a:p>
            <a:r>
              <a:rPr lang="it-IT" dirty="0" smtClean="0"/>
              <a:t>=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110001100000011111…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51520" y="4221088"/>
            <a:ext cx="103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Plaintext</a:t>
            </a:r>
            <a:endParaRPr lang="it-IT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251520" y="4787860"/>
            <a:ext cx="115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Secret key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39996" y="5301208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</a:rPr>
              <a:t>Ciphertext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5148064" y="3861048"/>
            <a:ext cx="103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Plaintext</a:t>
            </a:r>
            <a:endParaRPr lang="it-IT" b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7740352" y="5949280"/>
            <a:ext cx="103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Plaintext</a:t>
            </a:r>
            <a:endParaRPr lang="it-IT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6444208" y="5949280"/>
            <a:ext cx="115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Secret key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6372200" y="3861048"/>
            <a:ext cx="115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Secret key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7668344" y="3861048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</a:rPr>
              <a:t>Ciphertext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5046450" y="594928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</a:rPr>
              <a:t>Ciphertext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58" name="Immagine 57" descr="8404&amp;v=fit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9715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1428</Words>
  <Application>Microsoft Office PowerPoint</Application>
  <PresentationFormat>Presentazione su schermo (4:3)</PresentationFormat>
  <Paragraphs>345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4" baseType="lpstr">
      <vt:lpstr>Tema di Office</vt:lpstr>
      <vt:lpstr>Equation</vt:lpstr>
      <vt:lpstr>MathType 6.0 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</dc:creator>
  <cp:lastModifiedBy>cl</cp:lastModifiedBy>
  <cp:revision>320</cp:revision>
  <dcterms:created xsi:type="dcterms:W3CDTF">2013-11-19T19:49:14Z</dcterms:created>
  <dcterms:modified xsi:type="dcterms:W3CDTF">2014-02-17T23:31:12Z</dcterms:modified>
</cp:coreProperties>
</file>