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103"/>
  </p:notesMasterIdLst>
  <p:sldIdLst>
    <p:sldId id="256" r:id="rId2"/>
    <p:sldId id="602" r:id="rId3"/>
    <p:sldId id="643" r:id="rId4"/>
    <p:sldId id="646" r:id="rId5"/>
    <p:sldId id="644" r:id="rId6"/>
    <p:sldId id="603" r:id="rId7"/>
    <p:sldId id="604" r:id="rId8"/>
    <p:sldId id="605" r:id="rId9"/>
    <p:sldId id="595" r:id="rId10"/>
    <p:sldId id="561" r:id="rId11"/>
    <p:sldId id="599" r:id="rId12"/>
    <p:sldId id="600" r:id="rId13"/>
    <p:sldId id="601" r:id="rId14"/>
    <p:sldId id="581" r:id="rId15"/>
    <p:sldId id="584" r:id="rId16"/>
    <p:sldId id="406" r:id="rId17"/>
    <p:sldId id="424" r:id="rId18"/>
    <p:sldId id="423" r:id="rId19"/>
    <p:sldId id="421" r:id="rId20"/>
    <p:sldId id="416" r:id="rId21"/>
    <p:sldId id="417" r:id="rId22"/>
    <p:sldId id="418" r:id="rId23"/>
    <p:sldId id="419" r:id="rId24"/>
    <p:sldId id="420" r:id="rId25"/>
    <p:sldId id="651" r:id="rId26"/>
    <p:sldId id="619" r:id="rId27"/>
    <p:sldId id="628" r:id="rId28"/>
    <p:sldId id="627" r:id="rId29"/>
    <p:sldId id="626" r:id="rId30"/>
    <p:sldId id="625" r:id="rId31"/>
    <p:sldId id="624" r:id="rId32"/>
    <p:sldId id="623" r:id="rId33"/>
    <p:sldId id="622" r:id="rId34"/>
    <p:sldId id="621" r:id="rId35"/>
    <p:sldId id="620" r:id="rId36"/>
    <p:sldId id="618" r:id="rId37"/>
    <p:sldId id="607" r:id="rId38"/>
    <p:sldId id="614" r:id="rId39"/>
    <p:sldId id="613" r:id="rId40"/>
    <p:sldId id="615" r:id="rId41"/>
    <p:sldId id="616" r:id="rId42"/>
    <p:sldId id="609" r:id="rId43"/>
    <p:sldId id="608" r:id="rId44"/>
    <p:sldId id="606" r:id="rId45"/>
    <p:sldId id="543" r:id="rId46"/>
    <p:sldId id="647" r:id="rId47"/>
    <p:sldId id="544" r:id="rId48"/>
    <p:sldId id="563" r:id="rId49"/>
    <p:sldId id="565" r:id="rId50"/>
    <p:sldId id="562" r:id="rId51"/>
    <p:sldId id="630" r:id="rId52"/>
    <p:sldId id="632" r:id="rId53"/>
    <p:sldId id="634" r:id="rId54"/>
    <p:sldId id="635" r:id="rId55"/>
    <p:sldId id="636" r:id="rId56"/>
    <p:sldId id="637" r:id="rId57"/>
    <p:sldId id="639" r:id="rId58"/>
    <p:sldId id="640" r:id="rId59"/>
    <p:sldId id="641" r:id="rId60"/>
    <p:sldId id="648" r:id="rId61"/>
    <p:sldId id="470" r:id="rId62"/>
    <p:sldId id="596" r:id="rId63"/>
    <p:sldId id="505" r:id="rId64"/>
    <p:sldId id="506" r:id="rId65"/>
    <p:sldId id="507" r:id="rId66"/>
    <p:sldId id="555" r:id="rId67"/>
    <p:sldId id="594" r:id="rId68"/>
    <p:sldId id="585" r:id="rId69"/>
    <p:sldId id="586" r:id="rId70"/>
    <p:sldId id="587" r:id="rId71"/>
    <p:sldId id="588" r:id="rId72"/>
    <p:sldId id="589" r:id="rId73"/>
    <p:sldId id="590" r:id="rId74"/>
    <p:sldId id="593" r:id="rId75"/>
    <p:sldId id="551" r:id="rId76"/>
    <p:sldId id="591" r:id="rId77"/>
    <p:sldId id="592" r:id="rId78"/>
    <p:sldId id="556" r:id="rId79"/>
    <p:sldId id="557" r:id="rId80"/>
    <p:sldId id="582" r:id="rId81"/>
    <p:sldId id="559" r:id="rId82"/>
    <p:sldId id="597" r:id="rId83"/>
    <p:sldId id="649" r:id="rId84"/>
    <p:sldId id="650" r:id="rId85"/>
    <p:sldId id="572" r:id="rId86"/>
    <p:sldId id="571" r:id="rId87"/>
    <p:sldId id="570" r:id="rId88"/>
    <p:sldId id="573" r:id="rId89"/>
    <p:sldId id="554" r:id="rId90"/>
    <p:sldId id="457" r:id="rId91"/>
    <p:sldId id="574" r:id="rId92"/>
    <p:sldId id="577" r:id="rId93"/>
    <p:sldId id="580" r:id="rId94"/>
    <p:sldId id="458" r:id="rId95"/>
    <p:sldId id="578" r:id="rId96"/>
    <p:sldId id="579" r:id="rId97"/>
    <p:sldId id="642" r:id="rId98"/>
    <p:sldId id="268" r:id="rId99"/>
    <p:sldId id="583" r:id="rId100"/>
    <p:sldId id="568" r:id="rId101"/>
    <p:sldId id="553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3F"/>
    <a:srgbClr val="000F7E"/>
    <a:srgbClr val="D89922"/>
    <a:srgbClr val="0F8080"/>
    <a:srgbClr val="45B000"/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54044"/>
  </p:normalViewPr>
  <p:slideViewPr>
    <p:cSldViewPr snapToGrid="0" snapToObjects="1">
      <p:cViewPr varScale="1">
        <p:scale>
          <a:sx n="42" d="100"/>
          <a:sy n="42" d="100"/>
        </p:scale>
        <p:origin x="2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5DDD3-8EF2-E14E-AE02-4B3C4EECD81F}" type="datetimeFigureOut">
              <a:rPr lang="en-US" smtClean="0"/>
              <a:t>1/19/22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D09E7-7B67-AE4F-A06D-9DDFE3A6B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8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24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8275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5155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03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2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2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75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57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66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9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53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8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5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14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43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2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85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35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8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2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61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81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3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3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87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9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6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748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133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97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38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16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1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59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5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83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18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414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77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298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34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455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871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9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658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719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14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049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611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704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357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82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005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465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1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68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789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52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459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831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282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681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419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26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394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09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40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79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59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58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977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68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84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833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400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152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4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95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571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136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716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67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3400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274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308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860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98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0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5473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9431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65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891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5340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628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6723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81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489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3602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09E7-7B67-AE4F-A06D-9DDFE3A6B849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9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E581-6048-3840-9B14-0304E5D21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FDD43-3D33-984E-B738-B8326B9D5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75FC-02D6-2C46-9F88-ED9B329D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January 19,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1DBA2-6B72-1E42-A6D9-38493AA0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E63FB-2034-3C44-BC85-9C4C2354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7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41D6-61E5-E248-BA4E-CD210782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2D1B9-85B0-084D-B6C2-388FCA03E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1F5E2-8CCA-2F4E-A445-2A222373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1F00B-5235-4A4F-8505-9907DF848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FC64A-3265-C248-BBF5-1EFDE2D4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E2A01-1700-DD46-A3C9-CA1397C28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0079A-9D86-0A4F-B077-19E5FCC88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B454A-4C85-8948-A1AB-2696BE09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0FC74-6656-4041-99E4-553186D9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385E-3D27-3C48-9508-3AAAEBEBE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07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267200"/>
          </a:xfrm>
        </p:spPr>
        <p:txBody>
          <a:bodyPr/>
          <a:lstStyle>
            <a:lvl1pPr marL="304792" indent="-289977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611702" indent="-306910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916494" indent="-304792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2061582" indent="-23282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9527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A0AE-48DC-0846-A905-55123486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C526D-6D9B-8D4E-98F0-99C9B39D6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A579C-7E78-584C-A2FD-904EACBF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9612C-692C-7B4F-B320-E51841F3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A97B6-A2AD-594A-AAA7-3B637FD3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5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B5BD-5A40-534D-8235-FD940C53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09C0E-92B5-214F-9F7D-4EBBE033A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78069-BFDA-C343-94AD-0291CE71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CC27F-67E3-1543-A554-11046142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6E276-FFA1-F849-AA32-0A396708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7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5E62-CDE0-5B43-B80D-9F209818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EB78-BCF4-5947-884A-20DE67E38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EB7F-4B86-3143-A139-4F59324E4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358C0-BDEB-6D4E-B116-CE1EDFAA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D8B5C-22CA-CF4C-9E57-F32EECE8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57B73-5B62-FB4F-BD1F-3015EFAD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831C-5D97-754E-919B-73A929A15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04A8A-B213-6F4B-AAFE-C4281F4FD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27C22-8148-BE4A-9952-17F672D98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75154-1456-7A40-9C4D-8E592C7CA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1B207-799F-F945-881D-64F7F286C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C5D37-9542-5342-A733-883A2C2D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48867-B319-4647-8415-9DA55A54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69718-16BE-CA43-8AFD-1E0EC29A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3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041F-AC0E-EC4E-8157-7724E78D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10E8E-B7C3-2F46-8712-AE62A50C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6F322-47D3-C54B-B4EB-56C98DC4D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3441-31DC-7641-BC91-FAB408AF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4766A-64F0-C345-964A-4EDA4A74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B96874-1E8D-104A-B8C9-59B212A1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82D3E-686D-9445-8B9C-25E9546F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2E5F-7DAE-9343-8150-E44C95D5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9C77-D4C6-CE43-B81E-39C049C12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0149E-A22E-154D-A5CD-4C9C1630C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E4E51-48E1-0B4F-AEA2-CCAA3B7B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AF545-47E4-8B4A-A604-74215668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3A150-2168-B64A-A11D-C2AF7324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9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E027-0627-FF40-A267-D0958A58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D3519-1A1A-9346-896E-D11E84B2B8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7AF0B-2632-B245-A424-F8EC02B70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EF78C-C848-B048-9ACB-798E1642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January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F0D53-C2DB-8F41-9DCB-0A2AD780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0076E-F91F-E84D-A918-9D201B3C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0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9BD2D-29D8-8740-BC63-CA405257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A9B60-606A-2047-9E34-74C1D8DB2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3ECF5-F30C-3F48-BD97-A2C60F03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January 19,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F3C4E-6823-2640-AC92-E2C2011B6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93343-E94D-2E40-AEFC-5CBA94914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os_Alamos_National_Laboratory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iversetoday.com/108702/what-fuels-the-engine-of-a-supermassive-black-hole/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://futurism.com/googles-quantum-computer-may-be-superior-to-conventional-computers-by-2018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14.png"/><Relationship Id="rId18" Type="http://schemas.openxmlformats.org/officeDocument/2006/relationships/image" Target="../media/image18.emf"/><Relationship Id="rId3" Type="http://schemas.openxmlformats.org/officeDocument/2006/relationships/image" Target="../media/image9.png"/><Relationship Id="rId7" Type="http://schemas.openxmlformats.org/officeDocument/2006/relationships/image" Target="../media/image20.emf"/><Relationship Id="rId12" Type="http://schemas.openxmlformats.org/officeDocument/2006/relationships/image" Target="../media/image13.png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3.png"/><Relationship Id="rId5" Type="http://schemas.openxmlformats.org/officeDocument/2006/relationships/image" Target="../media/image11.emf"/><Relationship Id="rId15" Type="http://schemas.openxmlformats.org/officeDocument/2006/relationships/image" Target="../media/image12.emf"/><Relationship Id="rId10" Type="http://schemas.openxmlformats.org/officeDocument/2006/relationships/image" Target="../media/image22.png"/><Relationship Id="rId4" Type="http://schemas.openxmlformats.org/officeDocument/2006/relationships/image" Target="../media/image10.emf"/><Relationship Id="rId9" Type="http://schemas.openxmlformats.org/officeDocument/2006/relationships/image" Target="../media/image8.png"/><Relationship Id="rId1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85.png"/><Relationship Id="rId7" Type="http://schemas.openxmlformats.org/officeDocument/2006/relationships/image" Target="../media/image126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130.png"/><Relationship Id="rId5" Type="http://schemas.openxmlformats.org/officeDocument/2006/relationships/image" Target="../media/image86.emf"/><Relationship Id="rId10" Type="http://schemas.openxmlformats.org/officeDocument/2006/relationships/image" Target="../media/image129.png"/><Relationship Id="rId4" Type="http://schemas.openxmlformats.org/officeDocument/2006/relationships/image" Target="../media/image79.jpeg"/><Relationship Id="rId9" Type="http://schemas.openxmlformats.org/officeDocument/2006/relationships/image" Target="../media/image12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220.png"/><Relationship Id="rId12" Type="http://schemas.openxmlformats.org/officeDocument/2006/relationships/image" Target="../media/image12.emf"/><Relationship Id="rId17" Type="http://schemas.openxmlformats.org/officeDocument/2006/relationships/image" Target="../media/image18.emf"/><Relationship Id="rId2" Type="http://schemas.openxmlformats.org/officeDocument/2006/relationships/notesSlide" Target="../notesSlides/notesSlide101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60.png"/><Relationship Id="rId5" Type="http://schemas.openxmlformats.org/officeDocument/2006/relationships/image" Target="../media/image11.emf"/><Relationship Id="rId15" Type="http://schemas.openxmlformats.org/officeDocument/2006/relationships/image" Target="../media/image131.emf"/><Relationship Id="rId10" Type="http://schemas.openxmlformats.org/officeDocument/2006/relationships/image" Target="../media/image250.png"/><Relationship Id="rId4" Type="http://schemas.openxmlformats.org/officeDocument/2006/relationships/image" Target="../media/image10.emf"/><Relationship Id="rId9" Type="http://schemas.openxmlformats.org/officeDocument/2006/relationships/image" Target="../media/image240.png"/><Relationship Id="rId1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12.emf"/><Relationship Id="rId17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11.emf"/><Relationship Id="rId15" Type="http://schemas.openxmlformats.org/officeDocument/2006/relationships/image" Target="../media/image21.emf"/><Relationship Id="rId10" Type="http://schemas.openxmlformats.org/officeDocument/2006/relationships/image" Target="../media/image38.png"/><Relationship Id="rId4" Type="http://schemas.openxmlformats.org/officeDocument/2006/relationships/image" Target="../media/image10.emf"/><Relationship Id="rId9" Type="http://schemas.openxmlformats.org/officeDocument/2006/relationships/image" Target="../media/image37.png"/><Relationship Id="rId1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12.emf"/><Relationship Id="rId1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11.emf"/><Relationship Id="rId15" Type="http://schemas.openxmlformats.org/officeDocument/2006/relationships/image" Target="../media/image21.emf"/><Relationship Id="rId10" Type="http://schemas.openxmlformats.org/officeDocument/2006/relationships/image" Target="../media/image38.png"/><Relationship Id="rId4" Type="http://schemas.openxmlformats.org/officeDocument/2006/relationships/image" Target="../media/image10.emf"/><Relationship Id="rId9" Type="http://schemas.openxmlformats.org/officeDocument/2006/relationships/image" Target="../media/image37.png"/><Relationship Id="rId1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6.png"/><Relationship Id="rId18" Type="http://schemas.openxmlformats.org/officeDocument/2006/relationships/image" Target="../media/image18.emf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11.emf"/><Relationship Id="rId15" Type="http://schemas.openxmlformats.org/officeDocument/2006/relationships/image" Target="../media/image21.emf"/><Relationship Id="rId10" Type="http://schemas.openxmlformats.org/officeDocument/2006/relationships/image" Target="../media/image38.png"/><Relationship Id="rId4" Type="http://schemas.openxmlformats.org/officeDocument/2006/relationships/image" Target="../media/image10.emf"/><Relationship Id="rId9" Type="http://schemas.openxmlformats.org/officeDocument/2006/relationships/image" Target="../media/image37.png"/><Relationship Id="rId1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18" Type="http://schemas.openxmlformats.org/officeDocument/2006/relationships/image" Target="../media/image18.emf"/><Relationship Id="rId3" Type="http://schemas.openxmlformats.org/officeDocument/2006/relationships/image" Target="../media/image9.png"/><Relationship Id="rId7" Type="http://schemas.openxmlformats.org/officeDocument/2006/relationships/image" Target="../media/image270.png"/><Relationship Id="rId12" Type="http://schemas.openxmlformats.org/officeDocument/2006/relationships/image" Target="../media/image12.emf"/><Relationship Id="rId17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11.emf"/><Relationship Id="rId15" Type="http://schemas.openxmlformats.org/officeDocument/2006/relationships/image" Target="../media/image26.emf"/><Relationship Id="rId10" Type="http://schemas.openxmlformats.org/officeDocument/2006/relationships/image" Target="../media/image30.png"/><Relationship Id="rId4" Type="http://schemas.openxmlformats.org/officeDocument/2006/relationships/image" Target="../media/image10.emf"/><Relationship Id="rId9" Type="http://schemas.openxmlformats.org/officeDocument/2006/relationships/image" Target="../media/image29.png"/><Relationship Id="rId1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70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11.emf"/><Relationship Id="rId15" Type="http://schemas.openxmlformats.org/officeDocument/2006/relationships/image" Target="../media/image20.emf"/><Relationship Id="rId10" Type="http://schemas.openxmlformats.org/officeDocument/2006/relationships/image" Target="../media/image30.png"/><Relationship Id="rId4" Type="http://schemas.openxmlformats.org/officeDocument/2006/relationships/image" Target="../media/image10.emf"/><Relationship Id="rId9" Type="http://schemas.openxmlformats.org/officeDocument/2006/relationships/image" Target="../media/image29.png"/><Relationship Id="rId1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7.emf"/><Relationship Id="rId10" Type="http://schemas.openxmlformats.org/officeDocument/2006/relationships/image" Target="../media/image51.png"/><Relationship Id="rId4" Type="http://schemas.openxmlformats.org/officeDocument/2006/relationships/image" Target="../media/image46.emf"/><Relationship Id="rId9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1.png"/><Relationship Id="rId5" Type="http://schemas.openxmlformats.org/officeDocument/2006/relationships/image" Target="../media/image47.emf"/><Relationship Id="rId10" Type="http://schemas.openxmlformats.org/officeDocument/2006/relationships/image" Target="../media/image50.emf"/><Relationship Id="rId4" Type="http://schemas.openxmlformats.org/officeDocument/2006/relationships/image" Target="../media/image46.emf"/><Relationship Id="rId9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9.emf"/><Relationship Id="rId4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60.emf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61.emf"/><Relationship Id="rId4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62.emf"/><Relationship Id="rId4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63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68.emf"/><Relationship Id="rId5" Type="http://schemas.openxmlformats.org/officeDocument/2006/relationships/image" Target="../media/image64.emf"/><Relationship Id="rId10" Type="http://schemas.openxmlformats.org/officeDocument/2006/relationships/image" Target="../media/image67.emf"/><Relationship Id="rId4" Type="http://schemas.openxmlformats.org/officeDocument/2006/relationships/image" Target="../media/image55.emf"/><Relationship Id="rId9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crw.com/news/shows/kcrw-features/inside-google-goletas-quantum-computing-lab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freepngimg.com/png/5793-computer-desktop-pc-png-image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80.emf"/><Relationship Id="rId4" Type="http://schemas.openxmlformats.org/officeDocument/2006/relationships/image" Target="../media/image7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image" Target="../media/image79.jpeg"/><Relationship Id="rId5" Type="http://schemas.openxmlformats.org/officeDocument/2006/relationships/image" Target="../media/image80.emf"/><Relationship Id="rId10" Type="http://schemas.openxmlformats.org/officeDocument/2006/relationships/image" Target="../media/image78.jpeg"/><Relationship Id="rId4" Type="http://schemas.openxmlformats.org/officeDocument/2006/relationships/image" Target="../media/image82.emf"/><Relationship Id="rId9" Type="http://schemas.openxmlformats.org/officeDocument/2006/relationships/image" Target="../media/image86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em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11" Type="http://schemas.openxmlformats.org/officeDocument/2006/relationships/image" Target="../media/image58.png"/><Relationship Id="rId5" Type="http://schemas.openxmlformats.org/officeDocument/2006/relationships/image" Target="../media/image83.emf"/><Relationship Id="rId10" Type="http://schemas.openxmlformats.org/officeDocument/2006/relationships/image" Target="../media/image79.jpeg"/><Relationship Id="rId4" Type="http://schemas.openxmlformats.org/officeDocument/2006/relationships/image" Target="../media/image80.emf"/><Relationship Id="rId9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54.emf"/><Relationship Id="rId4" Type="http://schemas.openxmlformats.org/officeDocument/2006/relationships/image" Target="../media/image9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1.emf"/><Relationship Id="rId5" Type="http://schemas.openxmlformats.org/officeDocument/2006/relationships/image" Target="../media/image10.emf"/><Relationship Id="rId15" Type="http://schemas.openxmlformats.org/officeDocument/2006/relationships/image" Target="../media/image18.em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emf"/><Relationship Id="rId3" Type="http://schemas.openxmlformats.org/officeDocument/2006/relationships/image" Target="../media/image19.emf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4.png"/><Relationship Id="rId5" Type="http://schemas.openxmlformats.org/officeDocument/2006/relationships/image" Target="../media/image10.emf"/><Relationship Id="rId15" Type="http://schemas.openxmlformats.org/officeDocument/2006/relationships/image" Target="../media/image17.emf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1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1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emf"/><Relationship Id="rId3" Type="http://schemas.openxmlformats.org/officeDocument/2006/relationships/image" Target="../media/image19.emf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4.png"/><Relationship Id="rId5" Type="http://schemas.openxmlformats.org/officeDocument/2006/relationships/image" Target="../media/image10.emf"/><Relationship Id="rId15" Type="http://schemas.openxmlformats.org/officeDocument/2006/relationships/image" Target="../media/image17.emf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9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png"/><Relationship Id="rId4" Type="http://schemas.openxmlformats.org/officeDocument/2006/relationships/image" Target="../media/image109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png"/><Relationship Id="rId4" Type="http://schemas.openxmlformats.org/officeDocument/2006/relationships/image" Target="../media/image109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emf"/><Relationship Id="rId4" Type="http://schemas.openxmlformats.org/officeDocument/2006/relationships/image" Target="../media/image10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emf"/><Relationship Id="rId4" Type="http://schemas.openxmlformats.org/officeDocument/2006/relationships/image" Target="../media/image109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6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4.jpeg"/><Relationship Id="rId4" Type="http://schemas.openxmlformats.org/officeDocument/2006/relationships/image" Target="../media/image11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11.emf"/><Relationship Id="rId15" Type="http://schemas.openxmlformats.org/officeDocument/2006/relationships/image" Target="../media/image18.emf"/><Relationship Id="rId10" Type="http://schemas.openxmlformats.org/officeDocument/2006/relationships/image" Target="../media/image38.png"/><Relationship Id="rId4" Type="http://schemas.openxmlformats.org/officeDocument/2006/relationships/image" Target="../media/image10.emf"/><Relationship Id="rId9" Type="http://schemas.openxmlformats.org/officeDocument/2006/relationships/image" Target="../media/image37.png"/><Relationship Id="rId14" Type="http://schemas.openxmlformats.org/officeDocument/2006/relationships/image" Target="../media/image17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uterworld.com/article/3584436/spending-on-data-centres-declines-in-australia-in-2020-set-to-rise-in-2021.html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2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crw.com/news/shows/kcrw-features/inside-google-goletas-quantum-computing-lab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125.emf"/><Relationship Id="rId4" Type="http://schemas.openxmlformats.org/officeDocument/2006/relationships/hyperlink" Target="https://freepngimg.com/png/5793-computer-desktop-pc-png-image" TargetMode="External"/><Relationship Id="rId9" Type="http://schemas.openxmlformats.org/officeDocument/2006/relationships/image" Target="../media/image1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ubik's cube on a table&#10;&#10;Description automatically generated with medium confidence">
            <a:extLst>
              <a:ext uri="{FF2B5EF4-FFF2-40B4-BE49-F238E27FC236}">
                <a16:creationId xmlns:a16="http://schemas.microsoft.com/office/drawing/2014/main" id="{63F07A5F-51DA-8D46-8FF6-6924E10A0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653" r="8141" b="1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13DCC-9254-1445-A8B4-D07E825F9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7382" y="2292449"/>
            <a:ext cx="4859728" cy="1345194"/>
          </a:xfrm>
        </p:spPr>
        <p:txBody>
          <a:bodyPr anchor="b">
            <a:noAutofit/>
          </a:bodyPr>
          <a:lstStyle/>
          <a:p>
            <a:r>
              <a:rPr lang="en-US" sz="4400" dirty="0" err="1"/>
              <a:t>Expressibility</a:t>
            </a:r>
            <a:r>
              <a:rPr lang="en-US" sz="4400" dirty="0"/>
              <a:t> and Trainability:</a:t>
            </a:r>
            <a:br>
              <a:rPr lang="en-US" sz="4400" dirty="0"/>
            </a:br>
            <a:r>
              <a:rPr lang="en-US" sz="3200" dirty="0"/>
              <a:t>Balancing the ingredients of an effective variational quantum algorithm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6CC7E-D25F-7D4F-8393-C9CD6A80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5158" y="4852771"/>
            <a:ext cx="5672969" cy="151708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GB" dirty="0"/>
              <a:t>Zoë Holmes, Kunal Sharma, Marco </a:t>
            </a:r>
            <a:r>
              <a:rPr lang="en-GB" dirty="0" err="1"/>
              <a:t>Cerezo</a:t>
            </a:r>
            <a:r>
              <a:rPr lang="en-GB" dirty="0"/>
              <a:t>, Andrew Arrasmith, Bin Yan, Patrick J. Coles, Andreas Albrecht, Andrew T. </a:t>
            </a:r>
            <a:r>
              <a:rPr lang="en-GB" dirty="0" err="1"/>
              <a:t>Sornborger</a:t>
            </a:r>
            <a:endParaRPr lang="en-GB" dirty="0"/>
          </a:p>
          <a:p>
            <a:pPr algn="l"/>
            <a:endParaRPr lang="en-GB" dirty="0"/>
          </a:p>
          <a:p>
            <a:pPr algn="l"/>
            <a:r>
              <a:rPr lang="en-US" dirty="0"/>
              <a:t>10th January 2021</a:t>
            </a:r>
          </a:p>
          <a:p>
            <a:pPr algn="l"/>
            <a:r>
              <a:rPr lang="en-GB" dirty="0"/>
              <a:t>LA-UR-21-31141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48C9B-B461-164F-B34C-CC658BBCB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558" r="5558"/>
          <a:stretch/>
        </p:blipFill>
        <p:spPr>
          <a:xfrm>
            <a:off x="0" y="1"/>
            <a:ext cx="6095698" cy="6858000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6EFFF-932D-C344-BF9C-AF13F3886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34890" y="2576633"/>
            <a:ext cx="3694534" cy="16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CCBA13-833E-CB40-BC1D-EBFEF6E4732A}"/>
              </a:ext>
            </a:extLst>
          </p:cNvPr>
          <p:cNvSpPr txBox="1"/>
          <p:nvPr/>
        </p:nvSpPr>
        <p:spPr>
          <a:xfrm>
            <a:off x="7808576" y="6128565"/>
            <a:ext cx="4383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                      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9874AC-B7D5-0746-A34A-7CFD154A18E9}"/>
              </a:ext>
            </a:extLst>
          </p:cNvPr>
          <p:cNvSpPr txBox="1"/>
          <p:nvPr/>
        </p:nvSpPr>
        <p:spPr>
          <a:xfrm>
            <a:off x="7701922" y="5371369"/>
            <a:ext cx="4596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General form for compiling cost: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9FEA-EEDF-AA46-BBF1-372DF565E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262" y="5806381"/>
            <a:ext cx="3949700" cy="4953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32CF348-AA20-564F-8EC8-AE7B5A28088B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2966F1-2BB4-874B-B77E-B9E23512BD85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D82DAD4-9C48-0F4B-9F42-61EBF27CDE40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B51361A-CDA0-4140-9F17-A153AA9C54CE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8A7C0AFA-1F3D-0F40-A781-68B1C842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8EF87FC-6DA9-8440-AE12-656163FA93B6}"/>
              </a:ext>
            </a:extLst>
          </p:cNvPr>
          <p:cNvCxnSpPr>
            <a:cxnSpLocks/>
          </p:cNvCxnSpPr>
          <p:nvPr/>
        </p:nvCxnSpPr>
        <p:spPr>
          <a:xfrm flipV="1">
            <a:off x="11209806" y="6194296"/>
            <a:ext cx="285508" cy="1786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86C086-72D0-A746-B1AC-174C676B6DD9}"/>
              </a:ext>
            </a:extLst>
          </p:cNvPr>
          <p:cNvSpPr txBox="1"/>
          <p:nvPr/>
        </p:nvSpPr>
        <p:spPr>
          <a:xfrm>
            <a:off x="9826757" y="6325448"/>
            <a:ext cx="212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Prepare state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E8E9-466F-3440-9FE2-261F4194E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3993" y="6372962"/>
            <a:ext cx="190500" cy="19050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9F5397A-4510-7E43-BC37-A3538DE602EA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99D47EE-5E91-0343-8783-D8FC55ECC8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AB09E65-A931-A043-A80A-D8754272EE7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AB09E65-A931-A043-A80A-D8754272E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9E7201C-3F41-EA4A-8F15-4E52D75C32D4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9E7201C-3F41-EA4A-8F15-4E52D75C3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790299B-E080-BF46-8091-94460E7381BE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790299B-E080-BF46-8091-94460E738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64D4CD5-3382-9148-AF3C-DDB97D65FBE4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64D4CD5-3382-9148-AF3C-DDB97D65F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CBCA46D-0679-B94F-B1B1-13984DE79D16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CBCA46D-0679-B94F-B1B1-13984DE79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" name="Picture 109">
            <a:extLst>
              <a:ext uri="{FF2B5EF4-FFF2-40B4-BE49-F238E27FC236}">
                <a16:creationId xmlns:a16="http://schemas.microsoft.com/office/drawing/2014/main" id="{36B0FFB3-02D7-5848-9FFD-2FA9C2F01F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F8BFB0E-5109-B44D-A5C6-B214BE1D147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E1D3DE6-28AD-3E43-845A-721F1AEC3E9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82E263A-CF4B-3248-9D1D-F81FE074D23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5B24230-C259-AB44-8AD4-B24098AFDB5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297AECC-0787-E04D-9A7D-9CC12F495E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3025A19-B10D-0C49-AFFF-763B83F81F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177BBDD-B6E3-2C41-AA29-B94AB5AE23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B641338-A3C4-D04F-8583-5558AF45A9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FCBF46B-B2E2-CF47-A985-650E7D1FE48B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Left Brace 119">
            <a:extLst>
              <a:ext uri="{FF2B5EF4-FFF2-40B4-BE49-F238E27FC236}">
                <a16:creationId xmlns:a16="http://schemas.microsoft.com/office/drawing/2014/main" id="{4B00CA52-6C3A-3040-A363-8FDAE1591A1F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595220A-E54E-8143-B9B8-EB699BB4C429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FB1E111-773B-734A-9D60-8F494479B1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2BA2D99E-A598-964A-A8EC-EF3A12760956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75077C1A-D51F-F24C-9AD4-2C8A1FAE7D32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AB9EECF-0DAD-1D46-AA2C-DAB7B21B3E90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27D2D45F-A120-5844-9B09-172B6EE3F9B3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572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E409140-6678-BD44-8E01-4EEADD735992}"/>
              </a:ext>
            </a:extLst>
          </p:cNvPr>
          <p:cNvSpPr txBox="1">
            <a:spLocks/>
          </p:cNvSpPr>
          <p:nvPr/>
        </p:nvSpPr>
        <p:spPr>
          <a:xfrm>
            <a:off x="1416569" y="2690705"/>
            <a:ext cx="7832035" cy="3649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7ECC12-5D40-0A47-A116-7063F6AC8A5F}"/>
              </a:ext>
            </a:extLst>
          </p:cNvPr>
          <p:cNvSpPr txBox="1"/>
          <p:nvPr/>
        </p:nvSpPr>
        <p:spPr>
          <a:xfrm>
            <a:off x="1236468" y="1779687"/>
            <a:ext cx="52152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Barren plateau phenomena can be induced by</a:t>
            </a:r>
          </a:p>
          <a:p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in circuit:</a:t>
            </a:r>
          </a:p>
          <a:p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expressive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entangling </a:t>
            </a:r>
          </a:p>
          <a:p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in cost function (globality of measurement):</a:t>
            </a:r>
          </a:p>
          <a:p>
            <a:endParaRPr lang="en-GB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in target learning problem </a:t>
            </a:r>
          </a:p>
          <a:p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84F4C5-ECAD-2042-99CC-59FBEB17ACDA}"/>
              </a:ext>
            </a:extLst>
          </p:cNvPr>
          <p:cNvSpPr/>
          <p:nvPr/>
        </p:nvSpPr>
        <p:spPr>
          <a:xfrm>
            <a:off x="9701757" y="2551546"/>
            <a:ext cx="1431235" cy="375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A6F59B-B08C-AB4D-B049-B6AEF700F36F}"/>
              </a:ext>
            </a:extLst>
          </p:cNvPr>
          <p:cNvSpPr/>
          <p:nvPr/>
        </p:nvSpPr>
        <p:spPr>
          <a:xfrm>
            <a:off x="10985582" y="2168282"/>
            <a:ext cx="1242041" cy="621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7B1513-E607-AA4E-AA79-3BD1D2E8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029" y="2064375"/>
            <a:ext cx="1801528" cy="19046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012979-E0C9-164E-8F83-DD0319088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104" y="2863799"/>
            <a:ext cx="728089" cy="4836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A54F3C-B956-5649-89D2-A47AEB8C0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869649" y="2741307"/>
            <a:ext cx="581018" cy="161394"/>
          </a:xfrm>
          <a:prstGeom prst="rect">
            <a:avLst/>
          </a:prstGeom>
        </p:spPr>
      </p:pic>
      <p:pic>
        <p:nvPicPr>
          <p:cNvPr id="40" name="Picture 4" descr="Rolling Hills | Livermore, CA This picture won the photo of … | Flickr">
            <a:extLst>
              <a:ext uri="{FF2B5EF4-FFF2-40B4-BE49-F238E27FC236}">
                <a16:creationId xmlns:a16="http://schemas.microsoft.com/office/drawing/2014/main" id="{3AA79DE9-F94E-2441-87F4-BF4BF9B68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18" y="1939866"/>
            <a:ext cx="945028" cy="4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8D0BC09-10A6-C346-9ACF-5209ADBBF2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41"/>
          <a:stretch/>
        </p:blipFill>
        <p:spPr>
          <a:xfrm>
            <a:off x="3092834" y="2495883"/>
            <a:ext cx="3354196" cy="710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CE1DE-D655-5045-99D6-80F4944D5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483" y="3530486"/>
            <a:ext cx="5534835" cy="4032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7C0353E-5770-544B-958A-7BF5DABBD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0365" y="4257732"/>
            <a:ext cx="3259097" cy="492259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E5B8A50-A6CF-714C-9F95-6AA81AFDD3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8577" y="5009263"/>
            <a:ext cx="3202011" cy="76080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99FA697-FA85-BC4B-BEA5-7B8D9FBFD18F}"/>
              </a:ext>
            </a:extLst>
          </p:cNvPr>
          <p:cNvSpPr/>
          <p:nvPr/>
        </p:nvSpPr>
        <p:spPr>
          <a:xfrm>
            <a:off x="8515708" y="6264870"/>
            <a:ext cx="894331" cy="383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854F1F35-CD13-6643-B7D6-41CA8AEA3C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1367" y="4259661"/>
            <a:ext cx="4130097" cy="611340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7E653BF3-0E0C-6842-BD20-FA1FAD0C23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0770" y="6000794"/>
            <a:ext cx="5315107" cy="679755"/>
          </a:xfrm>
          <a:prstGeom prst="rect">
            <a:avLst/>
          </a:prstGeom>
          <a:effectLst>
            <a:glow rad="97159">
              <a:schemeClr val="accent2">
                <a:alpha val="58344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748408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7702B-569F-AB42-8742-28F0633C890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C473F27-FF32-0949-B06E-FFD261E9F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C0A109A-C28E-394F-A6CE-7212DD00D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8C9CE7-53CB-C244-AE1A-74203633AA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7F1AFF-39FE-CA48-93BF-B89358201B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D9C32B-9E50-D949-AA5A-E9D554418B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E0A7FD0-8EED-BF44-8B83-063E24993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D30227-12BC-4246-9172-C95170F6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2643E2-6F92-FC48-ACC5-926484D1D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EF9810-2337-3E40-8C36-69DB31677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65E90FF-ECA2-7F47-BF08-DFFC10A24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D3E52AD-79AF-CD4B-B42A-6EF5FDB89E31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eft Brace 68">
            <a:extLst>
              <a:ext uri="{FF2B5EF4-FFF2-40B4-BE49-F238E27FC236}">
                <a16:creationId xmlns:a16="http://schemas.microsoft.com/office/drawing/2014/main" id="{FCECB374-BEE3-8249-8457-831CEF540DD3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AEB67E-8101-FF49-A048-D02D29569DA0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9874AC-B7D5-0746-A34A-7CFD154A18E9}"/>
              </a:ext>
            </a:extLst>
          </p:cNvPr>
          <p:cNvSpPr txBox="1"/>
          <p:nvPr/>
        </p:nvSpPr>
        <p:spPr>
          <a:xfrm>
            <a:off x="7683979" y="5327812"/>
            <a:ext cx="4596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Also consider more general compiling costs: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810C8-0FA6-1944-B109-FAA6BCDD83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5703" y="5698675"/>
            <a:ext cx="4063985" cy="43188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2298F57-02EC-C842-BCAF-BA2B488A2E14}"/>
              </a:ext>
            </a:extLst>
          </p:cNvPr>
          <p:cNvSpPr txBox="1"/>
          <p:nvPr/>
        </p:nvSpPr>
        <p:spPr>
          <a:xfrm>
            <a:off x="7741677" y="6056258"/>
            <a:ext cx="4596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for entangled 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for dissipative ansatzes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B7F5C1E-E811-A847-9688-A9AB37D16A0D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4BF5FDC-5FE1-E04F-8454-BDCFA1860C25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92DDCFC-FE75-0541-8505-1F877F8C2E61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63EB8EA-92A4-D34C-B8CE-A0E1D55FD0F4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198569E4-D7DC-124C-BBF1-6D7312871D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869C166-D41F-7C41-9C26-13DC3C7F0B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FD07C3D9-EE09-8249-B383-EE43137D414B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0971EC7-DD20-6548-A86F-48A39DAA28F2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676E01-0A8E-FF4F-86D9-26F93B2D4E0F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CECDF6F9-B858-6940-96A1-34C69BFB71CC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0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7702B-569F-AB42-8742-28F0633C890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C473F27-FF32-0949-B06E-FFD261E9F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C0A109A-C28E-394F-A6CE-7212DD00D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8C9CE7-53CB-C244-AE1A-74203633AA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7F1AFF-39FE-CA48-93BF-B89358201B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D9C32B-9E50-D949-AA5A-E9D554418B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E0A7FD0-8EED-BF44-8B83-063E24993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D30227-12BC-4246-9172-C95170F6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2643E2-6F92-FC48-ACC5-926484D1D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EF9810-2337-3E40-8C36-69DB31677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65E90FF-ECA2-7F47-BF08-DFFC10A24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D3E52AD-79AF-CD4B-B42A-6EF5FDB89E31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eft Brace 68">
            <a:extLst>
              <a:ext uri="{FF2B5EF4-FFF2-40B4-BE49-F238E27FC236}">
                <a16:creationId xmlns:a16="http://schemas.microsoft.com/office/drawing/2014/main" id="{FCECB374-BEE3-8249-8457-831CEF540DD3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AEB67E-8101-FF49-A048-D02D29569DA0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CCBA13-833E-CB40-BC1D-EBFEF6E4732A}"/>
              </a:ext>
            </a:extLst>
          </p:cNvPr>
          <p:cNvSpPr txBox="1"/>
          <p:nvPr/>
        </p:nvSpPr>
        <p:spPr>
          <a:xfrm>
            <a:off x="7808576" y="6128565"/>
            <a:ext cx="4383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                      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9874AC-B7D5-0746-A34A-7CFD154A18E9}"/>
              </a:ext>
            </a:extLst>
          </p:cNvPr>
          <p:cNvSpPr txBox="1"/>
          <p:nvPr/>
        </p:nvSpPr>
        <p:spPr>
          <a:xfrm>
            <a:off x="7701922" y="5371369"/>
            <a:ext cx="4596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General form for compiling cost: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9FEA-EEDF-AA46-BBF1-372DF565E2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0262" y="5806381"/>
            <a:ext cx="3949700" cy="4953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32CF348-AA20-564F-8EC8-AE7B5A28088B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2966F1-2BB4-874B-B77E-B9E23512BD85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D82DAD4-9C48-0F4B-9F42-61EBF27CDE40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B51361A-CDA0-4140-9F17-A153AA9C54CE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8A7C0AFA-1F3D-0F40-A781-68B1C84283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8EF87FC-6DA9-8440-AE12-656163FA93B6}"/>
              </a:ext>
            </a:extLst>
          </p:cNvPr>
          <p:cNvCxnSpPr>
            <a:cxnSpLocks/>
          </p:cNvCxnSpPr>
          <p:nvPr/>
        </p:nvCxnSpPr>
        <p:spPr>
          <a:xfrm flipV="1">
            <a:off x="10934852" y="6109719"/>
            <a:ext cx="262249" cy="332155"/>
          </a:xfrm>
          <a:prstGeom prst="straightConnector1">
            <a:avLst/>
          </a:prstGeom>
          <a:ln w="19050">
            <a:solidFill>
              <a:srgbClr val="8000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0A5EE5-E09C-D542-A62E-30D4B4A4CB3E}"/>
              </a:ext>
            </a:extLst>
          </p:cNvPr>
          <p:cNvSpPr txBox="1"/>
          <p:nvPr/>
        </p:nvSpPr>
        <p:spPr>
          <a:xfrm>
            <a:off x="9775036" y="6276679"/>
            <a:ext cx="1475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0003F"/>
                </a:solidFill>
              </a:rPr>
              <a:t>Evolve under target unitary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3D42802-080C-C04A-9B47-6B2FC85C86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7462C698-E63F-B34A-8116-474683F9E2A5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3DBAFBEA-7A6F-3045-B513-CA9F05A0B643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D95185-4552-4047-A4F5-4BCC3A32DF37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005C2EF-0B7D-B546-8DF3-3CEDC667B9E5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3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7702B-569F-AB42-8742-28F0633C890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C473F27-FF32-0949-B06E-FFD261E9F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C0A109A-C28E-394F-A6CE-7212DD00D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8C9CE7-53CB-C244-AE1A-74203633AA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7F1AFF-39FE-CA48-93BF-B89358201B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D9C32B-9E50-D949-AA5A-E9D554418B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E0A7FD0-8EED-BF44-8B83-063E24993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D30227-12BC-4246-9172-C95170F6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2643E2-6F92-FC48-ACC5-926484D1D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EF9810-2337-3E40-8C36-69DB31677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65E90FF-ECA2-7F47-BF08-DFFC10A24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D3E52AD-79AF-CD4B-B42A-6EF5FDB89E31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eft Brace 68">
            <a:extLst>
              <a:ext uri="{FF2B5EF4-FFF2-40B4-BE49-F238E27FC236}">
                <a16:creationId xmlns:a16="http://schemas.microsoft.com/office/drawing/2014/main" id="{FCECB374-BEE3-8249-8457-831CEF540DD3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AEB67E-8101-FF49-A048-D02D29569DA0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CCBA13-833E-CB40-BC1D-EBFEF6E4732A}"/>
              </a:ext>
            </a:extLst>
          </p:cNvPr>
          <p:cNvSpPr txBox="1"/>
          <p:nvPr/>
        </p:nvSpPr>
        <p:spPr>
          <a:xfrm>
            <a:off x="7808576" y="6128565"/>
            <a:ext cx="4383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                      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9874AC-B7D5-0746-A34A-7CFD154A18E9}"/>
              </a:ext>
            </a:extLst>
          </p:cNvPr>
          <p:cNvSpPr txBox="1"/>
          <p:nvPr/>
        </p:nvSpPr>
        <p:spPr>
          <a:xfrm>
            <a:off x="7701922" y="5371369"/>
            <a:ext cx="4596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General form for compiling cost: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9FEA-EEDF-AA46-BBF1-372DF565E2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0262" y="5806381"/>
            <a:ext cx="3949700" cy="4953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32CF348-AA20-564F-8EC8-AE7B5A28088B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2966F1-2BB4-874B-B77E-B9E23512BD85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D82DAD4-9C48-0F4B-9F42-61EBF27CDE40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B51361A-CDA0-4140-9F17-A153AA9C54CE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8A7C0AFA-1F3D-0F40-A781-68B1C84283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8EF87FC-6DA9-8440-AE12-656163FA93B6}"/>
              </a:ext>
            </a:extLst>
          </p:cNvPr>
          <p:cNvCxnSpPr>
            <a:cxnSpLocks/>
          </p:cNvCxnSpPr>
          <p:nvPr/>
        </p:nvCxnSpPr>
        <p:spPr>
          <a:xfrm flipV="1">
            <a:off x="10511439" y="6142123"/>
            <a:ext cx="262249" cy="332155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0A5EE5-E09C-D542-A62E-30D4B4A4CB3E}"/>
              </a:ext>
            </a:extLst>
          </p:cNvPr>
          <p:cNvSpPr txBox="1"/>
          <p:nvPr/>
        </p:nvSpPr>
        <p:spPr>
          <a:xfrm>
            <a:off x="9170874" y="6142067"/>
            <a:ext cx="1497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F7E"/>
                </a:solidFill>
              </a:rPr>
              <a:t>Apply inverse of </a:t>
            </a:r>
            <a:r>
              <a:rPr lang="en-US" sz="1400" dirty="0" err="1">
                <a:solidFill>
                  <a:srgbClr val="000F7E"/>
                </a:solidFill>
              </a:rPr>
              <a:t>parameterised</a:t>
            </a:r>
            <a:r>
              <a:rPr lang="en-US" sz="1400" dirty="0">
                <a:solidFill>
                  <a:srgbClr val="000F7E"/>
                </a:solidFill>
              </a:rPr>
              <a:t> quantum circuit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B07B255-6E32-FD40-AC72-C83EE8987D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141CB774-D762-5F40-BCCA-95BC262CF4A9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31978338-0B8E-2F45-9256-25A60F30B88C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B6EAB9-FAB3-DE4C-89E5-8FC69FEC53FF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5C2DB613-DAF4-A24E-A342-E8F5DDE548C1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46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7702B-569F-AB42-8742-28F0633C890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C473F27-FF32-0949-B06E-FFD261E9F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C0A109A-C28E-394F-A6CE-7212DD00D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8C9CE7-53CB-C244-AE1A-74203633AA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7F1AFF-39FE-CA48-93BF-B89358201B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D9C32B-9E50-D949-AA5A-E9D554418B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E0A7FD0-8EED-BF44-8B83-063E24993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D30227-12BC-4246-9172-C95170F6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2643E2-6F92-FC48-ACC5-926484D1D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EF9810-2337-3E40-8C36-69DB31677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65E90FF-ECA2-7F47-BF08-DFFC10A24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D3E52AD-79AF-CD4B-B42A-6EF5FDB89E31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eft Brace 68">
            <a:extLst>
              <a:ext uri="{FF2B5EF4-FFF2-40B4-BE49-F238E27FC236}">
                <a16:creationId xmlns:a16="http://schemas.microsoft.com/office/drawing/2014/main" id="{FCECB374-BEE3-8249-8457-831CEF540DD3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AEB67E-8101-FF49-A048-D02D29569DA0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CCBA13-833E-CB40-BC1D-EBFEF6E4732A}"/>
              </a:ext>
            </a:extLst>
          </p:cNvPr>
          <p:cNvSpPr txBox="1"/>
          <p:nvPr/>
        </p:nvSpPr>
        <p:spPr>
          <a:xfrm>
            <a:off x="7808576" y="6128565"/>
            <a:ext cx="4383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                      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9874AC-B7D5-0746-A34A-7CFD154A18E9}"/>
              </a:ext>
            </a:extLst>
          </p:cNvPr>
          <p:cNvSpPr txBox="1"/>
          <p:nvPr/>
        </p:nvSpPr>
        <p:spPr>
          <a:xfrm>
            <a:off x="7701922" y="5371369"/>
            <a:ext cx="4596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General form for compiling cost: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9FEA-EEDF-AA46-BBF1-372DF565E2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0262" y="5806381"/>
            <a:ext cx="3949700" cy="4953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32CF348-AA20-564F-8EC8-AE7B5A28088B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2966F1-2BB4-874B-B77E-B9E23512BD85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D82DAD4-9C48-0F4B-9F42-61EBF27CDE40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B51361A-CDA0-4140-9F17-A153AA9C54CE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8A7C0AFA-1F3D-0F40-A781-68B1C84283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8EF87FC-6DA9-8440-AE12-656163FA93B6}"/>
              </a:ext>
            </a:extLst>
          </p:cNvPr>
          <p:cNvCxnSpPr>
            <a:cxnSpLocks/>
          </p:cNvCxnSpPr>
          <p:nvPr/>
        </p:nvCxnSpPr>
        <p:spPr>
          <a:xfrm flipV="1">
            <a:off x="10254343" y="6139173"/>
            <a:ext cx="208111" cy="2779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6651340-FC6B-AF44-A8E2-BDC694232C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89401" y="6410732"/>
            <a:ext cx="215900" cy="1778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AB5B70F-EA28-1246-924D-154C9AD8B44D}"/>
              </a:ext>
            </a:extLst>
          </p:cNvPr>
          <p:cNvSpPr txBox="1"/>
          <p:nvPr/>
        </p:nvSpPr>
        <p:spPr>
          <a:xfrm>
            <a:off x="9184065" y="6329414"/>
            <a:ext cx="290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measure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EB174B5-B072-6B46-9724-4E140F9567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9E05DA64-E6B9-9346-BBA5-720B669B87CD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6C16325-6F91-6E4F-9573-F8A48C20FF8C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701711-1AF4-1A41-A943-A49233750D0D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14AE02D-947F-3E41-8D49-FD317AE67662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64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7702B-569F-AB42-8742-28F0633C890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C473F27-FF32-0949-B06E-FFD261E9F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C0A109A-C28E-394F-A6CE-7212DD00D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8C9CE7-53CB-C244-AE1A-74203633AA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7F1AFF-39FE-CA48-93BF-B89358201B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D9C32B-9E50-D949-AA5A-E9D554418B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E0A7FD0-8EED-BF44-8B83-063E24993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D30227-12BC-4246-9172-C95170F6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2643E2-6F92-FC48-ACC5-926484D1D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EF9810-2337-3E40-8C36-69DB31677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65E90FF-ECA2-7F47-BF08-DFFC10A24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D3E52AD-79AF-CD4B-B42A-6EF5FDB89E31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eft Brace 68">
            <a:extLst>
              <a:ext uri="{FF2B5EF4-FFF2-40B4-BE49-F238E27FC236}">
                <a16:creationId xmlns:a16="http://schemas.microsoft.com/office/drawing/2014/main" id="{FCECB374-BEE3-8249-8457-831CEF540DD3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AEB67E-8101-FF49-A048-D02D29569DA0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CCBA13-833E-CB40-BC1D-EBFEF6E4732A}"/>
              </a:ext>
            </a:extLst>
          </p:cNvPr>
          <p:cNvSpPr txBox="1"/>
          <p:nvPr/>
        </p:nvSpPr>
        <p:spPr>
          <a:xfrm>
            <a:off x="7808576" y="6128565"/>
            <a:ext cx="4383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A35E22-D9E7-FA4F-BF2A-1F7D002A27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2737" y="6296988"/>
            <a:ext cx="1295400" cy="241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D9FEA-EEDF-AA46-BBF1-372DF565E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0262" y="5806381"/>
            <a:ext cx="3949700" cy="4953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60A0A04-7226-9840-84EC-D59F943CCFEE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357126D-429C-804A-9D58-44D89C5DA94E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AC981B-F7C2-F042-B2BF-C9EB82323DAD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347ED41-3D6A-2044-BF57-E8C9F195F471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A7B2332-0E68-454B-AB41-B7EBE28FDF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BF397F6-92D5-9E44-A46E-DC87E4F86C49}"/>
              </a:ext>
            </a:extLst>
          </p:cNvPr>
          <p:cNvSpPr txBox="1"/>
          <p:nvPr/>
        </p:nvSpPr>
        <p:spPr>
          <a:xfrm>
            <a:off x="7701922" y="5371369"/>
            <a:ext cx="4596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General form for compiling cost: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170FBA8-EAE1-624F-A1D2-BA225C6ADE57}"/>
              </a:ext>
            </a:extLst>
          </p:cNvPr>
          <p:cNvSpPr txBox="1"/>
          <p:nvPr/>
        </p:nvSpPr>
        <p:spPr>
          <a:xfrm>
            <a:off x="9941178" y="6160967"/>
            <a:ext cx="22587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Cost measures average gate fidelity</a:t>
            </a:r>
          </a:p>
          <a:p>
            <a:pPr algn="ctr"/>
            <a:endParaRPr lang="en-US" sz="1600" dirty="0">
              <a:solidFill>
                <a:schemeClr val="accent1"/>
              </a:solidFill>
            </a:endParaRPr>
          </a:p>
          <a:p>
            <a:pPr algn="ctr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C3A77D9-4278-604B-B505-33BB3FAA2360}"/>
              </a:ext>
            </a:extLst>
          </p:cNvPr>
          <p:cNvSpPr txBox="1"/>
          <p:nvPr/>
        </p:nvSpPr>
        <p:spPr>
          <a:xfrm>
            <a:off x="7708642" y="6229208"/>
            <a:ext cx="4596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e.g. with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B8A21FA-42A5-334D-85CD-0A62871F6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584F8912-95E3-2949-A951-FBC37C19E8FB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974997EA-9B9A-404A-8790-6F09481713C8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C68EF8-42E6-BA40-A0B7-3B63D369352C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3925F38D-A135-F842-B3FB-60C3B5B14BA2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32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7702B-569F-AB42-8742-28F0633C890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C473F27-FF32-0949-B06E-FFD261E9F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C0A109A-C28E-394F-A6CE-7212DD00D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8C9CE7-53CB-C244-AE1A-74203633AA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7F1AFF-39FE-CA48-93BF-B89358201B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D9C32B-9E50-D949-AA5A-E9D554418B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E0A7FD0-8EED-BF44-8B83-063E24993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D30227-12BC-4246-9172-C95170F6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2643E2-6F92-FC48-ACC5-926484D1D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EF9810-2337-3E40-8C36-69DB31677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65E90FF-ECA2-7F47-BF08-DFFC10A24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D3E52AD-79AF-CD4B-B42A-6EF5FDB89E31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eft Brace 68">
            <a:extLst>
              <a:ext uri="{FF2B5EF4-FFF2-40B4-BE49-F238E27FC236}">
                <a16:creationId xmlns:a16="http://schemas.microsoft.com/office/drawing/2014/main" id="{FCECB374-BEE3-8249-8457-831CEF540DD3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AEB67E-8101-FF49-A048-D02D29569DA0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FA734C3-3254-814D-82FF-5B61C267EB83}"/>
              </a:ext>
            </a:extLst>
          </p:cNvPr>
          <p:cNvSpPr txBox="1"/>
          <p:nvPr/>
        </p:nvSpPr>
        <p:spPr>
          <a:xfrm>
            <a:off x="8047147" y="5561919"/>
            <a:ext cx="2678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Pick cost such that unitary that minimizes it matches the target unitary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907939C-794F-D245-A559-14CC09DF725B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9588E88-F831-CB47-8E09-B1E9522FC8C8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43E7E2E-6592-7646-9A67-022B01A9AD65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433B1CB-6FE8-4A47-A869-890192826B66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C919A5BE-E102-5645-8BA3-3DDB7B0DB342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1ADBAC66-B944-5843-89E9-FB17C641F9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9A79632-2F0A-644E-9118-A369A9DFF6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C8CB8BBA-0523-5044-9B83-4BEB275A997D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648C2FDD-E8A3-AD46-948E-6886A6E13703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9EFD51-AD99-BA4E-89ED-42BD2040145C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</p:spTree>
    <p:extLst>
      <p:ext uri="{BB962C8B-B14F-4D97-AF65-F5344CB8AC3E}">
        <p14:creationId xmlns:p14="http://schemas.microsoft.com/office/powerpoint/2010/main" val="378328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34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A4BDC0-AF12-6149-96B2-016F632F62F1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5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A4BDC0-AF12-6149-96B2-016F632F62F1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55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A4BDC0-AF12-6149-96B2-016F632F62F1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E9981A-383C-7149-9404-C16382F6C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4949"/>
            <a:ext cx="11628355" cy="18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2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F8FC8-6B8A-4342-ABEF-EF2600CB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67" y="300816"/>
            <a:ext cx="10995701" cy="1033669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Overview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513904-2E29-EF43-BC55-889EA104C9A8}"/>
              </a:ext>
            </a:extLst>
          </p:cNvPr>
          <p:cNvSpPr/>
          <p:nvPr/>
        </p:nvSpPr>
        <p:spPr>
          <a:xfrm>
            <a:off x="3815777" y="4935570"/>
            <a:ext cx="7647356" cy="159775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31378-413B-A641-8CD9-CE23E9CF378A}"/>
              </a:ext>
            </a:extLst>
          </p:cNvPr>
          <p:cNvSpPr txBox="1"/>
          <p:nvPr/>
        </p:nvSpPr>
        <p:spPr>
          <a:xfrm>
            <a:off x="581047" y="1496921"/>
            <a:ext cx="9764081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Requirements for a variational quantum algorithm to be effective: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67" dirty="0">
                <a:latin typeface="Calibri" panose="020F0502020204030204" pitchFamily="34" charset="0"/>
                <a:cs typeface="Calibri" panose="020F0502020204030204" pitchFamily="34" charset="0"/>
              </a:rPr>
              <a:t>Expressibility       Trainability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2E29C25-FE24-B240-94FF-C60027F0D0FC}"/>
              </a:ext>
            </a:extLst>
          </p:cNvPr>
          <p:cNvSpPr/>
          <p:nvPr/>
        </p:nvSpPr>
        <p:spPr>
          <a:xfrm rot="5400000">
            <a:off x="5441459" y="2826607"/>
            <a:ext cx="166255" cy="1302327"/>
          </a:xfrm>
          <a:prstGeom prst="righ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E32DA-BD5F-7949-AB8D-A22993891A28}"/>
              </a:ext>
            </a:extLst>
          </p:cNvPr>
          <p:cNvSpPr txBox="1"/>
          <p:nvPr/>
        </p:nvSpPr>
        <p:spPr>
          <a:xfrm>
            <a:off x="4120574" y="3615457"/>
            <a:ext cx="3214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1) Trade off. Can’t have both. 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D36E56-D339-334B-942B-DD449F5167B9}"/>
              </a:ext>
            </a:extLst>
          </p:cNvPr>
          <p:cNvCxnSpPr>
            <a:cxnSpLocks/>
          </p:cNvCxnSpPr>
          <p:nvPr/>
        </p:nvCxnSpPr>
        <p:spPr>
          <a:xfrm>
            <a:off x="6979394" y="3308264"/>
            <a:ext cx="290581" cy="690299"/>
          </a:xfrm>
          <a:prstGeom prst="straightConnector1">
            <a:avLst/>
          </a:prstGeom>
          <a:ln w="127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3CD12EA-E7CD-914E-9DFB-AE636E29E017}"/>
              </a:ext>
            </a:extLst>
          </p:cNvPr>
          <p:cNvSpPr txBox="1"/>
          <p:nvPr/>
        </p:nvSpPr>
        <p:spPr>
          <a:xfrm>
            <a:off x="5687719" y="4070124"/>
            <a:ext cx="360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2) Pick your target problems carefully.  </a:t>
            </a:r>
          </a:p>
        </p:txBody>
      </p:sp>
      <p:pic>
        <p:nvPicPr>
          <p:cNvPr id="22" name="Picture 6" descr="Black holes so big we don't know how they form could be hiding in the  universe | Live Science">
            <a:extLst>
              <a:ext uri="{FF2B5EF4-FFF2-40B4-BE49-F238E27FC236}">
                <a16:creationId xmlns:a16="http://schemas.microsoft.com/office/drawing/2014/main" id="{E1DD1F91-8CAA-FD47-B033-30C04B1B5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99" y="3013387"/>
            <a:ext cx="1629892" cy="91681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FEFEC5-CD0A-764A-8FD4-77CB93C1AE72}"/>
              </a:ext>
            </a:extLst>
          </p:cNvPr>
          <p:cNvSpPr/>
          <p:nvPr/>
        </p:nvSpPr>
        <p:spPr>
          <a:xfrm>
            <a:off x="3815777" y="5067595"/>
            <a:ext cx="7647355" cy="122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467" dirty="0">
                <a:cs typeface="Arial" panose="020B0604020202020204" pitchFamily="34" charset="0"/>
              </a:rPr>
              <a:t>Holmes, Z., Sharma, K., Cerezo, M., &amp; Coles, P. J. (2021). Connecting ansatz expressibility to gradient magnitudes and barren plateaus. </a:t>
            </a:r>
            <a:r>
              <a:rPr lang="en-GB" sz="1467" i="1" dirty="0">
                <a:cs typeface="Arial" panose="020B0604020202020204" pitchFamily="34" charset="0"/>
              </a:rPr>
              <a:t>arXiv:2101.02138</a:t>
            </a:r>
            <a:r>
              <a:rPr lang="en-GB" sz="1467" dirty="0">
                <a:cs typeface="Arial" panose="020B0604020202020204" pitchFamily="34" charset="0"/>
              </a:rPr>
              <a:t>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467" dirty="0">
              <a:cs typeface="Arial" panose="020B060402020202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467" dirty="0">
                <a:cs typeface="Arial" panose="020B0604020202020204" pitchFamily="34" charset="0"/>
              </a:rPr>
              <a:t>Holmes, Z., Arrasmith, A., Yan, B., Coles, P. J., Albrecht, A., &amp; Sornborger, A. T. Barren plateaus preclude learning scramblers. </a:t>
            </a:r>
            <a:r>
              <a:rPr lang="en-GB" sz="1467" dirty="0"/>
              <a:t>Phys. Rev. Lett. 126, 190501, 2021</a:t>
            </a:r>
            <a:r>
              <a:rPr lang="en-GB" sz="1467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A34C208E-ADA8-9E4B-9A40-423D368FC0ED}"/>
              </a:ext>
            </a:extLst>
          </p:cNvPr>
          <p:cNvSpPr/>
          <p:nvPr/>
        </p:nvSpPr>
        <p:spPr>
          <a:xfrm rot="3398528">
            <a:off x="9507012" y="2726828"/>
            <a:ext cx="1514315" cy="1532872"/>
          </a:xfrm>
          <a:prstGeom prst="plus">
            <a:avLst>
              <a:gd name="adj" fmla="val 46106"/>
            </a:avLst>
          </a:prstGeom>
          <a:solidFill>
            <a:srgbClr val="C00000"/>
          </a:solidFill>
          <a:ln>
            <a:solidFill>
              <a:srgbClr val="C00000">
                <a:alpha val="8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25" name="Picture 2" descr="Sparks – This Town Ain't Big Enough For Both Of Us (1973, Vinyl) - Discogs">
            <a:extLst>
              <a:ext uri="{FF2B5EF4-FFF2-40B4-BE49-F238E27FC236}">
                <a16:creationId xmlns:a16="http://schemas.microsoft.com/office/drawing/2014/main" id="{AF42179C-484A-2347-AA8B-26FA77B0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5" y="3291681"/>
            <a:ext cx="2338189" cy="231480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1A6D2B-7B78-5E4A-8383-CDA96C1B7991}"/>
              </a:ext>
            </a:extLst>
          </p:cNvPr>
          <p:cNvSpPr txBox="1"/>
          <p:nvPr/>
        </p:nvSpPr>
        <p:spPr>
          <a:xfrm>
            <a:off x="613634" y="5442342"/>
            <a:ext cx="1233989" cy="297454"/>
          </a:xfrm>
          <a:prstGeom prst="rect">
            <a:avLst/>
          </a:prstGeom>
          <a:ln/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F17411-320E-C241-89B8-B37CB327DD36}"/>
              </a:ext>
            </a:extLst>
          </p:cNvPr>
          <p:cNvSpPr txBox="1"/>
          <p:nvPr/>
        </p:nvSpPr>
        <p:spPr>
          <a:xfrm rot="20228633">
            <a:off x="1862256" y="4927908"/>
            <a:ext cx="1104201" cy="297454"/>
          </a:xfrm>
          <a:prstGeom prst="rect">
            <a:avLst/>
          </a:prstGeom>
          <a:solidFill>
            <a:schemeClr val="bg1">
              <a:tint val="90000"/>
            </a:schemeClr>
          </a:solidFill>
          <a:ln w="12700">
            <a:solidFill>
              <a:schemeClr val="dk1"/>
            </a:solidFill>
          </a:ln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Trainability</a:t>
            </a:r>
          </a:p>
        </p:txBody>
      </p:sp>
    </p:spTree>
    <p:extLst>
      <p:ext uri="{BB962C8B-B14F-4D97-AF65-F5344CB8AC3E}">
        <p14:creationId xmlns:p14="http://schemas.microsoft.com/office/powerpoint/2010/main" val="3350351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9981A-383C-7149-9404-C16382F6C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4949"/>
            <a:ext cx="11628355" cy="1805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1755D4-751E-F440-9C5D-79850F12D268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E1ED59-493B-E440-B7D2-8DDBA656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994223"/>
            <a:ext cx="12192000" cy="12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9981A-383C-7149-9404-C16382F6C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4949"/>
            <a:ext cx="11628355" cy="18054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1ED59-493B-E440-B7D2-8DDBA656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994223"/>
            <a:ext cx="12192000" cy="12682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56D957-6319-AA48-A102-0667B597C7A0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F61F5-FCE0-2642-AF69-DF4D2EA6F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3664531"/>
            <a:ext cx="111590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61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9981A-383C-7149-9404-C16382F6C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4949"/>
            <a:ext cx="11628355" cy="18054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1ED59-493B-E440-B7D2-8DDBA656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994223"/>
            <a:ext cx="12192000" cy="126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F61F5-FCE0-2642-AF69-DF4D2EA6F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3664531"/>
            <a:ext cx="11159067" cy="16086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C2ACBD-7AB2-E74F-AEC0-8C9FDB49A24E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FE88C-DED7-8C4F-9C83-3E0869334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267" y="4374213"/>
            <a:ext cx="11243733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28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9981A-383C-7149-9404-C16382F6C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4949"/>
            <a:ext cx="11628355" cy="18054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1ED59-493B-E440-B7D2-8DDBA656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994223"/>
            <a:ext cx="12192000" cy="126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F61F5-FCE0-2642-AF69-DF4D2EA6F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3664531"/>
            <a:ext cx="11159067" cy="1608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FE88C-DED7-8C4F-9C83-3E0869334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267" y="4374213"/>
            <a:ext cx="11243733" cy="9990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C5CD95-BB7F-0B45-A37A-E05A9FD13EEB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1FEF4-5BE3-CA4F-916C-EAA4EC153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334" y="5223300"/>
            <a:ext cx="9736668" cy="156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3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9981A-383C-7149-9404-C16382F6C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4949"/>
            <a:ext cx="11628355" cy="18054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1ED59-493B-E440-B7D2-8DDBA656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994223"/>
            <a:ext cx="12192000" cy="126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F61F5-FCE0-2642-AF69-DF4D2EA6F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3664531"/>
            <a:ext cx="11159067" cy="1608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FE88C-DED7-8C4F-9C83-3E0869334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267" y="4374213"/>
            <a:ext cx="11243733" cy="99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61FEF4-5BE3-CA4F-916C-EAA4EC153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334" y="5223300"/>
            <a:ext cx="9736668" cy="15634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C1A711-11E8-354C-947F-4CA98FE2C24D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76F298-3EF1-D840-BC76-5856DC887D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15" y="5073416"/>
            <a:ext cx="8185772" cy="1779515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699123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EA3894-877D-B54F-AB35-A13CBA20B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"/>
          <a:stretch/>
        </p:blipFill>
        <p:spPr>
          <a:xfrm>
            <a:off x="-1" y="-52311"/>
            <a:ext cx="8561895" cy="242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99506-EC31-734C-BD90-67A1D19B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899197"/>
            <a:ext cx="11497733" cy="340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23892-D310-C847-B88D-46DF97419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3" y="1921553"/>
            <a:ext cx="9736667" cy="21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9981A-383C-7149-9404-C16382F6C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4949"/>
            <a:ext cx="11628355" cy="18054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1ED59-493B-E440-B7D2-8DDBA656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994223"/>
            <a:ext cx="12192000" cy="126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F61F5-FCE0-2642-AF69-DF4D2EA6F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3664531"/>
            <a:ext cx="11159067" cy="1608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FE88C-DED7-8C4F-9C83-3E0869334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267" y="4374213"/>
            <a:ext cx="11243733" cy="99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61FEF4-5BE3-CA4F-916C-EAA4EC153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334" y="5223300"/>
            <a:ext cx="9736668" cy="15634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76F298-3EF1-D840-BC76-5856DC887D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15" y="5073416"/>
            <a:ext cx="8185772" cy="1779515"/>
          </a:xfrm>
          <a:prstGeom prst="rect">
            <a:avLst/>
          </a:prstGeom>
          <a:ln w="38100"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95878-21B0-B841-ADED-428CED4E694F}"/>
              </a:ext>
            </a:extLst>
          </p:cNvPr>
          <p:cNvSpPr/>
          <p:nvPr/>
        </p:nvSpPr>
        <p:spPr>
          <a:xfrm>
            <a:off x="0" y="-696044"/>
            <a:ext cx="12192000" cy="7779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DA9E118-3C16-424A-8A47-5735A0F1F3E6}"/>
              </a:ext>
            </a:extLst>
          </p:cNvPr>
          <p:cNvSpPr/>
          <p:nvPr/>
        </p:nvSpPr>
        <p:spPr>
          <a:xfrm>
            <a:off x="2357593" y="2210999"/>
            <a:ext cx="7194623" cy="2436003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BC72D-F107-AD42-BBDA-7ACB43D35297}"/>
              </a:ext>
            </a:extLst>
          </p:cNvPr>
          <p:cNvSpPr txBox="1"/>
          <p:nvPr/>
        </p:nvSpPr>
        <p:spPr>
          <a:xfrm>
            <a:off x="2455334" y="2360249"/>
            <a:ext cx="71273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Lots of promising algorithms 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But really need more analytic results to quantify their expected performance</a:t>
            </a:r>
          </a:p>
        </p:txBody>
      </p:sp>
    </p:spTree>
    <p:extLst>
      <p:ext uri="{BB962C8B-B14F-4D97-AF65-F5344CB8AC3E}">
        <p14:creationId xmlns:p14="http://schemas.microsoft.com/office/powerpoint/2010/main" val="4128927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 of framework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74611" y="297406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8BBCD8A-EEA4-0A4B-909F-BE848C848F74}"/>
              </a:ext>
            </a:extLst>
          </p:cNvPr>
          <p:cNvSpPr txBox="1">
            <a:spLocks/>
          </p:cNvSpPr>
          <p:nvPr/>
        </p:nvSpPr>
        <p:spPr>
          <a:xfrm>
            <a:off x="311024" y="977837"/>
            <a:ext cx="10972800" cy="60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cost functions of the form: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6FCD5E6E-0E15-3B45-87A8-1FD0B591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67" y="1789898"/>
            <a:ext cx="3183467" cy="32173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D9D1A51-68D3-9C4E-A8DF-FC94B7913251}"/>
              </a:ext>
            </a:extLst>
          </p:cNvPr>
          <p:cNvSpPr txBox="1"/>
          <p:nvPr/>
        </p:nvSpPr>
        <p:spPr>
          <a:xfrm>
            <a:off x="4904767" y="2338155"/>
            <a:ext cx="14442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state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8BE506-D6D2-8643-B491-3A3015188868}"/>
              </a:ext>
            </a:extLst>
          </p:cNvPr>
          <p:cNvSpPr txBox="1"/>
          <p:nvPr/>
        </p:nvSpPr>
        <p:spPr>
          <a:xfrm>
            <a:off x="7777022" y="2588445"/>
            <a:ext cx="237677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Operator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EE251AD-A535-6A42-8465-A3C2375F2BFF}"/>
              </a:ext>
            </a:extLst>
          </p:cNvPr>
          <p:cNvCxnSpPr>
            <a:cxnSpLocks/>
          </p:cNvCxnSpPr>
          <p:nvPr/>
        </p:nvCxnSpPr>
        <p:spPr>
          <a:xfrm flipH="1" flipV="1">
            <a:off x="7038085" y="2155561"/>
            <a:ext cx="976271" cy="639081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F1D2C2F-FE6C-2241-8BE0-30D0DC984BE9}"/>
              </a:ext>
            </a:extLst>
          </p:cNvPr>
          <p:cNvCxnSpPr>
            <a:cxnSpLocks/>
          </p:cNvCxnSpPr>
          <p:nvPr/>
        </p:nvCxnSpPr>
        <p:spPr>
          <a:xfrm flipV="1">
            <a:off x="5593803" y="2181025"/>
            <a:ext cx="333217" cy="216029"/>
          </a:xfrm>
          <a:prstGeom prst="straightConnector1">
            <a:avLst/>
          </a:prstGeom>
          <a:ln w="19050">
            <a:solidFill>
              <a:srgbClr val="0F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0117F8B5-68CD-274D-872F-1EFA9D016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5"/>
          <a:stretch/>
        </p:blipFill>
        <p:spPr>
          <a:xfrm>
            <a:off x="5339221" y="3911908"/>
            <a:ext cx="2923247" cy="1789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07F56FB-0DBC-FF40-8ED4-46D7FDBF06F3}"/>
                  </a:ext>
                </a:extLst>
              </p:cNvPr>
              <p:cNvSpPr txBox="1"/>
              <p:nvPr/>
            </p:nvSpPr>
            <p:spPr>
              <a:xfrm>
                <a:off x="5554400" y="4053055"/>
                <a:ext cx="388568" cy="297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333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07F56FB-0DBC-FF40-8ED4-46D7FDBF0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400" y="4053055"/>
                <a:ext cx="388568" cy="297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A0DA95B-E529-BA47-B430-ACD92252BBFE}"/>
                  </a:ext>
                </a:extLst>
              </p:cNvPr>
              <p:cNvSpPr txBox="1"/>
              <p:nvPr/>
            </p:nvSpPr>
            <p:spPr>
              <a:xfrm>
                <a:off x="6119574" y="4964366"/>
                <a:ext cx="392543" cy="297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333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A0DA95B-E529-BA47-B430-ACD92252B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574" y="4964366"/>
                <a:ext cx="392543" cy="2974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6EE4D2C-9A0D-2A49-9314-3EDA2FE2BCAF}"/>
                  </a:ext>
                </a:extLst>
              </p:cNvPr>
              <p:cNvSpPr txBox="1"/>
              <p:nvPr/>
            </p:nvSpPr>
            <p:spPr>
              <a:xfrm>
                <a:off x="5554401" y="5160775"/>
                <a:ext cx="392543" cy="297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333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6EE4D2C-9A0D-2A49-9314-3EDA2FE2B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401" y="5160775"/>
                <a:ext cx="392543" cy="2974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D8BF6B7-2467-1A4E-962E-7970767B708B}"/>
                  </a:ext>
                </a:extLst>
              </p:cNvPr>
              <p:cNvSpPr txBox="1"/>
              <p:nvPr/>
            </p:nvSpPr>
            <p:spPr>
              <a:xfrm>
                <a:off x="7085782" y="4230016"/>
                <a:ext cx="388568" cy="297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333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D8BF6B7-2467-1A4E-962E-7970767B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782" y="4230016"/>
                <a:ext cx="388568" cy="2974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ADA376D-132A-1A45-B4B0-72919D36522B}"/>
                  </a:ext>
                </a:extLst>
              </p:cNvPr>
              <p:cNvSpPr txBox="1"/>
              <p:nvPr/>
            </p:nvSpPr>
            <p:spPr>
              <a:xfrm>
                <a:off x="7091345" y="4773104"/>
                <a:ext cx="392543" cy="297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333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333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ADA376D-132A-1A45-B4B0-72919D365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345" y="4773104"/>
                <a:ext cx="392543" cy="2974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" name="Picture 102">
            <a:extLst>
              <a:ext uri="{FF2B5EF4-FFF2-40B4-BE49-F238E27FC236}">
                <a16:creationId xmlns:a16="http://schemas.microsoft.com/office/drawing/2014/main" id="{C1CB5D84-34F7-F741-B20A-9D9A83CFCA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30"/>
          <a:stretch/>
        </p:blipFill>
        <p:spPr>
          <a:xfrm>
            <a:off x="8324600" y="4717238"/>
            <a:ext cx="314536" cy="44002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34AA5E0-FCE1-0E43-93D3-A28611447F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31" t="13825" r="534"/>
          <a:stretch/>
        </p:blipFill>
        <p:spPr>
          <a:xfrm>
            <a:off x="8325690" y="5157263"/>
            <a:ext cx="313447" cy="38054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72AB9EC-780B-7348-92D8-6EAB4E1578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31" t="13825" r="534"/>
          <a:stretch/>
        </p:blipFill>
        <p:spPr>
          <a:xfrm>
            <a:off x="8325690" y="4418798"/>
            <a:ext cx="313447" cy="38054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672CEBA-A2F3-6D4D-894A-D87FC16CC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31" t="13825" r="534"/>
          <a:stretch/>
        </p:blipFill>
        <p:spPr>
          <a:xfrm>
            <a:off x="8336694" y="4039742"/>
            <a:ext cx="313447" cy="380549"/>
          </a:xfrm>
          <a:prstGeom prst="rect">
            <a:avLst/>
          </a:prstGeom>
        </p:spPr>
      </p:pic>
      <p:sp>
        <p:nvSpPr>
          <p:cNvPr id="107" name="Left Brace 106">
            <a:extLst>
              <a:ext uri="{FF2B5EF4-FFF2-40B4-BE49-F238E27FC236}">
                <a16:creationId xmlns:a16="http://schemas.microsoft.com/office/drawing/2014/main" id="{D5608BDC-DF70-5C47-89B2-35A8528E05CA}"/>
              </a:ext>
            </a:extLst>
          </p:cNvPr>
          <p:cNvSpPr/>
          <p:nvPr/>
        </p:nvSpPr>
        <p:spPr>
          <a:xfrm rot="5400000">
            <a:off x="6717604" y="2523937"/>
            <a:ext cx="265635" cy="2510312"/>
          </a:xfrm>
          <a:prstGeom prst="leftBrace">
            <a:avLst/>
          </a:prstGeom>
          <a:ln w="12700">
            <a:solidFill>
              <a:srgbClr val="000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EA57B52E-E494-8742-A361-18676092B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32" t="-11639"/>
          <a:stretch/>
        </p:blipFill>
        <p:spPr>
          <a:xfrm>
            <a:off x="4401354" y="4578068"/>
            <a:ext cx="352359" cy="359181"/>
          </a:xfrm>
          <a:prstGeom prst="rect">
            <a:avLst/>
          </a:prstGeom>
        </p:spPr>
      </p:pic>
      <p:sp>
        <p:nvSpPr>
          <p:cNvPr id="109" name="Left Brace 108">
            <a:extLst>
              <a:ext uri="{FF2B5EF4-FFF2-40B4-BE49-F238E27FC236}">
                <a16:creationId xmlns:a16="http://schemas.microsoft.com/office/drawing/2014/main" id="{66A386DC-DB12-4E44-9BD2-942EFF1A3D33}"/>
              </a:ext>
            </a:extLst>
          </p:cNvPr>
          <p:cNvSpPr/>
          <p:nvPr/>
        </p:nvSpPr>
        <p:spPr>
          <a:xfrm>
            <a:off x="4936282" y="4051453"/>
            <a:ext cx="390157" cy="1512647"/>
          </a:xfrm>
          <a:prstGeom prst="leftBrace">
            <a:avLst/>
          </a:prstGeom>
          <a:ln w="12700">
            <a:solidFill>
              <a:srgbClr val="0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D2FFA7-F56A-0A48-AF9D-E126BF831A50}"/>
              </a:ext>
            </a:extLst>
          </p:cNvPr>
          <p:cNvSpPr txBox="1"/>
          <p:nvPr/>
        </p:nvSpPr>
        <p:spPr>
          <a:xfrm>
            <a:off x="5562938" y="2963988"/>
            <a:ext cx="237677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Parameterized Quantum circuit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D184AD5-FBE2-FB4D-8BAE-799008CE5586}"/>
              </a:ext>
            </a:extLst>
          </p:cNvPr>
          <p:cNvCxnSpPr>
            <a:cxnSpLocks/>
          </p:cNvCxnSpPr>
          <p:nvPr/>
        </p:nvCxnSpPr>
        <p:spPr>
          <a:xfrm flipV="1">
            <a:off x="6903292" y="2128300"/>
            <a:ext cx="384324" cy="819726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461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 of framework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74611" y="297406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8BBCD8A-EEA4-0A4B-909F-BE848C848F74}"/>
              </a:ext>
            </a:extLst>
          </p:cNvPr>
          <p:cNvSpPr txBox="1">
            <a:spLocks/>
          </p:cNvSpPr>
          <p:nvPr/>
        </p:nvSpPr>
        <p:spPr>
          <a:xfrm>
            <a:off x="311024" y="977837"/>
            <a:ext cx="10972800" cy="60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cost functions of the form: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your cost function such that it is faithful: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B411083-B399-4743-85DC-ED5C684B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91" y="1771238"/>
            <a:ext cx="3183467" cy="3217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585185-8B89-124E-8833-1DEAB266E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958" y="2445766"/>
            <a:ext cx="2692400" cy="287867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1B4CCDE-150C-424C-B0FB-054D721BA1C4}"/>
              </a:ext>
            </a:extLst>
          </p:cNvPr>
          <p:cNvSpPr/>
          <p:nvPr/>
        </p:nvSpPr>
        <p:spPr>
          <a:xfrm>
            <a:off x="9669514" y="1756787"/>
            <a:ext cx="1359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(approximate)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solutions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34296D-3EF6-DE42-91A2-656651E5E713}"/>
              </a:ext>
            </a:extLst>
          </p:cNvPr>
          <p:cNvCxnSpPr>
            <a:cxnSpLocks/>
          </p:cNvCxnSpPr>
          <p:nvPr/>
        </p:nvCxnSpPr>
        <p:spPr>
          <a:xfrm flipH="1">
            <a:off x="9525563" y="2413248"/>
            <a:ext cx="342713" cy="1618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154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 of framework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74611" y="297406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8BBCD8A-EEA4-0A4B-909F-BE848C848F74}"/>
              </a:ext>
            </a:extLst>
          </p:cNvPr>
          <p:cNvSpPr txBox="1">
            <a:spLocks/>
          </p:cNvSpPr>
          <p:nvPr/>
        </p:nvSpPr>
        <p:spPr>
          <a:xfrm>
            <a:off x="311024" y="977837"/>
            <a:ext cx="10972800" cy="60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cost functions of the form: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your cost function such that it is faithful: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an 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your parameterized quantum circuit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B411083-B399-4743-85DC-ED5C684B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91" y="1771238"/>
            <a:ext cx="3183467" cy="3217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585185-8B89-124E-8833-1DEAB266E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958" y="2445766"/>
            <a:ext cx="2692400" cy="2878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A9C099-6BAF-CA47-9B31-9E29D04AD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52" t="-95756" r="25324"/>
          <a:stretch/>
        </p:blipFill>
        <p:spPr>
          <a:xfrm>
            <a:off x="7809678" y="2880035"/>
            <a:ext cx="609601" cy="49722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1B4CCDE-150C-424C-B0FB-054D721BA1C4}"/>
              </a:ext>
            </a:extLst>
          </p:cNvPr>
          <p:cNvSpPr/>
          <p:nvPr/>
        </p:nvSpPr>
        <p:spPr>
          <a:xfrm>
            <a:off x="9669514" y="1756787"/>
            <a:ext cx="1359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(approximate)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solutions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34296D-3EF6-DE42-91A2-656651E5E713}"/>
              </a:ext>
            </a:extLst>
          </p:cNvPr>
          <p:cNvCxnSpPr>
            <a:cxnSpLocks/>
          </p:cNvCxnSpPr>
          <p:nvPr/>
        </p:nvCxnSpPr>
        <p:spPr>
          <a:xfrm flipH="1">
            <a:off x="9525563" y="2413248"/>
            <a:ext cx="342713" cy="1618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9879EDBB-7E01-6C4B-BDD4-2F374A3381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809462" y="3782718"/>
            <a:ext cx="3936556" cy="2409308"/>
          </a:xfrm>
          <a:prstGeom prst="rect">
            <a:avLst/>
          </a:prstGeom>
        </p:spPr>
      </p:pic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B496554-90C1-9642-8489-C3D07509A4E3}"/>
              </a:ext>
            </a:extLst>
          </p:cNvPr>
          <p:cNvSpPr/>
          <p:nvPr/>
        </p:nvSpPr>
        <p:spPr>
          <a:xfrm>
            <a:off x="2358887" y="3706070"/>
            <a:ext cx="4736548" cy="2536039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79750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 of framework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74611" y="297406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8BBCD8A-EEA4-0A4B-909F-BE848C848F74}"/>
              </a:ext>
            </a:extLst>
          </p:cNvPr>
          <p:cNvSpPr txBox="1">
            <a:spLocks/>
          </p:cNvSpPr>
          <p:nvPr/>
        </p:nvSpPr>
        <p:spPr>
          <a:xfrm>
            <a:off x="311024" y="977837"/>
            <a:ext cx="10972800" cy="60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cost functions of the form: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your cost function such that it is faithful: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an 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your parameterized quantum circuit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B411083-B399-4743-85DC-ED5C684B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91" y="1771238"/>
            <a:ext cx="3183467" cy="3217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585185-8B89-124E-8833-1DEAB266E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958" y="2445766"/>
            <a:ext cx="2692400" cy="2878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A9C099-6BAF-CA47-9B31-9E29D04AD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52" t="-95756" r="25324"/>
          <a:stretch/>
        </p:blipFill>
        <p:spPr>
          <a:xfrm>
            <a:off x="7809678" y="2880035"/>
            <a:ext cx="609601" cy="4972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80FA1F4-ECA4-5D4A-A4E3-6D780750B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053" y="4388292"/>
            <a:ext cx="2150533" cy="72813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2722196-D5A7-CF4B-900E-47FE4C14CC3F}"/>
              </a:ext>
            </a:extLst>
          </p:cNvPr>
          <p:cNvSpPr txBox="1"/>
          <p:nvPr/>
        </p:nvSpPr>
        <p:spPr>
          <a:xfrm>
            <a:off x="9537473" y="3838191"/>
            <a:ext cx="21505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Generally,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B552E73-7446-7342-B774-410613DC1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980" y="5970794"/>
            <a:ext cx="1253067" cy="3048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DE11616-3419-D14F-8B06-7A1B3ABEBB50}"/>
              </a:ext>
            </a:extLst>
          </p:cNvPr>
          <p:cNvSpPr txBox="1"/>
          <p:nvPr/>
        </p:nvSpPr>
        <p:spPr>
          <a:xfrm>
            <a:off x="9515253" y="5419061"/>
            <a:ext cx="156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Parameterised rotations: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0BAD975-2D3E-3D44-BC5A-4D0AE15BF13F}"/>
              </a:ext>
            </a:extLst>
          </p:cNvPr>
          <p:cNvCxnSpPr>
            <a:cxnSpLocks/>
          </p:cNvCxnSpPr>
          <p:nvPr/>
        </p:nvCxnSpPr>
        <p:spPr>
          <a:xfrm flipV="1">
            <a:off x="10837762" y="4998127"/>
            <a:ext cx="241945" cy="4074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19EAE44-05F1-7746-9A05-8802FACFFB74}"/>
              </a:ext>
            </a:extLst>
          </p:cNvPr>
          <p:cNvCxnSpPr>
            <a:cxnSpLocks/>
          </p:cNvCxnSpPr>
          <p:nvPr/>
        </p:nvCxnSpPr>
        <p:spPr>
          <a:xfrm flipV="1">
            <a:off x="11693723" y="4923037"/>
            <a:ext cx="1" cy="4457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8BC6214-E6A3-FD46-A390-3F1A9977BDD7}"/>
              </a:ext>
            </a:extLst>
          </p:cNvPr>
          <p:cNvSpPr txBox="1"/>
          <p:nvPr/>
        </p:nvSpPr>
        <p:spPr>
          <a:xfrm>
            <a:off x="11140353" y="5379414"/>
            <a:ext cx="1564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Fixed gates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B8C0E2-B60B-1341-B6B4-D7E35D1EA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7773" y="6011736"/>
            <a:ext cx="1083733" cy="2709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56E753C-5190-CE44-AF67-7D65F795A0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91" t="679" r="6855" b="57629"/>
          <a:stretch/>
        </p:blipFill>
        <p:spPr>
          <a:xfrm>
            <a:off x="1834287" y="3773655"/>
            <a:ext cx="5658679" cy="2107095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3A9A2069-5A95-AA48-8D19-9091B0091B60}"/>
              </a:ext>
            </a:extLst>
          </p:cNvPr>
          <p:cNvSpPr/>
          <p:nvPr/>
        </p:nvSpPr>
        <p:spPr>
          <a:xfrm>
            <a:off x="1698171" y="3555774"/>
            <a:ext cx="6022195" cy="2800227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1B4CCDE-150C-424C-B0FB-054D721BA1C4}"/>
              </a:ext>
            </a:extLst>
          </p:cNvPr>
          <p:cNvSpPr/>
          <p:nvPr/>
        </p:nvSpPr>
        <p:spPr>
          <a:xfrm>
            <a:off x="9669514" y="1756787"/>
            <a:ext cx="1359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(approximate)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solutions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34296D-3EF6-DE42-91A2-656651E5E713}"/>
              </a:ext>
            </a:extLst>
          </p:cNvPr>
          <p:cNvCxnSpPr>
            <a:cxnSpLocks/>
          </p:cNvCxnSpPr>
          <p:nvPr/>
        </p:nvCxnSpPr>
        <p:spPr>
          <a:xfrm flipH="1">
            <a:off x="9525563" y="2413248"/>
            <a:ext cx="342713" cy="1618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58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098B71-CDCE-364E-9803-3E53AA9E2A3C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Variational Quantum Algorithm (VQA)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7D0C36B-E862-0F4F-89F1-76DCC1197143}"/>
              </a:ext>
            </a:extLst>
          </p:cNvPr>
          <p:cNvSpPr txBox="1">
            <a:spLocks/>
          </p:cNvSpPr>
          <p:nvPr/>
        </p:nvSpPr>
        <p:spPr>
          <a:xfrm>
            <a:off x="1393603" y="1999257"/>
            <a:ext cx="10798397" cy="320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algorithms for near term quantum computers.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08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 of framework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74611" y="297406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8BBCD8A-EEA4-0A4B-909F-BE848C848F74}"/>
              </a:ext>
            </a:extLst>
          </p:cNvPr>
          <p:cNvSpPr txBox="1">
            <a:spLocks/>
          </p:cNvSpPr>
          <p:nvPr/>
        </p:nvSpPr>
        <p:spPr>
          <a:xfrm>
            <a:off x="311024" y="977837"/>
            <a:ext cx="10972800" cy="60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cost functions of the form: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your cost function such that it is faithful: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an 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your parameterized quantum circuit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B411083-B399-4743-85DC-ED5C684B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91" y="1771238"/>
            <a:ext cx="3183467" cy="3217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585185-8B89-124E-8833-1DEAB266E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958" y="2445766"/>
            <a:ext cx="2692400" cy="2878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A9C099-6BAF-CA47-9B31-9E29D04AD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52" t="-95756" r="25324"/>
          <a:stretch/>
        </p:blipFill>
        <p:spPr>
          <a:xfrm>
            <a:off x="7809678" y="2880035"/>
            <a:ext cx="609601" cy="4972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78762D8-07E7-1E4A-8066-3F1E41409B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284" r="15531"/>
          <a:stretch/>
        </p:blipFill>
        <p:spPr>
          <a:xfrm>
            <a:off x="7720366" y="3852805"/>
            <a:ext cx="698913" cy="202981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CE0DD7-629A-FC45-9CA3-A92D9E0F4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02" r="77201"/>
          <a:stretch/>
        </p:blipFill>
        <p:spPr>
          <a:xfrm>
            <a:off x="1288807" y="3940981"/>
            <a:ext cx="541874" cy="202981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80FA1F4-ECA4-5D4A-A4E3-6D780750B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053" y="4388292"/>
            <a:ext cx="2150533" cy="72813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2722196-D5A7-CF4B-900E-47FE4C14CC3F}"/>
              </a:ext>
            </a:extLst>
          </p:cNvPr>
          <p:cNvSpPr txBox="1"/>
          <p:nvPr/>
        </p:nvSpPr>
        <p:spPr>
          <a:xfrm>
            <a:off x="9537473" y="3838191"/>
            <a:ext cx="21505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Generally,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B552E73-7446-7342-B774-410613DC1B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4980" y="5970794"/>
            <a:ext cx="1253067" cy="3048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DE11616-3419-D14F-8B06-7A1B3ABEBB50}"/>
              </a:ext>
            </a:extLst>
          </p:cNvPr>
          <p:cNvSpPr txBox="1"/>
          <p:nvPr/>
        </p:nvSpPr>
        <p:spPr>
          <a:xfrm>
            <a:off x="9515253" y="5419061"/>
            <a:ext cx="156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Parameterised rotations: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0BAD975-2D3E-3D44-BC5A-4D0AE15BF13F}"/>
              </a:ext>
            </a:extLst>
          </p:cNvPr>
          <p:cNvCxnSpPr>
            <a:cxnSpLocks/>
          </p:cNvCxnSpPr>
          <p:nvPr/>
        </p:nvCxnSpPr>
        <p:spPr>
          <a:xfrm flipV="1">
            <a:off x="10837762" y="4998127"/>
            <a:ext cx="241945" cy="4074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19EAE44-05F1-7746-9A05-8802FACFFB74}"/>
              </a:ext>
            </a:extLst>
          </p:cNvPr>
          <p:cNvCxnSpPr>
            <a:cxnSpLocks/>
          </p:cNvCxnSpPr>
          <p:nvPr/>
        </p:nvCxnSpPr>
        <p:spPr>
          <a:xfrm flipV="1">
            <a:off x="11693723" y="4923037"/>
            <a:ext cx="1" cy="4457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8BC6214-E6A3-FD46-A390-3F1A9977BDD7}"/>
              </a:ext>
            </a:extLst>
          </p:cNvPr>
          <p:cNvSpPr txBox="1"/>
          <p:nvPr/>
        </p:nvSpPr>
        <p:spPr>
          <a:xfrm>
            <a:off x="11140353" y="5379414"/>
            <a:ext cx="1564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Fixed gates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B8C0E2-B60B-1341-B6B4-D7E35D1EA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7773" y="6011736"/>
            <a:ext cx="1083733" cy="2709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56E753C-5190-CE44-AF67-7D65F795A0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291" t="679" r="6855" b="57629"/>
          <a:stretch/>
        </p:blipFill>
        <p:spPr>
          <a:xfrm>
            <a:off x="1834287" y="3773655"/>
            <a:ext cx="5658679" cy="2107095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1B4CCDE-150C-424C-B0FB-054D721BA1C4}"/>
              </a:ext>
            </a:extLst>
          </p:cNvPr>
          <p:cNvSpPr/>
          <p:nvPr/>
        </p:nvSpPr>
        <p:spPr>
          <a:xfrm>
            <a:off x="9669514" y="1756787"/>
            <a:ext cx="1359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(approximate)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solutions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34296D-3EF6-DE42-91A2-656651E5E713}"/>
              </a:ext>
            </a:extLst>
          </p:cNvPr>
          <p:cNvCxnSpPr>
            <a:cxnSpLocks/>
          </p:cNvCxnSpPr>
          <p:nvPr/>
        </p:nvCxnSpPr>
        <p:spPr>
          <a:xfrm flipH="1">
            <a:off x="9525563" y="2413248"/>
            <a:ext cx="342713" cy="1618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42817D6-C181-0542-958F-207F238A7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9" t="16135" r="89227" b="69517"/>
          <a:stretch/>
        </p:blipFill>
        <p:spPr>
          <a:xfrm>
            <a:off x="759952" y="4740161"/>
            <a:ext cx="409900" cy="2912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CC180C-9CE1-4F4E-8547-0B72309F8A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964" t="9343" r="6179" b="70057"/>
          <a:stretch/>
        </p:blipFill>
        <p:spPr>
          <a:xfrm>
            <a:off x="8472117" y="4480439"/>
            <a:ext cx="470497" cy="41813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1F233B-3EDD-6B4B-892A-16E47447BA13}"/>
              </a:ext>
            </a:extLst>
          </p:cNvPr>
          <p:cNvSpPr/>
          <p:nvPr/>
        </p:nvSpPr>
        <p:spPr>
          <a:xfrm>
            <a:off x="266225" y="3555774"/>
            <a:ext cx="9271248" cy="2800227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B055D7-B259-344C-9FE5-BBDE320AE2F4}"/>
              </a:ext>
            </a:extLst>
          </p:cNvPr>
          <p:cNvSpPr/>
          <p:nvPr/>
        </p:nvSpPr>
        <p:spPr>
          <a:xfrm>
            <a:off x="355314" y="5051248"/>
            <a:ext cx="1130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Input parameters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5C8538-B52B-724C-A1B0-27677672EA79}"/>
              </a:ext>
            </a:extLst>
          </p:cNvPr>
          <p:cNvSpPr/>
          <p:nvPr/>
        </p:nvSpPr>
        <p:spPr>
          <a:xfrm>
            <a:off x="8089821" y="4962800"/>
            <a:ext cx="1130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Output unitary</a:t>
            </a:r>
          </a:p>
        </p:txBody>
      </p:sp>
    </p:spTree>
    <p:extLst>
      <p:ext uri="{BB962C8B-B14F-4D97-AF65-F5344CB8AC3E}">
        <p14:creationId xmlns:p14="http://schemas.microsoft.com/office/powerpoint/2010/main" val="51400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 of framework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74611" y="297406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8BBCD8A-EEA4-0A4B-909F-BE848C848F74}"/>
              </a:ext>
            </a:extLst>
          </p:cNvPr>
          <p:cNvSpPr txBox="1">
            <a:spLocks/>
          </p:cNvSpPr>
          <p:nvPr/>
        </p:nvSpPr>
        <p:spPr>
          <a:xfrm>
            <a:off x="311024" y="977837"/>
            <a:ext cx="10972800" cy="60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cost functions of the form: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your cost function such that it is faithful: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pick an 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your parameterized quantum circuit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B411083-B399-4743-85DC-ED5C684B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91" y="1771238"/>
            <a:ext cx="3183467" cy="3217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585185-8B89-124E-8833-1DEAB266E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958" y="2445766"/>
            <a:ext cx="2692400" cy="2878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A9C099-6BAF-CA47-9B31-9E29D04AD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52" t="-95756" r="25324"/>
          <a:stretch/>
        </p:blipFill>
        <p:spPr>
          <a:xfrm>
            <a:off x="7809678" y="2880035"/>
            <a:ext cx="609601" cy="4972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78762D8-07E7-1E4A-8066-3F1E41409B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284"/>
          <a:stretch/>
        </p:blipFill>
        <p:spPr>
          <a:xfrm>
            <a:off x="7720366" y="3852805"/>
            <a:ext cx="1764564" cy="202981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CE0DD7-629A-FC45-9CA3-A92D9E0F4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201"/>
          <a:stretch/>
        </p:blipFill>
        <p:spPr>
          <a:xfrm>
            <a:off x="266226" y="3940981"/>
            <a:ext cx="1564455" cy="202981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ADE7561-E687-6A40-BAB1-D06FB6BAC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650" y="6017329"/>
            <a:ext cx="242580" cy="24258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DCDC5A48-B921-2E41-BAF9-04DAB098C206}"/>
              </a:ext>
            </a:extLst>
          </p:cNvPr>
          <p:cNvSpPr/>
          <p:nvPr/>
        </p:nvSpPr>
        <p:spPr>
          <a:xfrm>
            <a:off x="3087672" y="6306472"/>
            <a:ext cx="11907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accessible</a:t>
            </a:r>
          </a:p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3630E80-AF24-4B4C-8F84-E179F1B5547B}"/>
              </a:ext>
            </a:extLst>
          </p:cNvPr>
          <p:cNvCxnSpPr>
            <a:cxnSpLocks/>
          </p:cNvCxnSpPr>
          <p:nvPr/>
        </p:nvCxnSpPr>
        <p:spPr>
          <a:xfrm flipH="1" flipV="1">
            <a:off x="8847322" y="5530750"/>
            <a:ext cx="41283" cy="3077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880FA1F4-ECA4-5D4A-A4E3-6D780750B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1053" y="4388292"/>
            <a:ext cx="2150533" cy="72813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2722196-D5A7-CF4B-900E-47FE4C14CC3F}"/>
              </a:ext>
            </a:extLst>
          </p:cNvPr>
          <p:cNvSpPr txBox="1"/>
          <p:nvPr/>
        </p:nvSpPr>
        <p:spPr>
          <a:xfrm>
            <a:off x="9537473" y="3838191"/>
            <a:ext cx="21505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Generally,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B552E73-7446-7342-B774-410613DC1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4980" y="5970794"/>
            <a:ext cx="1253067" cy="3048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DE11616-3419-D14F-8B06-7A1B3ABEBB50}"/>
              </a:ext>
            </a:extLst>
          </p:cNvPr>
          <p:cNvSpPr txBox="1"/>
          <p:nvPr/>
        </p:nvSpPr>
        <p:spPr>
          <a:xfrm>
            <a:off x="9515253" y="5419061"/>
            <a:ext cx="156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Parameterised rotations: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0BAD975-2D3E-3D44-BC5A-4D0AE15BF13F}"/>
              </a:ext>
            </a:extLst>
          </p:cNvPr>
          <p:cNvCxnSpPr>
            <a:cxnSpLocks/>
          </p:cNvCxnSpPr>
          <p:nvPr/>
        </p:nvCxnSpPr>
        <p:spPr>
          <a:xfrm flipV="1">
            <a:off x="10837762" y="4998127"/>
            <a:ext cx="241945" cy="4074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19EAE44-05F1-7746-9A05-8802FACFFB74}"/>
              </a:ext>
            </a:extLst>
          </p:cNvPr>
          <p:cNvCxnSpPr>
            <a:cxnSpLocks/>
          </p:cNvCxnSpPr>
          <p:nvPr/>
        </p:nvCxnSpPr>
        <p:spPr>
          <a:xfrm flipV="1">
            <a:off x="11693723" y="4923037"/>
            <a:ext cx="1" cy="4457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8BC6214-E6A3-FD46-A390-3F1A9977BDD7}"/>
              </a:ext>
            </a:extLst>
          </p:cNvPr>
          <p:cNvSpPr txBox="1"/>
          <p:nvPr/>
        </p:nvSpPr>
        <p:spPr>
          <a:xfrm>
            <a:off x="11140353" y="5379414"/>
            <a:ext cx="1564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Fixed gates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B8C0E2-B60B-1341-B6B4-D7E35D1EAB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7773" y="6011736"/>
            <a:ext cx="1083733" cy="27093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1A62592-EA8D-9643-B6AB-6830AE52BBD1}"/>
              </a:ext>
            </a:extLst>
          </p:cNvPr>
          <p:cNvSpPr/>
          <p:nvPr/>
        </p:nvSpPr>
        <p:spPr>
          <a:xfrm>
            <a:off x="362696" y="6355650"/>
            <a:ext cx="2267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different parameters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BA44E7B-B70E-E54D-8C3B-B2497DEF8580}"/>
              </a:ext>
            </a:extLst>
          </p:cNvPr>
          <p:cNvCxnSpPr>
            <a:cxnSpLocks/>
          </p:cNvCxnSpPr>
          <p:nvPr/>
        </p:nvCxnSpPr>
        <p:spPr>
          <a:xfrm flipH="1" flipV="1">
            <a:off x="820582" y="5538566"/>
            <a:ext cx="353620" cy="932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156E753C-5190-CE44-AF67-7D65F795A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291" t="679" r="6855" b="57629"/>
          <a:stretch/>
        </p:blipFill>
        <p:spPr>
          <a:xfrm>
            <a:off x="1834287" y="3773655"/>
            <a:ext cx="5658679" cy="2107095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3A9A2069-5A95-AA48-8D19-9091B0091B60}"/>
              </a:ext>
            </a:extLst>
          </p:cNvPr>
          <p:cNvSpPr/>
          <p:nvPr/>
        </p:nvSpPr>
        <p:spPr>
          <a:xfrm>
            <a:off x="266225" y="3555774"/>
            <a:ext cx="9271248" cy="2800227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1B4CCDE-150C-424C-B0FB-054D721BA1C4}"/>
              </a:ext>
            </a:extLst>
          </p:cNvPr>
          <p:cNvSpPr/>
          <p:nvPr/>
        </p:nvSpPr>
        <p:spPr>
          <a:xfrm>
            <a:off x="9669514" y="1756787"/>
            <a:ext cx="1359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(approximate)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solutions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34296D-3EF6-DE42-91A2-656651E5E713}"/>
              </a:ext>
            </a:extLst>
          </p:cNvPr>
          <p:cNvCxnSpPr>
            <a:cxnSpLocks/>
          </p:cNvCxnSpPr>
          <p:nvPr/>
        </p:nvCxnSpPr>
        <p:spPr>
          <a:xfrm flipH="1">
            <a:off x="9525563" y="2413248"/>
            <a:ext cx="342713" cy="1618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677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Completeness 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3434814-6610-CF4A-B93E-D13134DDE195}"/>
              </a:ext>
            </a:extLst>
          </p:cNvPr>
          <p:cNvSpPr txBox="1">
            <a:spLocks/>
          </p:cNvSpPr>
          <p:nvPr/>
        </p:nvSpPr>
        <p:spPr>
          <a:xfrm>
            <a:off x="609598" y="3167367"/>
            <a:ext cx="10972800" cy="1592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VQA to be successful need a solution unitary to be captured by ansatz: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this condition is satisfied the ansatz is said to be 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B2A8849-2B84-A44F-A1D5-800B19BD5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35" r="39100" b="33645"/>
          <a:stretch/>
        </p:blipFill>
        <p:spPr>
          <a:xfrm>
            <a:off x="5601855" y="3269966"/>
            <a:ext cx="4580916" cy="34240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C5FC57-1D07-B84D-9F94-D9C7B06BB88E}"/>
              </a:ext>
            </a:extLst>
          </p:cNvPr>
          <p:cNvSpPr txBox="1"/>
          <p:nvPr/>
        </p:nvSpPr>
        <p:spPr>
          <a:xfrm>
            <a:off x="1395143" y="4507597"/>
            <a:ext cx="39093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Ansatz complete with respect to problem A but not problem B: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E97D59-D314-3C4D-8A8D-BDB1CE29163E}"/>
              </a:ext>
            </a:extLst>
          </p:cNvPr>
          <p:cNvSpPr/>
          <p:nvPr/>
        </p:nvSpPr>
        <p:spPr>
          <a:xfrm>
            <a:off x="8865706" y="3011499"/>
            <a:ext cx="3326295" cy="1129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20E6C8-571F-9446-A0AA-848097ABEAEA}"/>
              </a:ext>
            </a:extLst>
          </p:cNvPr>
          <p:cNvSpPr/>
          <p:nvPr/>
        </p:nvSpPr>
        <p:spPr>
          <a:xfrm>
            <a:off x="8764812" y="3132712"/>
            <a:ext cx="2778753" cy="250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8C2B87-AB03-BC4A-8C5B-AF03F518A877}"/>
              </a:ext>
            </a:extLst>
          </p:cNvPr>
          <p:cNvSpPr/>
          <p:nvPr/>
        </p:nvSpPr>
        <p:spPr>
          <a:xfrm>
            <a:off x="8358412" y="3203392"/>
            <a:ext cx="2778753" cy="495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22DC399-1183-6B43-8BCF-82D9DE03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372" y="3392931"/>
            <a:ext cx="541867" cy="2878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8DA4271-C94B-D44E-BA5B-2DF683FC1C34}"/>
              </a:ext>
            </a:extLst>
          </p:cNvPr>
          <p:cNvSpPr/>
          <p:nvPr/>
        </p:nvSpPr>
        <p:spPr>
          <a:xfrm>
            <a:off x="5354915" y="3153987"/>
            <a:ext cx="674657" cy="56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E9BBC4-54D5-9041-A627-748320DCF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878" y="2039236"/>
            <a:ext cx="1388533" cy="38946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13367A-14C2-7F45-A7C0-A15759B8435A}"/>
              </a:ext>
            </a:extLst>
          </p:cNvPr>
          <p:cNvCxnSpPr>
            <a:cxnSpLocks/>
          </p:cNvCxnSpPr>
          <p:nvPr/>
        </p:nvCxnSpPr>
        <p:spPr>
          <a:xfrm flipV="1">
            <a:off x="9803607" y="2456548"/>
            <a:ext cx="209271" cy="2384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E6B642-93C4-034E-A09F-71E53F3EE2A2}"/>
              </a:ext>
            </a:extLst>
          </p:cNvPr>
          <p:cNvSpPr/>
          <p:nvPr/>
        </p:nvSpPr>
        <p:spPr>
          <a:xfrm>
            <a:off x="8742591" y="2459847"/>
            <a:ext cx="1359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(approximate)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solutions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6BDB1A-43A3-4349-830A-3BE52BBCE280}"/>
              </a:ext>
            </a:extLst>
          </p:cNvPr>
          <p:cNvSpPr/>
          <p:nvPr/>
        </p:nvSpPr>
        <p:spPr>
          <a:xfrm>
            <a:off x="8865706" y="3384723"/>
            <a:ext cx="3326295" cy="1129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DF3A821-E45B-BB4F-9C46-3EB429040B48}"/>
              </a:ext>
            </a:extLst>
          </p:cNvPr>
          <p:cNvCxnSpPr>
            <a:cxnSpLocks/>
          </p:cNvCxnSpPr>
          <p:nvPr/>
        </p:nvCxnSpPr>
        <p:spPr>
          <a:xfrm flipH="1" flipV="1">
            <a:off x="10857374" y="2472996"/>
            <a:ext cx="209271" cy="2384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31D88-4CE8-3745-8A80-0D9249EBBEBF}"/>
              </a:ext>
            </a:extLst>
          </p:cNvPr>
          <p:cNvSpPr/>
          <p:nvPr/>
        </p:nvSpPr>
        <p:spPr>
          <a:xfrm>
            <a:off x="10983434" y="2478941"/>
            <a:ext cx="10214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accessible</a:t>
            </a:r>
          </a:p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75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B7459C-442D-E748-8025-A6A99C52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16" y="4005257"/>
            <a:ext cx="3846077" cy="2493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B241C0-5A98-7545-AED5-C79C00B6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255" y="3931675"/>
            <a:ext cx="3846077" cy="2729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3A0BD4-3637-6A4C-92D9-72453F665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437" y="5928659"/>
            <a:ext cx="541867" cy="287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DA630-9ABA-7246-8508-BA2D297E0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038" y="6154371"/>
            <a:ext cx="541867" cy="28786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C8CE3-631D-4148-A50C-3F018162B5D9}"/>
              </a:ext>
            </a:extLst>
          </p:cNvPr>
          <p:cNvCxnSpPr>
            <a:cxnSpLocks/>
          </p:cNvCxnSpPr>
          <p:nvPr/>
        </p:nvCxnSpPr>
        <p:spPr>
          <a:xfrm flipV="1">
            <a:off x="2112162" y="5934324"/>
            <a:ext cx="271195" cy="11720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EF8B7A-B086-8C46-B65C-5F204865E4F4}"/>
              </a:ext>
            </a:extLst>
          </p:cNvPr>
          <p:cNvCxnSpPr>
            <a:cxnSpLocks/>
          </p:cNvCxnSpPr>
          <p:nvPr/>
        </p:nvCxnSpPr>
        <p:spPr>
          <a:xfrm flipV="1">
            <a:off x="7284913" y="6137524"/>
            <a:ext cx="271195" cy="11720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B371FF-3685-9D40-B238-A2CB1FE93FA8}"/>
              </a:ext>
            </a:extLst>
          </p:cNvPr>
          <p:cNvSpPr txBox="1"/>
          <p:nvPr/>
        </p:nvSpPr>
        <p:spPr>
          <a:xfrm>
            <a:off x="2383357" y="3676525"/>
            <a:ext cx="209426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Inexpressive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F383BB-C57C-E243-A105-F5416C41E627}"/>
              </a:ext>
            </a:extLst>
          </p:cNvPr>
          <p:cNvSpPr txBox="1"/>
          <p:nvPr/>
        </p:nvSpPr>
        <p:spPr>
          <a:xfrm>
            <a:off x="7301597" y="3699095"/>
            <a:ext cx="32054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Expressive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5AF54F-9C4B-4849-8DD0-69F45397D3E0}"/>
              </a:ext>
            </a:extLst>
          </p:cNvPr>
          <p:cNvSpPr txBox="1">
            <a:spLocks/>
          </p:cNvSpPr>
          <p:nvPr/>
        </p:nvSpPr>
        <p:spPr>
          <a:xfrm>
            <a:off x="459350" y="1992309"/>
            <a:ext cx="10442713" cy="3550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absence of prior knowledge, best bet is to use an ansatz that explores the space of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fully and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uniformally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possible.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ansatze</a:t>
            </a: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known as 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expressive </a:t>
            </a:r>
            <a:r>
              <a:rPr lang="en-US" sz="2133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ansatze</a:t>
            </a:r>
            <a:r>
              <a:rPr lang="en-US" sz="2133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28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B7459C-442D-E748-8025-A6A99C52D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916" y="4005257"/>
            <a:ext cx="3846077" cy="2493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B241C0-5A98-7545-AED5-C79C00B63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255" y="3931675"/>
            <a:ext cx="3846077" cy="2729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3A0BD4-3637-6A4C-92D9-72453F665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437" y="5928659"/>
            <a:ext cx="541867" cy="287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DA630-9ABA-7246-8508-BA2D297E0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038" y="6154371"/>
            <a:ext cx="541867" cy="28786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C8CE3-631D-4148-A50C-3F018162B5D9}"/>
              </a:ext>
            </a:extLst>
          </p:cNvPr>
          <p:cNvCxnSpPr>
            <a:cxnSpLocks/>
          </p:cNvCxnSpPr>
          <p:nvPr/>
        </p:nvCxnSpPr>
        <p:spPr>
          <a:xfrm flipV="1">
            <a:off x="2112162" y="5934324"/>
            <a:ext cx="271195" cy="11720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EF8B7A-B086-8C46-B65C-5F204865E4F4}"/>
              </a:ext>
            </a:extLst>
          </p:cNvPr>
          <p:cNvCxnSpPr>
            <a:cxnSpLocks/>
          </p:cNvCxnSpPr>
          <p:nvPr/>
        </p:nvCxnSpPr>
        <p:spPr>
          <a:xfrm flipV="1">
            <a:off x="7284913" y="6137524"/>
            <a:ext cx="271195" cy="11720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B371FF-3685-9D40-B238-A2CB1FE93FA8}"/>
              </a:ext>
            </a:extLst>
          </p:cNvPr>
          <p:cNvSpPr txBox="1"/>
          <p:nvPr/>
        </p:nvSpPr>
        <p:spPr>
          <a:xfrm>
            <a:off x="2383357" y="3676525"/>
            <a:ext cx="209426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Inexpressive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F383BB-C57C-E243-A105-F5416C41E627}"/>
              </a:ext>
            </a:extLst>
          </p:cNvPr>
          <p:cNvSpPr txBox="1"/>
          <p:nvPr/>
        </p:nvSpPr>
        <p:spPr>
          <a:xfrm>
            <a:off x="7301597" y="3699095"/>
            <a:ext cx="32054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Expressive </a:t>
            </a:r>
          </a:p>
        </p:txBody>
      </p:sp>
    </p:spTree>
    <p:extLst>
      <p:ext uri="{BB962C8B-B14F-4D97-AF65-F5344CB8AC3E}">
        <p14:creationId xmlns:p14="http://schemas.microsoft.com/office/powerpoint/2010/main" val="3765888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F798463-E49D-7B43-8366-A7480DCF0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28" y="2825786"/>
            <a:ext cx="6942667" cy="677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B7459C-442D-E748-8025-A6A99C52D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916" y="4005257"/>
            <a:ext cx="3846077" cy="2493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B241C0-5A98-7545-AED5-C79C00B63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255" y="3931675"/>
            <a:ext cx="3846077" cy="2729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3A0BD4-3637-6A4C-92D9-72453F665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437" y="5928659"/>
            <a:ext cx="541867" cy="287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DA630-9ABA-7246-8508-BA2D297E0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038" y="6154371"/>
            <a:ext cx="541867" cy="28786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C8CE3-631D-4148-A50C-3F018162B5D9}"/>
              </a:ext>
            </a:extLst>
          </p:cNvPr>
          <p:cNvCxnSpPr>
            <a:cxnSpLocks/>
          </p:cNvCxnSpPr>
          <p:nvPr/>
        </p:nvCxnSpPr>
        <p:spPr>
          <a:xfrm flipV="1">
            <a:off x="2112162" y="5934324"/>
            <a:ext cx="271195" cy="11720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EF8B7A-B086-8C46-B65C-5F204865E4F4}"/>
              </a:ext>
            </a:extLst>
          </p:cNvPr>
          <p:cNvCxnSpPr>
            <a:cxnSpLocks/>
          </p:cNvCxnSpPr>
          <p:nvPr/>
        </p:nvCxnSpPr>
        <p:spPr>
          <a:xfrm flipV="1">
            <a:off x="7284913" y="6137524"/>
            <a:ext cx="271195" cy="11720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B371FF-3685-9D40-B238-A2CB1FE93FA8}"/>
              </a:ext>
            </a:extLst>
          </p:cNvPr>
          <p:cNvSpPr txBox="1"/>
          <p:nvPr/>
        </p:nvSpPr>
        <p:spPr>
          <a:xfrm>
            <a:off x="2383357" y="3676525"/>
            <a:ext cx="209426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Inexpressive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F383BB-C57C-E243-A105-F5416C41E627}"/>
              </a:ext>
            </a:extLst>
          </p:cNvPr>
          <p:cNvSpPr txBox="1"/>
          <p:nvPr/>
        </p:nvSpPr>
        <p:spPr>
          <a:xfrm>
            <a:off x="7301597" y="3699095"/>
            <a:ext cx="32054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Expressive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AF005D-CF44-354B-997C-FB17CB807E6B}"/>
              </a:ext>
            </a:extLst>
          </p:cNvPr>
          <p:cNvSpPr txBox="1"/>
          <p:nvPr/>
        </p:nvSpPr>
        <p:spPr>
          <a:xfrm>
            <a:off x="8801100" y="2717800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Expressibility</a:t>
            </a:r>
            <a:r>
              <a:rPr lang="en-US" i="1" dirty="0"/>
              <a:t> </a:t>
            </a:r>
            <a:r>
              <a:rPr lang="en-US" i="1" dirty="0" err="1"/>
              <a:t>superoperator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85314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                                 then       forms a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loosely, 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ensemble that looks random when considering functions of only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copies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18148C9-FC51-A240-8ED0-B4384AF8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951" y="3819968"/>
            <a:ext cx="181935" cy="18193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D667BF0-9925-6D4E-8D05-2505C68B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08" y="3756769"/>
            <a:ext cx="1702702" cy="30454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F798463-E49D-7B43-8366-A7480DCF0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28" y="2825786"/>
            <a:ext cx="6942667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0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E9FF889-5DD1-0F4D-8DEA-07596E0B95F9}"/>
              </a:ext>
            </a:extLst>
          </p:cNvPr>
          <p:cNvSpPr txBox="1"/>
          <p:nvPr/>
        </p:nvSpPr>
        <p:spPr>
          <a:xfrm>
            <a:off x="6325673" y="6536257"/>
            <a:ext cx="5782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Sim, S., Johnson, P. D., &amp;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Aspuru‐Guzik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(2019), </a:t>
            </a:r>
            <a:r>
              <a:rPr lang="en-GB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Quantum Technologies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(12), 1900070.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                                 then       forms a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loosely, 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ensemble that looks random when considering functions of only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copies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average cost over an ensemble of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form a 1 design is equivalent to an average over a random distribution </a:t>
            </a: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2F69889-40EB-2C4A-8E3D-1E841AAD5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940" y="5474276"/>
            <a:ext cx="6316133" cy="67733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18148C9-FC51-A240-8ED0-B4384AF8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951" y="3819968"/>
            <a:ext cx="181935" cy="18193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D667BF0-9925-6D4E-8D05-2505C68BC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108" y="3756769"/>
            <a:ext cx="1702702" cy="30454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F798463-E49D-7B43-8366-A7480DCF0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28" y="2825786"/>
            <a:ext cx="6942667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6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                                 then       forms a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loosely, 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ensemble that looks random when considering functions of only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copies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GB" sz="20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average cost squared (and so the variance)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an ensemble of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form a 1 design is </a:t>
            </a:r>
            <a:r>
              <a:rPr lang="en-GB" sz="20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to an average over a random distribution </a:t>
            </a: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DF5B500-257A-3443-BE4F-A93F2E95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951" y="3819968"/>
            <a:ext cx="181935" cy="1819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DE77A4E-EFD2-4E40-9BD9-FBAFF12AD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40" y="5645322"/>
            <a:ext cx="10989733" cy="677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878225-6A21-4A42-A38B-084516F0D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108" y="3756769"/>
            <a:ext cx="1702702" cy="304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FBFE9E-DB20-CA4F-AD9C-ED3A044E0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28" y="2825786"/>
            <a:ext cx="6942667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05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35865" y="3160678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                                 then       forms a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loosely, 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t-design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ensemble that looks random when considering functions of only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copies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GB" sz="20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average cost squared (and so the variance)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an ensemble of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form a 2 design IS equivalent to an average over a random distribution </a:t>
            </a: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DF5B500-257A-3443-BE4F-A93F2E95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12" y="3838629"/>
            <a:ext cx="181935" cy="18193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2EDDFE0-6D32-B64A-AED8-DA82F2A0E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7" y="5741654"/>
            <a:ext cx="10888133" cy="677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772B58-F025-C04A-BB88-87081E642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108" y="3756769"/>
            <a:ext cx="1702702" cy="304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C18-CB3A-804C-B0DB-A4C7DDBB9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28" y="2825786"/>
            <a:ext cx="6942667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1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098B71-CDCE-364E-9803-3E53AA9E2A3C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Variational Quantum Algorithm (VQA)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7D0C36B-E862-0F4F-89F1-76DCC1197143}"/>
              </a:ext>
            </a:extLst>
          </p:cNvPr>
          <p:cNvSpPr txBox="1">
            <a:spLocks/>
          </p:cNvSpPr>
          <p:nvPr/>
        </p:nvSpPr>
        <p:spPr>
          <a:xfrm>
            <a:off x="1393603" y="1999257"/>
            <a:ext cx="10798397" cy="320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algorithms for near term quantum computers.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quantum computer for classically hard subcomponent.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 load rest of algorithm to classical computer.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76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53302" y="2541282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                                 then       forms a </a:t>
            </a:r>
            <a:r>
              <a:rPr lang="en-US" sz="2000" i="1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2-design</a:t>
            </a: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DF5B500-257A-3443-BE4F-A93F2E95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12" y="3838629"/>
            <a:ext cx="181935" cy="181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1CD1D5-8892-FC41-AE37-77A70BB8B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30" y="2760385"/>
            <a:ext cx="6942665" cy="677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E1DC8F-D52D-544C-BB5D-CC659E19B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090" y="3802162"/>
            <a:ext cx="1687331" cy="2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0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</a:t>
            </a:r>
            <a:r>
              <a:rPr lang="en-US" sz="3733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7662B0E8-EB97-1648-AA6B-93C7EA881777}"/>
              </a:ext>
            </a:extLst>
          </p:cNvPr>
          <p:cNvSpPr txBox="1">
            <a:spLocks/>
          </p:cNvSpPr>
          <p:nvPr/>
        </p:nvSpPr>
        <p:spPr>
          <a:xfrm>
            <a:off x="353302" y="2541282"/>
            <a:ext cx="11754693" cy="45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quantified by comparing      to the maximally expressible uniform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distribution of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we are interested in minimizing </a:t>
            </a:r>
            <a:endParaRPr lang="en-US" sz="2000" i="1" dirty="0">
              <a:solidFill>
                <a:srgbClr val="8000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1010159-8B51-8944-97F3-6D3F9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20" y="2013564"/>
            <a:ext cx="181935" cy="18193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1E20901-0BA2-9945-9005-3924A077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81" y="2325382"/>
            <a:ext cx="406400" cy="215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1CD1D5-8892-FC41-AE37-77A70BB8B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30" y="2760385"/>
            <a:ext cx="6942665" cy="677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4BC6FA-4C81-6144-920D-063E396B4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331" y="3795962"/>
            <a:ext cx="2170456" cy="2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8F3A6-B01C-C449-A781-EE66EB6A0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125" y="4636223"/>
            <a:ext cx="2884558" cy="1869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4C5969-A94F-8C43-A385-693D6979F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379" y="4581037"/>
            <a:ext cx="2884558" cy="20474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9BD263-C512-0C49-8508-0D89286D6338}"/>
              </a:ext>
            </a:extLst>
          </p:cNvPr>
          <p:cNvSpPr txBox="1"/>
          <p:nvPr/>
        </p:nvSpPr>
        <p:spPr>
          <a:xfrm>
            <a:off x="2905939" y="4446320"/>
            <a:ext cx="296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Inexpressive: large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3806D0-838B-3F4C-8FF8-5480FB2F26FB}"/>
              </a:ext>
            </a:extLst>
          </p:cNvPr>
          <p:cNvSpPr txBox="1"/>
          <p:nvPr/>
        </p:nvSpPr>
        <p:spPr>
          <a:xfrm>
            <a:off x="6702200" y="4466946"/>
            <a:ext cx="2884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Expressive: small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70EB36-1657-2849-92AD-3063CFED5A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4412" y="4488597"/>
            <a:ext cx="546100" cy="25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3C167D-825C-9F4A-B472-89BD4AEC6E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9686" y="4487080"/>
            <a:ext cx="546100" cy="2540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FA18539-6763-6B4B-8BAA-AFCC7DF965FE}"/>
              </a:ext>
            </a:extLst>
          </p:cNvPr>
          <p:cNvSpPr/>
          <p:nvPr/>
        </p:nvSpPr>
        <p:spPr>
          <a:xfrm>
            <a:off x="9094260" y="2642940"/>
            <a:ext cx="2404122" cy="134957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2BFE57-858E-B24E-B952-14A71753F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9004" y="3246671"/>
            <a:ext cx="1587500" cy="254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D8EEB4-87E7-834F-9133-F18052BAF2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9071" y="3606928"/>
            <a:ext cx="1714500" cy="241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4C95A24-B8DC-294C-A7D2-EF39F055F62F}"/>
              </a:ext>
            </a:extLst>
          </p:cNvPr>
          <p:cNvSpPr txBox="1"/>
          <p:nvPr/>
        </p:nvSpPr>
        <p:spPr>
          <a:xfrm>
            <a:off x="8891826" y="2692635"/>
            <a:ext cx="2662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Cost function dependent measures of expressibility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AEF1F3-16AB-664A-8417-3113643E48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5396" y="4112319"/>
            <a:ext cx="7874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80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Trainability 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96A9906-D7BD-094F-BB9D-EA4D6A2217D6}"/>
              </a:ext>
            </a:extLst>
          </p:cNvPr>
          <p:cNvSpPr txBox="1">
            <a:spLocks/>
          </p:cNvSpPr>
          <p:nvPr/>
        </p:nvSpPr>
        <p:spPr>
          <a:xfrm>
            <a:off x="609601" y="1339201"/>
            <a:ext cx="11105321" cy="3550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Just because the ansatz contains the solution…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17 Indoor Easter Egg Hunt Ideas - Inside Egg Hunt Ideas 2021">
            <a:extLst>
              <a:ext uri="{FF2B5EF4-FFF2-40B4-BE49-F238E27FC236}">
                <a16:creationId xmlns:a16="http://schemas.microsoft.com/office/drawing/2014/main" id="{5A01757B-3069-1649-B9CC-5BDD5E26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7" y="2759341"/>
            <a:ext cx="4638261" cy="309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AB7C61-48EC-F148-9838-C8A045C26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10" y="2788891"/>
            <a:ext cx="3846077" cy="27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5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FF7D68-2D4F-9546-8E83-F1551B465E04}"/>
              </a:ext>
            </a:extLst>
          </p:cNvPr>
          <p:cNvSpPr txBox="1">
            <a:spLocks/>
          </p:cNvSpPr>
          <p:nvPr/>
        </p:nvSpPr>
        <p:spPr>
          <a:xfrm>
            <a:off x="609600" y="439013"/>
            <a:ext cx="10972800" cy="914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33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Ingredients for a successful VQA: Trainability 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96A9906-D7BD-094F-BB9D-EA4D6A2217D6}"/>
              </a:ext>
            </a:extLst>
          </p:cNvPr>
          <p:cNvSpPr txBox="1">
            <a:spLocks/>
          </p:cNvSpPr>
          <p:nvPr/>
        </p:nvSpPr>
        <p:spPr>
          <a:xfrm>
            <a:off x="609601" y="1339201"/>
            <a:ext cx="11105321" cy="3550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>
                <a:latin typeface="Calibri" panose="020F0502020204030204" pitchFamily="34" charset="0"/>
                <a:cs typeface="Calibri" panose="020F0502020204030204" pitchFamily="34" charset="0"/>
              </a:rPr>
              <a:t>Just because the ansatz contains the solution… doesn’t mean you can find it…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17 Indoor Easter Egg Hunt Ideas - Inside Egg Hunt Ideas 2021">
            <a:extLst>
              <a:ext uri="{FF2B5EF4-FFF2-40B4-BE49-F238E27FC236}">
                <a16:creationId xmlns:a16="http://schemas.microsoft.com/office/drawing/2014/main" id="{5A01757B-3069-1649-B9CC-5BDD5E26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7" y="2759341"/>
            <a:ext cx="4638261" cy="309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AB7C61-48EC-F148-9838-C8A045C26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10" y="2788891"/>
            <a:ext cx="3846077" cy="2729908"/>
          </a:xfrm>
          <a:prstGeom prst="rect">
            <a:avLst/>
          </a:prstGeom>
        </p:spPr>
      </p:pic>
      <p:pic>
        <p:nvPicPr>
          <p:cNvPr id="19" name="Picture 4" descr="PsBattle: This depressed Easter Bunny. : photoshopbattles">
            <a:extLst>
              <a:ext uri="{FF2B5EF4-FFF2-40B4-BE49-F238E27FC236}">
                <a16:creationId xmlns:a16="http://schemas.microsoft.com/office/drawing/2014/main" id="{FE312C2B-9D4C-5247-9672-BB348365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460" y="3669630"/>
            <a:ext cx="2047432" cy="272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524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1EB928C-ED19-AB4E-B49A-5E2AEEAAABEA}"/>
              </a:ext>
            </a:extLst>
          </p:cNvPr>
          <p:cNvSpPr txBox="1">
            <a:spLocks/>
          </p:cNvSpPr>
          <p:nvPr/>
        </p:nvSpPr>
        <p:spPr>
          <a:xfrm>
            <a:off x="952501" y="2314057"/>
            <a:ext cx="10676346" cy="2663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cost landscape needs to be sufficiently featured to enable training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FC223A3-3B67-2A4E-9512-3A5E1FD5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74" y="2604483"/>
            <a:ext cx="4265293" cy="29117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1A9C20B-399B-DF4E-B937-315D48F9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535" y="2604483"/>
            <a:ext cx="4265293" cy="28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15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FC223A3-3B67-2A4E-9512-3A5E1FD5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74" y="2604483"/>
            <a:ext cx="4265293" cy="29117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1A9C20B-399B-DF4E-B937-315D48F9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535" y="2604483"/>
            <a:ext cx="4265293" cy="28623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08540F-D50C-8641-B955-3BCBF777F422}"/>
              </a:ext>
            </a:extLst>
          </p:cNvPr>
          <p:cNvSpPr/>
          <p:nvPr/>
        </p:nvSpPr>
        <p:spPr>
          <a:xfrm>
            <a:off x="2195046" y="5801861"/>
            <a:ext cx="9100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Small gradients                       high precision required to                             resource intensive</a:t>
            </a:r>
          </a:p>
          <a:p>
            <a:pPr marL="11112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find cost minimizing direction                  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58D3FE-2D1A-5D4C-A2F0-2F37C6BBE579}"/>
              </a:ext>
            </a:extLst>
          </p:cNvPr>
          <p:cNvCxnSpPr/>
          <p:nvPr/>
        </p:nvCxnSpPr>
        <p:spPr>
          <a:xfrm>
            <a:off x="3885751" y="5960830"/>
            <a:ext cx="416830" cy="0"/>
          </a:xfrm>
          <a:prstGeom prst="straightConnector1">
            <a:avLst/>
          </a:prstGeom>
          <a:ln w="31750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EE3554-75C9-B347-9B15-CBD7E0D6209A}"/>
              </a:ext>
            </a:extLst>
          </p:cNvPr>
          <p:cNvCxnSpPr/>
          <p:nvPr/>
        </p:nvCxnSpPr>
        <p:spPr>
          <a:xfrm>
            <a:off x="7283375" y="5960830"/>
            <a:ext cx="416830" cy="0"/>
          </a:xfrm>
          <a:prstGeom prst="straightConnector1">
            <a:avLst/>
          </a:prstGeom>
          <a:ln w="31750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38EDFA7-D175-0445-8A07-CCC6F8780EFB}"/>
              </a:ext>
            </a:extLst>
          </p:cNvPr>
          <p:cNvSpPr txBox="1">
            <a:spLocks/>
          </p:cNvSpPr>
          <p:nvPr/>
        </p:nvSpPr>
        <p:spPr>
          <a:xfrm>
            <a:off x="952501" y="2314057"/>
            <a:ext cx="10676346" cy="2663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cost landscape needs to be sufficiently featured to enable training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462CB2-1174-914D-80FC-C96EB52C8F7A}"/>
              </a:ext>
            </a:extLst>
          </p:cNvPr>
          <p:cNvSpPr/>
          <p:nvPr/>
        </p:nvSpPr>
        <p:spPr>
          <a:xfrm>
            <a:off x="7729093" y="6185754"/>
            <a:ext cx="8328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                shots are required       </a:t>
            </a:r>
          </a:p>
          <a:p>
            <a:pPr marL="11112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estimate a cost to precision      )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64743C-3BCF-D54B-98E8-7123F3C18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956" y="6565678"/>
            <a:ext cx="114300" cy="101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0A0079-1538-944C-881F-72B9919C9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581" y="6247615"/>
            <a:ext cx="609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26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FC223A3-3B67-2A4E-9512-3A5E1FD5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74" y="2604483"/>
            <a:ext cx="4265293" cy="29117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1A9C20B-399B-DF4E-B937-315D48F9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535" y="2604483"/>
            <a:ext cx="4265293" cy="286236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38EDFA7-D175-0445-8A07-CCC6F8780EFB}"/>
              </a:ext>
            </a:extLst>
          </p:cNvPr>
          <p:cNvSpPr txBox="1">
            <a:spLocks/>
          </p:cNvSpPr>
          <p:nvPr/>
        </p:nvSpPr>
        <p:spPr>
          <a:xfrm>
            <a:off x="952501" y="2314057"/>
            <a:ext cx="10676346" cy="2663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cost landscape needs to be sufficiently featured to enable training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AA792B-608D-B545-ACF3-1B6F62F5D692}"/>
              </a:ext>
            </a:extLst>
          </p:cNvPr>
          <p:cNvSpPr txBox="1"/>
          <p:nvPr/>
        </p:nvSpPr>
        <p:spPr>
          <a:xfrm>
            <a:off x="1176066" y="5881048"/>
            <a:ext cx="9895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GB" sz="2400" dirty="0"/>
              <a:t>How do we know if our landscape is nice and textured or flat and untrainable?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4788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5AD29F-A7F4-A241-A54E-9B548F27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86" y="1915622"/>
            <a:ext cx="1693333" cy="626533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E8A29B-0B9A-6445-8ABA-FB9EAA78D671}"/>
              </a:ext>
            </a:extLst>
          </p:cNvPr>
          <p:cNvSpPr txBox="1">
            <a:spLocks/>
          </p:cNvSpPr>
          <p:nvPr/>
        </p:nvSpPr>
        <p:spPr>
          <a:xfrm>
            <a:off x="438193" y="3032265"/>
            <a:ext cx="10442713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Assess trainability of a VQA by studying expected cost gradients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Chebyshev's inequality:</a:t>
            </a: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Small variance entails small cost gradients.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02476A-B7E6-9B49-B4CD-D8554FA3F94A}"/>
              </a:ext>
            </a:extLst>
          </p:cNvPr>
          <p:cNvSpPr/>
          <p:nvPr/>
        </p:nvSpPr>
        <p:spPr>
          <a:xfrm>
            <a:off x="244929" y="2677886"/>
            <a:ext cx="11609614" cy="3477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73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1D01D03-C7AC-CA4A-B7E4-C9AB6FE31201}"/>
              </a:ext>
            </a:extLst>
          </p:cNvPr>
          <p:cNvSpPr txBox="1">
            <a:spLocks/>
          </p:cNvSpPr>
          <p:nvPr/>
        </p:nvSpPr>
        <p:spPr>
          <a:xfrm>
            <a:off x="438193" y="3032265"/>
            <a:ext cx="10442713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Assess trainability of a VQA by studying expected cost gradients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Chebyshev's inequality:</a:t>
            </a: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Small variance entails small cost gradients.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5AD29F-A7F4-A241-A54E-9B548F27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86" y="1915622"/>
            <a:ext cx="1693333" cy="626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E7886B-BE33-E74F-99EA-347C0EF3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262" y="3102940"/>
            <a:ext cx="1168400" cy="287867"/>
          </a:xfrm>
          <a:prstGeom prst="rect">
            <a:avLst/>
          </a:prstGeom>
        </p:spPr>
      </p:pic>
      <p:pic>
        <p:nvPicPr>
          <p:cNvPr id="21" name="Picture 4" descr="Rolling Hills | Livermore, CA This picture won the photo of … | Flickr">
            <a:extLst>
              <a:ext uri="{FF2B5EF4-FFF2-40B4-BE49-F238E27FC236}">
                <a16:creationId xmlns:a16="http://schemas.microsoft.com/office/drawing/2014/main" id="{9D0CC360-DD42-0948-B1C3-039712CE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62" y="3066062"/>
            <a:ext cx="2859062" cy="14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6B822E-C447-B047-9DAE-A816AD2953A7}"/>
              </a:ext>
            </a:extLst>
          </p:cNvPr>
          <p:cNvSpPr/>
          <p:nvPr/>
        </p:nvSpPr>
        <p:spPr>
          <a:xfrm>
            <a:off x="438193" y="4178300"/>
            <a:ext cx="5657807" cy="200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16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1D01D03-C7AC-CA4A-B7E4-C9AB6FE31201}"/>
              </a:ext>
            </a:extLst>
          </p:cNvPr>
          <p:cNvSpPr txBox="1">
            <a:spLocks/>
          </p:cNvSpPr>
          <p:nvPr/>
        </p:nvSpPr>
        <p:spPr>
          <a:xfrm>
            <a:off x="438193" y="3032265"/>
            <a:ext cx="10442713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Assess trainability of a VQA by studying expected cost gradients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Chebyshev's inequality:</a:t>
            </a: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Small variance entails small cost gradients.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5AD29F-A7F4-A241-A54E-9B548F27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86" y="1915622"/>
            <a:ext cx="1693333" cy="626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E7886B-BE33-E74F-99EA-347C0EF3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262" y="3102940"/>
            <a:ext cx="1168400" cy="287867"/>
          </a:xfrm>
          <a:prstGeom prst="rect">
            <a:avLst/>
          </a:prstGeom>
        </p:spPr>
      </p:pic>
      <p:pic>
        <p:nvPicPr>
          <p:cNvPr id="21" name="Picture 4" descr="Rolling Hills | Livermore, CA This picture won the photo of … | Flickr">
            <a:extLst>
              <a:ext uri="{FF2B5EF4-FFF2-40B4-BE49-F238E27FC236}">
                <a16:creationId xmlns:a16="http://schemas.microsoft.com/office/drawing/2014/main" id="{9D0CC360-DD42-0948-B1C3-039712CE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62" y="3066062"/>
            <a:ext cx="2859062" cy="14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6B822E-C447-B047-9DAE-A816AD2953A7}"/>
              </a:ext>
            </a:extLst>
          </p:cNvPr>
          <p:cNvSpPr/>
          <p:nvPr/>
        </p:nvSpPr>
        <p:spPr>
          <a:xfrm>
            <a:off x="438193" y="4178300"/>
            <a:ext cx="5657807" cy="200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FC847D-30B0-6348-8D1C-DD5C12896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378" y="4725958"/>
            <a:ext cx="2226983" cy="14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8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BE6E6-6CFD-6A4E-81CD-7C3FCFD90E0F}"/>
              </a:ext>
            </a:extLst>
          </p:cNvPr>
          <p:cNvSpPr txBox="1"/>
          <p:nvPr/>
        </p:nvSpPr>
        <p:spPr>
          <a:xfrm>
            <a:off x="1607880" y="3765408"/>
            <a:ext cx="181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0DD684-30E9-424D-A678-F227A037F3DD}"/>
              </a:ext>
            </a:extLst>
          </p:cNvPr>
          <p:cNvSpPr txBox="1"/>
          <p:nvPr/>
        </p:nvSpPr>
        <p:spPr>
          <a:xfrm>
            <a:off x="6811191" y="3841099"/>
            <a:ext cx="239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Classical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Computation</a:t>
            </a:r>
          </a:p>
        </p:txBody>
      </p:sp>
      <p:sp>
        <p:nvSpPr>
          <p:cNvPr id="15" name="Curved Down Arrow 14">
            <a:extLst>
              <a:ext uri="{FF2B5EF4-FFF2-40B4-BE49-F238E27FC236}">
                <a16:creationId xmlns:a16="http://schemas.microsoft.com/office/drawing/2014/main" id="{AE3F42B2-94EE-534A-9A61-0353A21A8974}"/>
              </a:ext>
            </a:extLst>
          </p:cNvPr>
          <p:cNvSpPr/>
          <p:nvPr/>
        </p:nvSpPr>
        <p:spPr>
          <a:xfrm>
            <a:off x="4202552" y="4497915"/>
            <a:ext cx="2002328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BC25FC8F-B67C-9049-91F0-949D0348B1EB}"/>
              </a:ext>
            </a:extLst>
          </p:cNvPr>
          <p:cNvSpPr/>
          <p:nvPr/>
        </p:nvSpPr>
        <p:spPr>
          <a:xfrm rot="10800000">
            <a:off x="4170619" y="5911378"/>
            <a:ext cx="2002328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D85C79-492E-FE4E-9CCE-BCBBBE4ADD9F}"/>
              </a:ext>
            </a:extLst>
          </p:cNvPr>
          <p:cNvSpPr/>
          <p:nvPr/>
        </p:nvSpPr>
        <p:spPr>
          <a:xfrm>
            <a:off x="4435626" y="6582037"/>
            <a:ext cx="1342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update circuit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DC2E06-DA2C-A840-A392-A144C3A392A5}"/>
              </a:ext>
            </a:extLst>
          </p:cNvPr>
          <p:cNvSpPr/>
          <p:nvPr/>
        </p:nvSpPr>
        <p:spPr>
          <a:xfrm>
            <a:off x="4037150" y="4002218"/>
            <a:ext cx="2154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Measured cost function</a:t>
            </a:r>
          </a:p>
        </p:txBody>
      </p:sp>
      <p:pic>
        <p:nvPicPr>
          <p:cNvPr id="22" name="Picture 2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2F720508-A4AF-8743-99AD-EA13B2DB8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22353" y="4471005"/>
            <a:ext cx="3886069" cy="2097780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68BA48E4-47C8-5E4F-A53B-19E372F56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71949" y="4540849"/>
            <a:ext cx="2490915" cy="18575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5B88A-ADCA-1C47-BE04-957E226D4301}"/>
              </a:ext>
            </a:extLst>
          </p:cNvPr>
          <p:cNvSpPr txBox="1"/>
          <p:nvPr/>
        </p:nvSpPr>
        <p:spPr>
          <a:xfrm>
            <a:off x="4202552" y="5071165"/>
            <a:ext cx="197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Optimisation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Loop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098B71-CDCE-364E-9803-3E53AA9E2A3C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Variational Quantum Algorithm (VQA)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7D0C36B-E862-0F4F-89F1-76DCC1197143}"/>
              </a:ext>
            </a:extLst>
          </p:cNvPr>
          <p:cNvSpPr txBox="1">
            <a:spLocks/>
          </p:cNvSpPr>
          <p:nvPr/>
        </p:nvSpPr>
        <p:spPr>
          <a:xfrm>
            <a:off x="1393603" y="1999257"/>
            <a:ext cx="10798397" cy="320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algorithms for near term quantum computers.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quantum computer for classically hard subcomponent.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 load rest of algorithm to classical computer. 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54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1D01D03-C7AC-CA4A-B7E4-C9AB6FE31201}"/>
              </a:ext>
            </a:extLst>
          </p:cNvPr>
          <p:cNvSpPr txBox="1">
            <a:spLocks/>
          </p:cNvSpPr>
          <p:nvPr/>
        </p:nvSpPr>
        <p:spPr>
          <a:xfrm>
            <a:off x="438193" y="3032265"/>
            <a:ext cx="10442713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Assess trainability of a VQA by studying expected cost gradients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Chebyshev's inequality:</a:t>
            </a: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Small variance entails small cost gradients.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5AD29F-A7F4-A241-A54E-9B548F27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86" y="1915622"/>
            <a:ext cx="1693333" cy="626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E7886B-BE33-E74F-99EA-347C0EF3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262" y="3102940"/>
            <a:ext cx="1168400" cy="287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2720B1-0AD7-E94A-85AA-87E2DFEFF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883" y="4223974"/>
            <a:ext cx="2997200" cy="592667"/>
          </a:xfrm>
          <a:prstGeom prst="rect">
            <a:avLst/>
          </a:prstGeom>
        </p:spPr>
      </p:pic>
      <p:pic>
        <p:nvPicPr>
          <p:cNvPr id="21" name="Picture 4" descr="Rolling Hills | Livermore, CA This picture won the photo of … | Flickr">
            <a:extLst>
              <a:ext uri="{FF2B5EF4-FFF2-40B4-BE49-F238E27FC236}">
                <a16:creationId xmlns:a16="http://schemas.microsoft.com/office/drawing/2014/main" id="{9D0CC360-DD42-0948-B1C3-039712CE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62" y="3066062"/>
            <a:ext cx="2859062" cy="14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AF4530-8010-2042-B249-A3B6BA500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7378" y="4725958"/>
            <a:ext cx="2226983" cy="14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99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080EC2-19DB-1344-9412-BDC12F9F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641" y="328472"/>
            <a:ext cx="4076701" cy="933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848842-1183-8C45-BF98-3F00F8E2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46" y="2358056"/>
            <a:ext cx="2115289" cy="677714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7A61684-2C94-D34C-80AA-8F964B86BA73}"/>
              </a:ext>
            </a:extLst>
          </p:cNvPr>
          <p:cNvSpPr/>
          <p:nvPr/>
        </p:nvSpPr>
        <p:spPr>
          <a:xfrm>
            <a:off x="2378904" y="2269805"/>
            <a:ext cx="2404122" cy="93381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461AB8-CD3C-2D4D-A24E-14590226D5F8}"/>
              </a:ext>
            </a:extLst>
          </p:cNvPr>
          <p:cNvSpPr txBox="1"/>
          <p:nvPr/>
        </p:nvSpPr>
        <p:spPr>
          <a:xfrm>
            <a:off x="1104773" y="4906427"/>
            <a:ext cx="4591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Probability of non-zero gradients vanishes exponentially with problem size.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602B02-BB7F-A04D-BAC5-C8F2EE442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907" y="3917734"/>
            <a:ext cx="2997200" cy="5926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6944D8-185D-1745-B8FD-3E91E238A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558" y="3437641"/>
            <a:ext cx="345525" cy="35272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069CDA-37EA-A145-8618-D59C21F7F398}"/>
              </a:ext>
            </a:extLst>
          </p:cNvPr>
          <p:cNvCxnSpPr>
            <a:cxnSpLocks/>
          </p:cNvCxnSpPr>
          <p:nvPr/>
        </p:nvCxnSpPr>
        <p:spPr>
          <a:xfrm>
            <a:off x="3433536" y="4590787"/>
            <a:ext cx="0" cy="275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B9F55B-A40F-1946-A6CE-A53C398D5B22}"/>
              </a:ext>
            </a:extLst>
          </p:cNvPr>
          <p:cNvCxnSpPr>
            <a:cxnSpLocks/>
          </p:cNvCxnSpPr>
          <p:nvPr/>
        </p:nvCxnSpPr>
        <p:spPr>
          <a:xfrm>
            <a:off x="3433536" y="5634403"/>
            <a:ext cx="0" cy="275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51A95AB-A646-294E-860F-C295216416BC}"/>
              </a:ext>
            </a:extLst>
          </p:cNvPr>
          <p:cNvSpPr txBox="1"/>
          <p:nvPr/>
        </p:nvSpPr>
        <p:spPr>
          <a:xfrm>
            <a:off x="1097168" y="6030596"/>
            <a:ext cx="4591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Shot required for training grows exponentially with problem size.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E8235-FB93-A248-B7BB-2F70A60B1690}"/>
              </a:ext>
            </a:extLst>
          </p:cNvPr>
          <p:cNvSpPr txBox="1"/>
          <p:nvPr/>
        </p:nvSpPr>
        <p:spPr>
          <a:xfrm>
            <a:off x="459350" y="1705061"/>
            <a:ext cx="478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If          forms a 2-design then: 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634876-AC10-4348-8D3C-9BB939D49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23" y="1795579"/>
            <a:ext cx="558800" cy="2878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ED3A3B-E7BC-6F4E-85FB-DA25A84BE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5688" y="2328552"/>
            <a:ext cx="3816627" cy="4035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6BD598-E99C-3745-95E9-1CD0DA246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787" y="2421275"/>
            <a:ext cx="3816627" cy="4035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6922-6BB9-B64A-9F75-8CB53D8690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757416" y="4300008"/>
            <a:ext cx="774691" cy="21519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236F978-0B81-644F-B8E5-8591C5D932E1}"/>
              </a:ext>
            </a:extLst>
          </p:cNvPr>
          <p:cNvSpPr/>
          <p:nvPr/>
        </p:nvSpPr>
        <p:spPr>
          <a:xfrm>
            <a:off x="9144001" y="2563447"/>
            <a:ext cx="1908313" cy="500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38" name="Picture 4" descr="Rolling Hills | Livermore, CA This picture won the photo of … | Flickr">
            <a:extLst>
              <a:ext uri="{FF2B5EF4-FFF2-40B4-BE49-F238E27FC236}">
                <a16:creationId xmlns:a16="http://schemas.microsoft.com/office/drawing/2014/main" id="{CAC889A4-04FD-5B4B-9171-A5773046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50" y="2434410"/>
            <a:ext cx="1242042" cy="6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877CE1-F873-C04D-B353-54FD98FBCC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6891" y="4523840"/>
            <a:ext cx="850178" cy="56471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451F429-210D-5840-BC09-810679011A6C}"/>
              </a:ext>
            </a:extLst>
          </p:cNvPr>
          <p:cNvSpPr txBox="1"/>
          <p:nvPr/>
        </p:nvSpPr>
        <p:spPr>
          <a:xfrm>
            <a:off x="9364212" y="3340761"/>
            <a:ext cx="247553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i="1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barren plateau phenomena </a:t>
            </a:r>
          </a:p>
          <a:p>
            <a:pPr algn="ctr"/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81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848842-1183-8C45-BF98-3F00F8E2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46" y="2358056"/>
            <a:ext cx="2115289" cy="677714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7A61684-2C94-D34C-80AA-8F964B86BA73}"/>
              </a:ext>
            </a:extLst>
          </p:cNvPr>
          <p:cNvSpPr/>
          <p:nvPr/>
        </p:nvSpPr>
        <p:spPr>
          <a:xfrm>
            <a:off x="2378904" y="2269805"/>
            <a:ext cx="2404122" cy="93381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461AB8-CD3C-2D4D-A24E-14590226D5F8}"/>
              </a:ext>
            </a:extLst>
          </p:cNvPr>
          <p:cNvSpPr txBox="1"/>
          <p:nvPr/>
        </p:nvSpPr>
        <p:spPr>
          <a:xfrm>
            <a:off x="1104773" y="4906427"/>
            <a:ext cx="4591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Probability of non-zero gradients vanishes exponentially with problem size.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602B02-BB7F-A04D-BAC5-C8F2EE442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907" y="3917734"/>
            <a:ext cx="2997200" cy="5926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6944D8-185D-1745-B8FD-3E91E238A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558" y="3437641"/>
            <a:ext cx="345525" cy="35272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069CDA-37EA-A145-8618-D59C21F7F398}"/>
              </a:ext>
            </a:extLst>
          </p:cNvPr>
          <p:cNvCxnSpPr>
            <a:cxnSpLocks/>
          </p:cNvCxnSpPr>
          <p:nvPr/>
        </p:nvCxnSpPr>
        <p:spPr>
          <a:xfrm>
            <a:off x="3433536" y="4590787"/>
            <a:ext cx="0" cy="275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B9F55B-A40F-1946-A6CE-A53C398D5B22}"/>
              </a:ext>
            </a:extLst>
          </p:cNvPr>
          <p:cNvCxnSpPr>
            <a:cxnSpLocks/>
          </p:cNvCxnSpPr>
          <p:nvPr/>
        </p:nvCxnSpPr>
        <p:spPr>
          <a:xfrm>
            <a:off x="3433536" y="5634403"/>
            <a:ext cx="0" cy="2751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51A95AB-A646-294E-860F-C295216416BC}"/>
              </a:ext>
            </a:extLst>
          </p:cNvPr>
          <p:cNvSpPr txBox="1"/>
          <p:nvPr/>
        </p:nvSpPr>
        <p:spPr>
          <a:xfrm>
            <a:off x="1097168" y="6030596"/>
            <a:ext cx="4591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Shot required for training grows exponentially with problem size.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E8235-FB93-A248-B7BB-2F70A60B1690}"/>
              </a:ext>
            </a:extLst>
          </p:cNvPr>
          <p:cNvSpPr txBox="1"/>
          <p:nvPr/>
        </p:nvSpPr>
        <p:spPr>
          <a:xfrm>
            <a:off x="459350" y="1705061"/>
            <a:ext cx="478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If           </a:t>
            </a:r>
            <a:r>
              <a:rPr lang="en-GB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perfectly expressive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634876-AC10-4348-8D3C-9BB939D49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23" y="1795579"/>
            <a:ext cx="558800" cy="2878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ED3A3B-E7BC-6F4E-85FB-DA25A84BE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688" y="2328552"/>
            <a:ext cx="3816627" cy="4035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6BD598-E99C-3745-95E9-1CD0DA246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787" y="2421275"/>
            <a:ext cx="3816627" cy="4035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6922-6BB9-B64A-9F75-8CB53D869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757416" y="4300008"/>
            <a:ext cx="774691" cy="21519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236F978-0B81-644F-B8E5-8591C5D932E1}"/>
              </a:ext>
            </a:extLst>
          </p:cNvPr>
          <p:cNvSpPr/>
          <p:nvPr/>
        </p:nvSpPr>
        <p:spPr>
          <a:xfrm>
            <a:off x="9144001" y="2563447"/>
            <a:ext cx="1908313" cy="500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38" name="Picture 4" descr="Rolling Hills | Livermore, CA This picture won the photo of … | Flickr">
            <a:extLst>
              <a:ext uri="{FF2B5EF4-FFF2-40B4-BE49-F238E27FC236}">
                <a16:creationId xmlns:a16="http://schemas.microsoft.com/office/drawing/2014/main" id="{CAC889A4-04FD-5B4B-9171-A5773046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50" y="2434410"/>
            <a:ext cx="1242042" cy="6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877CE1-F873-C04D-B353-54FD98FBCC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891" y="4523840"/>
            <a:ext cx="850178" cy="56471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451F429-210D-5840-BC09-810679011A6C}"/>
              </a:ext>
            </a:extLst>
          </p:cNvPr>
          <p:cNvSpPr txBox="1"/>
          <p:nvPr/>
        </p:nvSpPr>
        <p:spPr>
          <a:xfrm>
            <a:off x="9364212" y="3340761"/>
            <a:ext cx="247553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i="1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barren plateau phenomena </a:t>
            </a:r>
          </a:p>
          <a:p>
            <a:pPr algn="ctr"/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98E321-9D0B-9346-85F5-0344CB28E725}"/>
              </a:ext>
            </a:extLst>
          </p:cNvPr>
          <p:cNvSpPr/>
          <p:nvPr/>
        </p:nvSpPr>
        <p:spPr>
          <a:xfrm>
            <a:off x="6319573" y="-30148"/>
            <a:ext cx="5872427" cy="1627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1D71CCA-11EF-9647-AB14-FA5B993F3122}"/>
              </a:ext>
            </a:extLst>
          </p:cNvPr>
          <p:cNvSpPr/>
          <p:nvPr/>
        </p:nvSpPr>
        <p:spPr>
          <a:xfrm>
            <a:off x="6672833" y="578174"/>
            <a:ext cx="2291404" cy="56483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5C1300-9169-5C44-A52E-4427515DC05D}"/>
              </a:ext>
            </a:extLst>
          </p:cNvPr>
          <p:cNvSpPr txBox="1"/>
          <p:nvPr/>
        </p:nvSpPr>
        <p:spPr>
          <a:xfrm>
            <a:off x="6794907" y="559396"/>
            <a:ext cx="220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Perfectly expressible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ansatze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are untrainable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7DE6945-48CD-7744-952E-B9D24B4588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3587" y="-12414"/>
            <a:ext cx="2546245" cy="18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4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781000D-86A2-6E4E-9B96-BF6874B58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690" y="329350"/>
            <a:ext cx="6246365" cy="96153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C1CED80-7152-8246-AE54-857DAAB6B48E}"/>
              </a:ext>
            </a:extLst>
          </p:cNvPr>
          <p:cNvSpPr/>
          <p:nvPr/>
        </p:nvSpPr>
        <p:spPr>
          <a:xfrm>
            <a:off x="9144001" y="3767008"/>
            <a:ext cx="1908313" cy="500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13A206-28D6-AC49-9D40-7F20894DD9FD}"/>
              </a:ext>
            </a:extLst>
          </p:cNvPr>
          <p:cNvSpPr/>
          <p:nvPr/>
        </p:nvSpPr>
        <p:spPr>
          <a:xfrm>
            <a:off x="10900278" y="5910935"/>
            <a:ext cx="687753" cy="687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0F6693-E9B1-9B49-A213-AC6FB1B55037}"/>
              </a:ext>
            </a:extLst>
          </p:cNvPr>
          <p:cNvSpPr/>
          <p:nvPr/>
        </p:nvSpPr>
        <p:spPr>
          <a:xfrm>
            <a:off x="10174896" y="6110372"/>
            <a:ext cx="324997" cy="687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2FA5BF5-DD08-AD44-8B28-A585193A8BE5}"/>
              </a:ext>
            </a:extLst>
          </p:cNvPr>
          <p:cNvSpPr/>
          <p:nvPr/>
        </p:nvSpPr>
        <p:spPr>
          <a:xfrm>
            <a:off x="10776104" y="5999637"/>
            <a:ext cx="324997" cy="687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C4C21-DD48-5349-90D3-0B1E14E518C7}"/>
              </a:ext>
            </a:extLst>
          </p:cNvPr>
          <p:cNvSpPr/>
          <p:nvPr/>
        </p:nvSpPr>
        <p:spPr>
          <a:xfrm>
            <a:off x="9662174" y="2191039"/>
            <a:ext cx="2073393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67" b="1" i="1">
                <a:latin typeface="Calibri" panose="020F0502020204030204" pitchFamily="34" charset="0"/>
                <a:cs typeface="Calibri" panose="020F0502020204030204" pitchFamily="34" charset="0"/>
              </a:rPr>
              <a:t>Global Cost: </a:t>
            </a:r>
          </a:p>
          <a:p>
            <a:pPr algn="ctr"/>
            <a:r>
              <a:rPr lang="en-GB" sz="1867" i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867">
                <a:latin typeface="Calibri" panose="020F0502020204030204" pitchFamily="34" charset="0"/>
                <a:cs typeface="Calibri" panose="020F0502020204030204" pitchFamily="34" charset="0"/>
              </a:rPr>
              <a:t> acts non-trivially on all qubits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DB8BE65-BBBB-9F4E-B97D-AB5409777114}"/>
              </a:ext>
            </a:extLst>
          </p:cNvPr>
          <p:cNvSpPr/>
          <p:nvPr/>
        </p:nvSpPr>
        <p:spPr>
          <a:xfrm>
            <a:off x="6977632" y="3734851"/>
            <a:ext cx="3471461" cy="36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5EAE02-8ACA-4E47-9772-A49C648987EF}"/>
              </a:ext>
            </a:extLst>
          </p:cNvPr>
          <p:cNvSpPr txBox="1"/>
          <p:nvPr/>
        </p:nvSpPr>
        <p:spPr>
          <a:xfrm>
            <a:off x="428025" y="1999336"/>
            <a:ext cx="599308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>
                <a:latin typeface="Calibri" panose="020F0502020204030204" pitchFamily="34" charset="0"/>
                <a:cs typeface="Calibri" panose="020F0502020204030204" pitchFamily="34" charset="0"/>
              </a:rPr>
              <a:t>But the converse isn’t true….  </a:t>
            </a:r>
          </a:p>
          <a:p>
            <a:endParaRPr lang="en-GB" sz="37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7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733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BDC15A5-4CD8-3B41-9256-12362F896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8" b="48565"/>
          <a:stretch/>
        </p:blipFill>
        <p:spPr>
          <a:xfrm>
            <a:off x="4831811" y="3613317"/>
            <a:ext cx="5993080" cy="300198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678AF76-890B-AF41-A719-98CFF73C12AB}"/>
              </a:ext>
            </a:extLst>
          </p:cNvPr>
          <p:cNvSpPr/>
          <p:nvPr/>
        </p:nvSpPr>
        <p:spPr>
          <a:xfrm>
            <a:off x="5104561" y="5942196"/>
            <a:ext cx="687753" cy="687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76B025E-B2D6-9D45-AD33-A3E33B3719C9}"/>
              </a:ext>
            </a:extLst>
          </p:cNvPr>
          <p:cNvSpPr/>
          <p:nvPr/>
        </p:nvSpPr>
        <p:spPr>
          <a:xfrm>
            <a:off x="5487917" y="2966411"/>
            <a:ext cx="4084833" cy="687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244A091-FF08-E549-964F-5BAE8A6BA490}"/>
              </a:ext>
            </a:extLst>
          </p:cNvPr>
          <p:cNvCxnSpPr>
            <a:cxnSpLocks/>
          </p:cNvCxnSpPr>
          <p:nvPr/>
        </p:nvCxnSpPr>
        <p:spPr>
          <a:xfrm flipH="1">
            <a:off x="10499893" y="3244683"/>
            <a:ext cx="130776" cy="73613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8179331B-3B84-484E-A813-BA16BD8CE1EB}"/>
              </a:ext>
            </a:extLst>
          </p:cNvPr>
          <p:cNvSpPr/>
          <p:nvPr/>
        </p:nvSpPr>
        <p:spPr>
          <a:xfrm>
            <a:off x="1296849" y="3006921"/>
            <a:ext cx="3426634" cy="108155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100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2ADF17-AF45-1341-8F23-EE4ED055F3D1}"/>
              </a:ext>
            </a:extLst>
          </p:cNvPr>
          <p:cNvSpPr/>
          <p:nvPr/>
        </p:nvSpPr>
        <p:spPr>
          <a:xfrm>
            <a:off x="1413360" y="3069162"/>
            <a:ext cx="3086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latin typeface="Calibri" panose="020F0502020204030204" pitchFamily="34" charset="0"/>
                <a:cs typeface="Calibri" panose="020F0502020204030204" pitchFamily="34" charset="0"/>
              </a:rPr>
              <a:t>Inexpressive ansatz can be untrainable </a:t>
            </a:r>
            <a:endParaRPr lang="en-GB" sz="24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415317B-1E64-DA42-9A4E-8D447DDE2113}"/>
              </a:ext>
            </a:extLst>
          </p:cNvPr>
          <p:cNvSpPr/>
          <p:nvPr/>
        </p:nvSpPr>
        <p:spPr>
          <a:xfrm>
            <a:off x="619090" y="4941991"/>
            <a:ext cx="467513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133">
                <a:latin typeface="Calibri" panose="020F0502020204030204" pitchFamily="34" charset="0"/>
                <a:cs typeface="Calibri" panose="020F0502020204030204" pitchFamily="34" charset="0"/>
              </a:rPr>
              <a:t>Single layer (highly inexpressive!) ansatz with global cost has barren plateau 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5DEF66F-8068-0442-91EB-D015503F6777}"/>
              </a:ext>
            </a:extLst>
          </p:cNvPr>
          <p:cNvCxnSpPr>
            <a:cxnSpLocks/>
          </p:cNvCxnSpPr>
          <p:nvPr/>
        </p:nvCxnSpPr>
        <p:spPr>
          <a:xfrm flipV="1">
            <a:off x="5104560" y="5330032"/>
            <a:ext cx="583659" cy="5755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55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Trade off between Trainability and </a:t>
            </a:r>
            <a:r>
              <a:rPr lang="en-US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46B845-9BA8-E442-90E8-439777B71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23" b="-12968"/>
          <a:stretch/>
        </p:blipFill>
        <p:spPr>
          <a:xfrm>
            <a:off x="6934089" y="2196970"/>
            <a:ext cx="4333461" cy="4366492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24464F6-89E7-4942-8179-AA6F0520F7FF}"/>
              </a:ext>
            </a:extLst>
          </p:cNvPr>
          <p:cNvSpPr txBox="1">
            <a:spLocks/>
          </p:cNvSpPr>
          <p:nvPr/>
        </p:nvSpPr>
        <p:spPr>
          <a:xfrm>
            <a:off x="511268" y="2935435"/>
            <a:ext cx="5911554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>
                <a:latin typeface="Calibri" panose="020F0502020204030204" pitchFamily="34" charset="0"/>
                <a:cs typeface="Calibri" panose="020F0502020204030204" pitchFamily="34" charset="0"/>
              </a:rPr>
              <a:t>Perfectly expressible ansatze are untrainable.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>
                <a:latin typeface="Calibri" panose="020F0502020204030204" pitchFamily="34" charset="0"/>
                <a:cs typeface="Calibri" panose="020F0502020204030204" pitchFamily="34" charset="0"/>
              </a:rPr>
              <a:t>Inexpressive ansatze are not always trainable.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>
                <a:latin typeface="Calibri" panose="020F0502020204030204" pitchFamily="34" charset="0"/>
                <a:cs typeface="Calibri" panose="020F0502020204030204" pitchFamily="34" charset="0"/>
              </a:rPr>
              <a:t>Can we formalize this trade off?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64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78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Trade off between Trainability and </a:t>
            </a:r>
            <a:r>
              <a:rPr lang="en-US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798682-8301-5E43-B179-3F666B540D05}"/>
              </a:ext>
            </a:extLst>
          </p:cNvPr>
          <p:cNvSpPr txBox="1">
            <a:spLocks/>
          </p:cNvSpPr>
          <p:nvPr/>
        </p:nvSpPr>
        <p:spPr>
          <a:xfrm>
            <a:off x="908178" y="2985967"/>
            <a:ext cx="10904377" cy="5807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derive an upper bound on the variance in cost gradients in terms of the </a:t>
            </a:r>
            <a:r>
              <a:rPr lang="en-US" sz="213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higher the </a:t>
            </a:r>
            <a:r>
              <a:rPr lang="en-GB" sz="213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GB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ansatz, that is the smaller                , the smaller the upper bound on the variance of the cost partial derivative.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GB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expressive </a:t>
            </a:r>
            <a:r>
              <a:rPr lang="en-GB" sz="213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ansatze</a:t>
            </a:r>
            <a:r>
              <a:rPr lang="en-GB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have flatter landscapes and consequently be harder to train.</a:t>
            </a:r>
          </a:p>
          <a:p>
            <a:pPr marL="14816"/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BE11D1-5E17-1C4D-A69C-57508CF1F3E3}"/>
              </a:ext>
            </a:extLst>
          </p:cNvPr>
          <p:cNvSpPr/>
          <p:nvPr/>
        </p:nvSpPr>
        <p:spPr>
          <a:xfrm>
            <a:off x="1260574" y="2466427"/>
            <a:ext cx="10389705" cy="249448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DC4AB-3C7F-FC4F-A376-9798F31D0751}"/>
              </a:ext>
            </a:extLst>
          </p:cNvPr>
          <p:cNvSpPr txBox="1"/>
          <p:nvPr/>
        </p:nvSpPr>
        <p:spPr>
          <a:xfrm>
            <a:off x="1260573" y="3354500"/>
            <a:ext cx="279620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67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gradient of cost with arbitrary ansatz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874FA-F24F-D142-B0CE-E2D9B58E772D}"/>
              </a:ext>
            </a:extLst>
          </p:cNvPr>
          <p:cNvSpPr txBox="1"/>
          <p:nvPr/>
        </p:nvSpPr>
        <p:spPr>
          <a:xfrm>
            <a:off x="4176698" y="3381005"/>
            <a:ext cx="240527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67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gradient of cost for maximally expressive ansatz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BF0A3D-1455-ED4A-92DB-552AA64AC0D3}"/>
              </a:ext>
            </a:extLst>
          </p:cNvPr>
          <p:cNvSpPr txBox="1"/>
          <p:nvPr/>
        </p:nvSpPr>
        <p:spPr>
          <a:xfrm>
            <a:off x="7144538" y="3566119"/>
            <a:ext cx="344556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 measures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D57DDE-AD13-7246-A84A-188189145A69}"/>
              </a:ext>
            </a:extLst>
          </p:cNvPr>
          <p:cNvCxnSpPr>
            <a:cxnSpLocks/>
          </p:cNvCxnSpPr>
          <p:nvPr/>
        </p:nvCxnSpPr>
        <p:spPr>
          <a:xfrm flipH="1" flipV="1">
            <a:off x="7131286" y="3322797"/>
            <a:ext cx="357809" cy="223100"/>
          </a:xfrm>
          <a:prstGeom prst="straightConnector1">
            <a:avLst/>
          </a:prstGeom>
          <a:ln w="1270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0CD91F1-360B-ED48-B370-8E3E7061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79" y="2606443"/>
            <a:ext cx="8797836" cy="734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52CE9D-668B-9946-A9EA-65C298B8B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847" y="4327680"/>
            <a:ext cx="1719963" cy="417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BF344F-CC65-484F-B363-D53CBAB09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358" y="5203785"/>
            <a:ext cx="778933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4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78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Trade off between Trainability and </a:t>
            </a:r>
            <a:r>
              <a:rPr lang="en-US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Expressibility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E50094B-2D47-4941-949C-AAC565E45671}"/>
              </a:ext>
            </a:extLst>
          </p:cNvPr>
          <p:cNvSpPr txBox="1">
            <a:spLocks/>
          </p:cNvSpPr>
          <p:nvPr/>
        </p:nvSpPr>
        <p:spPr>
          <a:xfrm>
            <a:off x="459350" y="3887042"/>
            <a:ext cx="11054626" cy="3979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bound leaves wiggle room. Inexpressive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ansatze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(but are not guaranteed) not exhibit large cost gradients.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Prompts question: when/how can reducing the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an ansatz increase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14816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explore this numerically… 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2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6855"/>
            <a:ext cx="3668088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Trade off between Trainability and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Expressibility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D346CD-D4CC-0442-BE2F-28E9ABDE0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926" y="3660145"/>
            <a:ext cx="7512917" cy="2643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EC50F1-89D9-0640-8509-501286E27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054" y="782627"/>
            <a:ext cx="4416894" cy="2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41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6855"/>
            <a:ext cx="3668088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Trade off between Trainability and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Expressibility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EC50F1-89D9-0640-8509-501286E2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458" y="134047"/>
            <a:ext cx="4416894" cy="2094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0EF7E0-D0AD-F246-AC3C-92D9BD94A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851" y="2414650"/>
            <a:ext cx="3515250" cy="4309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B2FA55-2977-C846-93FF-DC154FE1E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62" t="71528" b="5302"/>
          <a:stretch/>
        </p:blipFill>
        <p:spPr>
          <a:xfrm>
            <a:off x="8432800" y="3522948"/>
            <a:ext cx="3238373" cy="2133437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AF0F8B0-07A7-8A4A-9BB3-A5DD36572E41}"/>
              </a:ext>
            </a:extLst>
          </p:cNvPr>
          <p:cNvSpPr/>
          <p:nvPr/>
        </p:nvSpPr>
        <p:spPr>
          <a:xfrm>
            <a:off x="8955348" y="3644152"/>
            <a:ext cx="328669" cy="121025"/>
          </a:xfrm>
          <a:prstGeom prst="ellipse">
            <a:avLst/>
          </a:prstGeom>
          <a:solidFill>
            <a:schemeClr val="accent3">
              <a:lumMod val="90000"/>
              <a:alpha val="74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BBA80F-BF10-5C44-B985-81602DE2D17B}"/>
              </a:ext>
            </a:extLst>
          </p:cNvPr>
          <p:cNvSpPr/>
          <p:nvPr/>
        </p:nvSpPr>
        <p:spPr>
          <a:xfrm>
            <a:off x="10135235" y="3644152"/>
            <a:ext cx="328669" cy="1784519"/>
          </a:xfrm>
          <a:prstGeom prst="ellipse">
            <a:avLst/>
          </a:prstGeom>
          <a:solidFill>
            <a:schemeClr val="accent3">
              <a:lumMod val="90000"/>
              <a:alpha val="74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4E63A-9E87-FA45-BD82-315891DBD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659" y="1211147"/>
            <a:ext cx="2082800" cy="546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5686F-D389-FD44-932F-88DBBC4014B0}"/>
              </a:ext>
            </a:extLst>
          </p:cNvPr>
          <p:cNvSpPr txBox="1"/>
          <p:nvPr/>
        </p:nvSpPr>
        <p:spPr>
          <a:xfrm>
            <a:off x="4511339" y="800895"/>
            <a:ext cx="289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Restricting rotation angles </a:t>
            </a:r>
          </a:p>
        </p:txBody>
      </p:sp>
    </p:spTree>
    <p:extLst>
      <p:ext uri="{BB962C8B-B14F-4D97-AF65-F5344CB8AC3E}">
        <p14:creationId xmlns:p14="http://schemas.microsoft.com/office/powerpoint/2010/main" val="453459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78" y="278535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Conclusions 1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EC2B28-ADD0-EE43-B2E6-DCC82922128D}"/>
              </a:ext>
            </a:extLst>
          </p:cNvPr>
          <p:cNvSpPr/>
          <p:nvPr/>
        </p:nvSpPr>
        <p:spPr>
          <a:xfrm>
            <a:off x="923237" y="2041939"/>
            <a:ext cx="5791199" cy="2585324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F5575-627D-F041-978D-473151A899DF}"/>
              </a:ext>
            </a:extLst>
          </p:cNvPr>
          <p:cNvSpPr txBox="1"/>
          <p:nvPr/>
        </p:nvSpPr>
        <p:spPr>
          <a:xfrm>
            <a:off x="923238" y="2174461"/>
            <a:ext cx="5940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Take home message: 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Use problem inspired, rather than maximally expressive, ansatze.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Sparks – This Town Ain't Big Enough For Both Of Us (1973, Vinyl) - Discogs">
            <a:extLst>
              <a:ext uri="{FF2B5EF4-FFF2-40B4-BE49-F238E27FC236}">
                <a16:creationId xmlns:a16="http://schemas.microsoft.com/office/drawing/2014/main" id="{5BB8EB9B-3A50-4A4B-B7C5-3A94386D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14" y="2235923"/>
            <a:ext cx="2338189" cy="231480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18B1A3-5A86-ED4D-B5E3-67F93E472BC2}"/>
              </a:ext>
            </a:extLst>
          </p:cNvPr>
          <p:cNvSpPr txBox="1"/>
          <p:nvPr/>
        </p:nvSpPr>
        <p:spPr>
          <a:xfrm>
            <a:off x="8180612" y="4386584"/>
            <a:ext cx="1233989" cy="297454"/>
          </a:xfrm>
          <a:prstGeom prst="rect">
            <a:avLst/>
          </a:prstGeom>
          <a:ln/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C39D8-9B5D-C041-B06A-0FF8891B81BA}"/>
              </a:ext>
            </a:extLst>
          </p:cNvPr>
          <p:cNvSpPr txBox="1"/>
          <p:nvPr/>
        </p:nvSpPr>
        <p:spPr>
          <a:xfrm rot="20228633">
            <a:off x="9429234" y="3872150"/>
            <a:ext cx="1104201" cy="297454"/>
          </a:xfrm>
          <a:prstGeom prst="rect">
            <a:avLst/>
          </a:prstGeom>
          <a:solidFill>
            <a:schemeClr val="bg1">
              <a:tint val="90000"/>
            </a:schemeClr>
          </a:solidFill>
          <a:ln w="12700">
            <a:solidFill>
              <a:schemeClr val="dk1"/>
            </a:solidFill>
          </a:ln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Trainability</a:t>
            </a: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9FBA1C53-697D-754A-B6B4-B9FB7396DE28}"/>
              </a:ext>
            </a:extLst>
          </p:cNvPr>
          <p:cNvSpPr/>
          <p:nvPr/>
        </p:nvSpPr>
        <p:spPr>
          <a:xfrm rot="3398528">
            <a:off x="8167673" y="3128809"/>
            <a:ext cx="1514315" cy="1532872"/>
          </a:xfrm>
          <a:prstGeom prst="plus">
            <a:avLst>
              <a:gd name="adj" fmla="val 46106"/>
            </a:avLst>
          </a:prstGeom>
          <a:solidFill>
            <a:srgbClr val="80003F"/>
          </a:solidFill>
          <a:ln>
            <a:solidFill>
              <a:schemeClr val="tx1"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F4EDBC-ED21-7742-BA95-FD8971731DA3}"/>
              </a:ext>
            </a:extLst>
          </p:cNvPr>
          <p:cNvSpPr/>
          <p:nvPr/>
        </p:nvSpPr>
        <p:spPr>
          <a:xfrm>
            <a:off x="1101036" y="4871649"/>
            <a:ext cx="8444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Job for future: come up with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good problem inspired ansatze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225B49-E69F-E148-A829-38DAE7A7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148" y="4697191"/>
            <a:ext cx="3057344" cy="19820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9AD280-F6BC-C042-B7E4-233CDFDFFEDD}"/>
              </a:ext>
            </a:extLst>
          </p:cNvPr>
          <p:cNvSpPr txBox="1"/>
          <p:nvPr/>
        </p:nvSpPr>
        <p:spPr>
          <a:xfrm>
            <a:off x="8176591" y="4729338"/>
            <a:ext cx="258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And it’s Expressibility who’s gotta leave…  </a:t>
            </a:r>
          </a:p>
        </p:txBody>
      </p:sp>
    </p:spTree>
    <p:extLst>
      <p:ext uri="{BB962C8B-B14F-4D97-AF65-F5344CB8AC3E}">
        <p14:creationId xmlns:p14="http://schemas.microsoft.com/office/powerpoint/2010/main" val="330861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0AC460-2464-B848-BD75-A580EBDBAD91}"/>
              </a:ext>
            </a:extLst>
          </p:cNvPr>
          <p:cNvSpPr txBox="1"/>
          <p:nvPr/>
        </p:nvSpPr>
        <p:spPr>
          <a:xfrm>
            <a:off x="2295181" y="2824726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818849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3432511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4362655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750200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32A159-24CD-FF42-A0E4-128193B4E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"/>
          <a:stretch/>
        </p:blipFill>
        <p:spPr>
          <a:xfrm>
            <a:off x="2426428" y="3370689"/>
            <a:ext cx="2192435" cy="1341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2"/>
          <a:stretch/>
        </p:blipFill>
        <p:spPr>
          <a:xfrm>
            <a:off x="7886922" y="3501936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415" y="4916560"/>
            <a:ext cx="876300" cy="19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4D69426-17F5-F040-9547-5105C04066A1}"/>
                  </a:ext>
                </a:extLst>
              </p:cNvPr>
              <p:cNvSpPr txBox="1"/>
              <p:nvPr/>
            </p:nvSpPr>
            <p:spPr>
              <a:xfrm>
                <a:off x="2587813" y="3476549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4D69426-17F5-F040-9547-5105C0406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476549"/>
                <a:ext cx="344453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6978FF-2D7E-1D43-9737-142D5E67A44E}"/>
                  </a:ext>
                </a:extLst>
              </p:cNvPr>
              <p:cNvSpPr txBox="1"/>
              <p:nvPr/>
            </p:nvSpPr>
            <p:spPr>
              <a:xfrm>
                <a:off x="3011693" y="4160032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6978FF-2D7E-1D43-9737-142D5E67A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4160032"/>
                <a:ext cx="34740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230B004-924D-CA43-A2C9-6A388DEC7DC7}"/>
                  </a:ext>
                </a:extLst>
              </p:cNvPr>
              <p:cNvSpPr txBox="1"/>
              <p:nvPr/>
            </p:nvSpPr>
            <p:spPr>
              <a:xfrm>
                <a:off x="2587813" y="4307339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230B004-924D-CA43-A2C9-6A388DEC7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4307339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5B8F74-452C-6644-85D1-715B520912E2}"/>
                  </a:ext>
                </a:extLst>
              </p:cNvPr>
              <p:cNvSpPr txBox="1"/>
              <p:nvPr/>
            </p:nvSpPr>
            <p:spPr>
              <a:xfrm>
                <a:off x="3736349" y="3609270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5B8F74-452C-6644-85D1-715B52091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609270"/>
                <a:ext cx="344390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B6456F5-1DA9-8845-A47D-55AAADD6B77B}"/>
                  </a:ext>
                </a:extLst>
              </p:cNvPr>
              <p:cNvSpPr txBox="1"/>
              <p:nvPr/>
            </p:nvSpPr>
            <p:spPr>
              <a:xfrm>
                <a:off x="3740521" y="4016586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B6456F5-1DA9-8845-A47D-55AAADD6B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4016586"/>
                <a:ext cx="347403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4627" b="18287"/>
          <a:stretch/>
        </p:blipFill>
        <p:spPr>
          <a:xfrm>
            <a:off x="6586160" y="3021814"/>
            <a:ext cx="502685" cy="1764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18AA25-6A02-5D49-9EC3-1B8B2A2502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665161"/>
            <a:ext cx="520700" cy="2159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1785C5-388E-2040-A402-D8AC17950AE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974686"/>
            <a:ext cx="235902" cy="3300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0A8FD8-C750-B646-B2F5-2BBAD241B7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4304705"/>
            <a:ext cx="235085" cy="2854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338D5E-B410-2641-BE30-CC95318BCE1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50856"/>
            <a:ext cx="235085" cy="2854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D334FA-C253-E24E-945C-272E40B09E1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3466564"/>
            <a:ext cx="235085" cy="2854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A0A99D-DFFA-D04E-9E8E-7D601E44CB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491709"/>
            <a:ext cx="203200" cy="2159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E971-59C7-C944-ACE2-0E5914E6F9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785612"/>
            <a:ext cx="203200" cy="2159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310C1B8-5129-304F-BD04-3C65527CEB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4052082"/>
            <a:ext cx="203200" cy="215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BF0E949-7269-BD43-AD0C-5785E53278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4322499"/>
            <a:ext cx="203200" cy="2159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6A5D9D-8A52-FF4B-9C2B-8F1CBB968031}"/>
              </a:ext>
            </a:extLst>
          </p:cNvPr>
          <p:cNvCxnSpPr>
            <a:cxnSpLocks/>
          </p:cNvCxnSpPr>
          <p:nvPr/>
        </p:nvCxnSpPr>
        <p:spPr>
          <a:xfrm>
            <a:off x="4609276" y="3456777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eft Brace 45">
            <a:extLst>
              <a:ext uri="{FF2B5EF4-FFF2-40B4-BE49-F238E27FC236}">
                <a16:creationId xmlns:a16="http://schemas.microsoft.com/office/drawing/2014/main" id="{9977FF97-529A-0B45-87E4-E0ABD8F4E8EB}"/>
              </a:ext>
            </a:extLst>
          </p:cNvPr>
          <p:cNvSpPr/>
          <p:nvPr/>
        </p:nvSpPr>
        <p:spPr>
          <a:xfrm rot="16200000">
            <a:off x="3401631" y="3997183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823308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539603-5CCC-654D-BB24-C2BC6F0BA3BA}"/>
              </a:ext>
            </a:extLst>
          </p:cNvPr>
          <p:cNvSpPr txBox="1"/>
          <p:nvPr/>
        </p:nvSpPr>
        <p:spPr>
          <a:xfrm>
            <a:off x="1987884" y="5021001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2500046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402DDEA-734C-9247-B2C1-63E3A55D5285}"/>
              </a:ext>
            </a:extLst>
          </p:cNvPr>
          <p:cNvSpPr/>
          <p:nvPr/>
        </p:nvSpPr>
        <p:spPr>
          <a:xfrm>
            <a:off x="1828171" y="2457810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346A2FA8-2029-5E42-9F0A-3419828A34BF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Variational Quantum Algorithm (VQA)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75EDB-AE50-F84E-B882-324C49C14D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498" y="5152770"/>
            <a:ext cx="444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22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78" y="278535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Conclusions 1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EC2B28-ADD0-EE43-B2E6-DCC82922128D}"/>
              </a:ext>
            </a:extLst>
          </p:cNvPr>
          <p:cNvSpPr/>
          <p:nvPr/>
        </p:nvSpPr>
        <p:spPr>
          <a:xfrm>
            <a:off x="923237" y="2041939"/>
            <a:ext cx="5791199" cy="2585324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F5575-627D-F041-978D-473151A899DF}"/>
              </a:ext>
            </a:extLst>
          </p:cNvPr>
          <p:cNvSpPr txBox="1"/>
          <p:nvPr/>
        </p:nvSpPr>
        <p:spPr>
          <a:xfrm>
            <a:off x="923238" y="2174461"/>
            <a:ext cx="5940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Take home message: 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Use problem inspired, rather than maximally expressive, ansatze.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Sparks – This Town Ain't Big Enough For Both Of Us (1973, Vinyl) - Discogs">
            <a:extLst>
              <a:ext uri="{FF2B5EF4-FFF2-40B4-BE49-F238E27FC236}">
                <a16:creationId xmlns:a16="http://schemas.microsoft.com/office/drawing/2014/main" id="{5BB8EB9B-3A50-4A4B-B7C5-3A94386D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14" y="2235923"/>
            <a:ext cx="2338189" cy="231480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18B1A3-5A86-ED4D-B5E3-67F93E472BC2}"/>
              </a:ext>
            </a:extLst>
          </p:cNvPr>
          <p:cNvSpPr txBox="1"/>
          <p:nvPr/>
        </p:nvSpPr>
        <p:spPr>
          <a:xfrm>
            <a:off x="8180612" y="4386584"/>
            <a:ext cx="1233989" cy="297454"/>
          </a:xfrm>
          <a:prstGeom prst="rect">
            <a:avLst/>
          </a:prstGeom>
          <a:ln/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C39D8-9B5D-C041-B06A-0FF8891B81BA}"/>
              </a:ext>
            </a:extLst>
          </p:cNvPr>
          <p:cNvSpPr txBox="1"/>
          <p:nvPr/>
        </p:nvSpPr>
        <p:spPr>
          <a:xfrm rot="20228633">
            <a:off x="9429234" y="3872150"/>
            <a:ext cx="1104201" cy="297454"/>
          </a:xfrm>
          <a:prstGeom prst="rect">
            <a:avLst/>
          </a:prstGeom>
          <a:solidFill>
            <a:schemeClr val="bg1">
              <a:tint val="90000"/>
            </a:schemeClr>
          </a:solidFill>
          <a:ln w="12700">
            <a:solidFill>
              <a:schemeClr val="dk1"/>
            </a:solidFill>
          </a:ln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Trainability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F4EDBC-ED21-7742-BA95-FD8971731DA3}"/>
              </a:ext>
            </a:extLst>
          </p:cNvPr>
          <p:cNvSpPr/>
          <p:nvPr/>
        </p:nvSpPr>
        <p:spPr>
          <a:xfrm>
            <a:off x="1101036" y="4871649"/>
            <a:ext cx="8444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Job for future: come up with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good problem inspired ansatze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225B49-E69F-E148-A829-38DAE7A7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148" y="4697191"/>
            <a:ext cx="3057344" cy="19820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9AD280-F6BC-C042-B7E4-233CDFDFFEDD}"/>
              </a:ext>
            </a:extLst>
          </p:cNvPr>
          <p:cNvSpPr txBox="1"/>
          <p:nvPr/>
        </p:nvSpPr>
        <p:spPr>
          <a:xfrm>
            <a:off x="8176591" y="4729338"/>
            <a:ext cx="258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And it’s Expressibility who’s gotta leave…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FDBC4-F86E-9045-B408-6B2984397DAB}"/>
              </a:ext>
            </a:extLst>
          </p:cNvPr>
          <p:cNvSpPr txBox="1"/>
          <p:nvPr/>
        </p:nvSpPr>
        <p:spPr>
          <a:xfrm>
            <a:off x="9088034" y="5699350"/>
            <a:ext cx="2919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3F"/>
                </a:solidFill>
              </a:rPr>
              <a:t>BUT some problems are untrainable no matter how clever your ansatz is…</a:t>
            </a:r>
          </a:p>
        </p:txBody>
      </p:sp>
      <p:sp>
        <p:nvSpPr>
          <p:cNvPr id="22" name="Cross 21">
            <a:extLst>
              <a:ext uri="{FF2B5EF4-FFF2-40B4-BE49-F238E27FC236}">
                <a16:creationId xmlns:a16="http://schemas.microsoft.com/office/drawing/2014/main" id="{DDE6DA48-D7AC-F643-8C8A-B774CED38DFF}"/>
              </a:ext>
            </a:extLst>
          </p:cNvPr>
          <p:cNvSpPr/>
          <p:nvPr/>
        </p:nvSpPr>
        <p:spPr>
          <a:xfrm rot="3398528">
            <a:off x="8167673" y="3128809"/>
            <a:ext cx="1514315" cy="1532872"/>
          </a:xfrm>
          <a:prstGeom prst="plus">
            <a:avLst>
              <a:gd name="adj" fmla="val 46106"/>
            </a:avLst>
          </a:prstGeom>
          <a:solidFill>
            <a:srgbClr val="80003F"/>
          </a:solidFill>
          <a:ln>
            <a:solidFill>
              <a:schemeClr val="tx1"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69428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F8FC8-6B8A-4342-ABEF-EF2600CB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4" y="557072"/>
            <a:ext cx="10995701" cy="1033669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Hayden-</a:t>
            </a:r>
            <a:r>
              <a:rPr lang="en-GB" sz="3600" dirty="0" err="1">
                <a:solidFill>
                  <a:schemeClr val="bg1"/>
                </a:solidFill>
              </a:rPr>
              <a:t>Preskill</a:t>
            </a:r>
            <a:r>
              <a:rPr lang="en-GB" sz="3600" dirty="0">
                <a:solidFill>
                  <a:schemeClr val="bg1"/>
                </a:solidFill>
              </a:rPr>
              <a:t> Thought Experiment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33D53-DFD4-C546-AF58-81C2C887B2EB}"/>
              </a:ext>
            </a:extLst>
          </p:cNvPr>
          <p:cNvSpPr txBox="1"/>
          <p:nvPr/>
        </p:nvSpPr>
        <p:spPr>
          <a:xfrm>
            <a:off x="490114" y="1719817"/>
            <a:ext cx="5605886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Alice throws her diary into a black hole, can Bob recover it?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		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D0F20-C49B-BB43-AA43-5B707DE2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62" b="70810"/>
          <a:stretch/>
        </p:blipFill>
        <p:spPr>
          <a:xfrm>
            <a:off x="5937189" y="2150415"/>
            <a:ext cx="3410011" cy="986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5C15A-EFCD-1C43-B9C2-8EE7A8154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958" y="1902765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183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F8FC8-6B8A-4342-ABEF-EF2600CB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4" y="557072"/>
            <a:ext cx="10995701" cy="1033669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Hayden-</a:t>
            </a:r>
            <a:r>
              <a:rPr lang="en-GB" sz="3600" dirty="0" err="1">
                <a:solidFill>
                  <a:schemeClr val="bg1"/>
                </a:solidFill>
              </a:rPr>
              <a:t>Preskill</a:t>
            </a:r>
            <a:r>
              <a:rPr lang="en-GB" sz="3600" dirty="0">
                <a:solidFill>
                  <a:schemeClr val="bg1"/>
                </a:solidFill>
              </a:rPr>
              <a:t> Thought Experiment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33D53-DFD4-C546-AF58-81C2C887B2EB}"/>
              </a:ext>
            </a:extLst>
          </p:cNvPr>
          <p:cNvSpPr txBox="1"/>
          <p:nvPr/>
        </p:nvSpPr>
        <p:spPr>
          <a:xfrm>
            <a:off x="490114" y="1719817"/>
            <a:ext cx="5605886" cy="337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Alice throws her diary into a black hole, can Bob recover it?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(Looks unlikely… ? )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		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D0F20-C49B-BB43-AA43-5B707DE2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62" b="70810"/>
          <a:stretch/>
        </p:blipFill>
        <p:spPr>
          <a:xfrm>
            <a:off x="5937189" y="2150415"/>
            <a:ext cx="3410011" cy="986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5C15A-EFCD-1C43-B9C2-8EE7A8154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958" y="1902765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3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33D53-DFD4-C546-AF58-81C2C887B2EB}"/>
              </a:ext>
            </a:extLst>
          </p:cNvPr>
          <p:cNvSpPr txBox="1"/>
          <p:nvPr/>
        </p:nvSpPr>
        <p:spPr>
          <a:xfrm>
            <a:off x="490114" y="1719817"/>
            <a:ext cx="5605886" cy="435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Alice throws her diary into a black hole, can Bob recover it?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 marL="380990" indent="-38099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But actually…. if he knows the scrambling unitary implemented by the black hole, then yes.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 marL="380990" indent="-38099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		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D0F20-C49B-BB43-AA43-5B707DE2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35"/>
          <a:stretch/>
        </p:blipFill>
        <p:spPr>
          <a:xfrm>
            <a:off x="5937189" y="2150415"/>
            <a:ext cx="6096000" cy="9991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F907336-AC7E-9F43-9A69-22FA802E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4" y="557072"/>
            <a:ext cx="10995701" cy="1033669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Hayden-</a:t>
            </a:r>
            <a:r>
              <a:rPr lang="en-GB" sz="3600" dirty="0" err="1">
                <a:solidFill>
                  <a:schemeClr val="bg1"/>
                </a:solidFill>
              </a:rPr>
              <a:t>Preskill</a:t>
            </a:r>
            <a:r>
              <a:rPr lang="en-GB" sz="3600" dirty="0">
                <a:solidFill>
                  <a:schemeClr val="bg1"/>
                </a:solidFill>
              </a:rPr>
              <a:t> Thought Experiment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5622CB-6863-F647-9221-81AC5E4F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958" y="1902765"/>
            <a:ext cx="292100" cy="266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AF8CA3-D14B-3E46-9690-F06F3071D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458" y="1902765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081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33D53-DFD4-C546-AF58-81C2C887B2EB}"/>
              </a:ext>
            </a:extLst>
          </p:cNvPr>
          <p:cNvSpPr txBox="1"/>
          <p:nvPr/>
        </p:nvSpPr>
        <p:spPr>
          <a:xfrm>
            <a:off x="490114" y="1719817"/>
            <a:ext cx="5605886" cy="468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Alice throws her diary into a black hole, can Bob recover it?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 marL="380990" indent="-38099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But actually…. if he knows the scrambling unitary implemented by the black hole, then yes.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 marL="380990" indent="-38099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But how could he learn that unitary?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		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D0F20-C49B-BB43-AA43-5B707DE2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065"/>
          <a:stretch/>
        </p:blipFill>
        <p:spPr>
          <a:xfrm>
            <a:off x="5937189" y="2150415"/>
            <a:ext cx="6096000" cy="9102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48175A8-F692-5444-AC29-47EE3B79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4" y="557072"/>
            <a:ext cx="10995701" cy="1033669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Hayden-</a:t>
            </a:r>
            <a:r>
              <a:rPr lang="en-GB" sz="3600" dirty="0" err="1">
                <a:solidFill>
                  <a:schemeClr val="bg1"/>
                </a:solidFill>
              </a:rPr>
              <a:t>Preskill</a:t>
            </a:r>
            <a:r>
              <a:rPr lang="en-GB" sz="3600" dirty="0">
                <a:solidFill>
                  <a:schemeClr val="bg1"/>
                </a:solidFill>
              </a:rPr>
              <a:t> Thought Experiment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419DC6-F675-4F41-91FC-3087FC031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958" y="1902765"/>
            <a:ext cx="292100" cy="266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24BEF-05E4-184C-8E10-67A5F889C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458" y="1902765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238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33D53-DFD4-C546-AF58-81C2C887B2EB}"/>
              </a:ext>
            </a:extLst>
          </p:cNvPr>
          <p:cNvSpPr txBox="1"/>
          <p:nvPr/>
        </p:nvSpPr>
        <p:spPr>
          <a:xfrm>
            <a:off x="490114" y="1719817"/>
            <a:ext cx="5605886" cy="468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Alice throws her diary into a black hole, can Bob recover it?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 marL="380990" indent="-38099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But actually…. if he knows the scrambling unitary implemented by the black hole, then yes.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 marL="380990" indent="-38099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But how could he learn that unitary? 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endParaRPr lang="en-GB" sz="2133" dirty="0"/>
          </a:p>
          <a:p>
            <a:pPr>
              <a:buClr>
                <a:schemeClr val="accent5"/>
              </a:buClr>
            </a:pPr>
            <a:r>
              <a:rPr lang="en-GB" sz="2133" dirty="0"/>
              <a:t>		</a:t>
            </a:r>
          </a:p>
          <a:p>
            <a:pPr>
              <a:buClr>
                <a:schemeClr val="accent5"/>
              </a:buClr>
            </a:pPr>
            <a:endParaRPr lang="en-GB" sz="2133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D0F20-C49B-BB43-AA43-5B707DE21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89" y="2150414"/>
            <a:ext cx="6096000" cy="33795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C63CC2-27BF-5743-A291-06EAE4D36BA7}"/>
              </a:ext>
            </a:extLst>
          </p:cNvPr>
          <p:cNvSpPr txBox="1"/>
          <p:nvPr/>
        </p:nvSpPr>
        <p:spPr>
          <a:xfrm>
            <a:off x="533654" y="596476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 using a variational quantum algorithm…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FE907CF-F72F-5E47-B469-15D4EF03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4" y="557072"/>
            <a:ext cx="10995701" cy="1033669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Hayden-</a:t>
            </a:r>
            <a:r>
              <a:rPr lang="en-GB" sz="3600" dirty="0" err="1">
                <a:solidFill>
                  <a:schemeClr val="bg1"/>
                </a:solidFill>
              </a:rPr>
              <a:t>Preskill</a:t>
            </a:r>
            <a:r>
              <a:rPr lang="en-GB" sz="3600" dirty="0">
                <a:solidFill>
                  <a:schemeClr val="bg1"/>
                </a:solidFill>
              </a:rPr>
              <a:t> Thought Experiment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9BB485-6BEF-9C49-A730-6B0CE38EF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958" y="1902765"/>
            <a:ext cx="292100" cy="266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36C53B-7411-794A-9ECB-90237C72F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458" y="1902765"/>
            <a:ext cx="292100" cy="26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E3CAB-3A49-3843-895D-6658D5D15B48}"/>
              </a:ext>
            </a:extLst>
          </p:cNvPr>
          <p:cNvSpPr/>
          <p:nvPr/>
        </p:nvSpPr>
        <p:spPr>
          <a:xfrm>
            <a:off x="5796643" y="4261757"/>
            <a:ext cx="538843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DFB52-73D3-4547-AE2F-7A02A6A8C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40" y="4299857"/>
            <a:ext cx="304800" cy="266700"/>
          </a:xfrm>
          <a:prstGeom prst="rect">
            <a:avLst/>
          </a:prstGeom>
        </p:spPr>
      </p:pic>
      <p:pic>
        <p:nvPicPr>
          <p:cNvPr id="20" name="Picture 19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BC34B311-1EE9-E64C-B06F-E24EFC1B9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900" y="5864919"/>
            <a:ext cx="5315107" cy="67975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97159">
              <a:schemeClr val="bg1">
                <a:alpha val="5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64010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3C8558-9676-054C-B980-2D6CCF21600C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</p:spTree>
    <p:extLst>
      <p:ext uri="{BB962C8B-B14F-4D97-AF65-F5344CB8AC3E}">
        <p14:creationId xmlns:p14="http://schemas.microsoft.com/office/powerpoint/2010/main" val="1493746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3C8558-9676-054C-B980-2D6CCF21600C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</p:spTree>
    <p:extLst>
      <p:ext uri="{BB962C8B-B14F-4D97-AF65-F5344CB8AC3E}">
        <p14:creationId xmlns:p14="http://schemas.microsoft.com/office/powerpoint/2010/main" val="3869611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to understanding: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black hole physics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1D12C5-38A0-BD4E-8499-1DF45D8050CB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842FDE-DDE2-D249-A3C2-42A9CC13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77" y="2559693"/>
            <a:ext cx="3962400" cy="62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2639F4-B3F8-3E40-A502-10C5A2868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677" y="2850308"/>
            <a:ext cx="4320392" cy="4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20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to understanding: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black hole physics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quantum information </a:t>
            </a:r>
          </a:p>
          <a:p>
            <a:pPr lvl="1"/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1D12C5-38A0-BD4E-8499-1DF45D8050CB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842FDE-DDE2-D249-A3C2-42A9CC13DD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725377" y="2559693"/>
            <a:ext cx="3962400" cy="6286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BD27E6-2752-FA49-9A5E-151F00129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729" y="3261657"/>
            <a:ext cx="3517633" cy="62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2639F4-B3F8-3E40-A502-10C5A2868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500677" y="2850308"/>
            <a:ext cx="4320392" cy="4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3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D99023D-ED9D-EB40-AE05-501B6C3F9105}"/>
              </a:ext>
            </a:extLst>
          </p:cNvPr>
          <p:cNvSpPr txBox="1">
            <a:spLocks/>
          </p:cNvSpPr>
          <p:nvPr/>
        </p:nvSpPr>
        <p:spPr>
          <a:xfrm>
            <a:off x="2146579" y="5533870"/>
            <a:ext cx="4925394" cy="1121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Minimize energy of Hamiltonian to find ground state &amp; ground state energy</a:t>
            </a:r>
          </a:p>
          <a:p>
            <a:pPr marL="14816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08FEAE3-134E-6F41-A559-9C5920DED667}"/>
              </a:ext>
            </a:extLst>
          </p:cNvPr>
          <p:cNvSpPr/>
          <p:nvPr/>
        </p:nvSpPr>
        <p:spPr>
          <a:xfrm>
            <a:off x="8312684" y="6543086"/>
            <a:ext cx="1235847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Peruzzo</a:t>
            </a: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McClean, et al. </a:t>
            </a:r>
            <a:r>
              <a:rPr lang="en-GB" sz="1333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 </a:t>
            </a:r>
            <a:r>
              <a:rPr lang="en-GB" sz="1333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2014; 5:4213.</a:t>
            </a:r>
            <a:endParaRPr lang="en-US" sz="1333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60E9856-83F9-AC42-B57D-B798609E2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96" y="5695747"/>
            <a:ext cx="1874419" cy="44797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8400E83-054E-314B-A270-BAB760CB40C9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56" name="Curved Down Arrow 55">
            <a:extLst>
              <a:ext uri="{FF2B5EF4-FFF2-40B4-BE49-F238E27FC236}">
                <a16:creationId xmlns:a16="http://schemas.microsoft.com/office/drawing/2014/main" id="{2A2E9AA1-166A-D647-9AEC-E7C025D8172E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Curved Down Arrow 56">
            <a:extLst>
              <a:ext uri="{FF2B5EF4-FFF2-40B4-BE49-F238E27FC236}">
                <a16:creationId xmlns:a16="http://schemas.microsoft.com/office/drawing/2014/main" id="{C646FF9B-A45F-8B4C-B09F-1CC630FC08AC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686FC73-D2C9-CD4B-A2CC-7E5A5FE13184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97EB6E8-82EC-804E-A27A-1F62342580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1DA5D6-D03B-9847-8A13-B764CBD34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BC8171D-333F-1E48-9EE7-0FC19C9BB2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9F154585-3CF7-1D4D-926A-62B81FE557BE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FC1D244-1986-E34F-8768-232762712F64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421A7C-9AAD-4945-8909-E1365CCA699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B231152-E144-2344-9A0B-2EE347089A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8D9690A-834B-EC4F-A00C-ECD0725579E1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8D9690A-834B-EC4F-A00C-ECD072557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891EB4D-136D-4144-B367-4364C3F80727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891EB4D-136D-4144-B367-4364C3F80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873B096-8639-0D40-8C0C-096B31CD619C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873B096-8639-0D40-8C0C-096B31CD6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38DCDA7-499D-7046-B86D-101B25DB1B07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38DCDA7-499D-7046-B86D-101B25DB1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91005E4-240B-FA4B-9709-F86ED7AC78B5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91005E4-240B-FA4B-9709-F86ED7AC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Picture 70">
            <a:extLst>
              <a:ext uri="{FF2B5EF4-FFF2-40B4-BE49-F238E27FC236}">
                <a16:creationId xmlns:a16="http://schemas.microsoft.com/office/drawing/2014/main" id="{AC645729-3452-8742-BDCF-F7681D7A7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31C1D2F-C67D-D943-94C0-D7B354C3C5B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123EC31-C40E-A24C-BD16-8DCDDC42105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729B0B8-98D1-354C-B6E2-C14975F8E00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8CF03B7-2E4C-B54E-9297-BBA72966BE3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B7B7002-67F4-AB49-92BB-4F48BA6F8D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4C4AD73-BFDA-5D4F-953F-D97452C029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0E9EB19-842E-9642-A8A9-D236143C7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40CBDFE-EE95-DD40-A895-95100CCF79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505197E-33C4-0049-9584-E1AAF700534B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>
            <a:extLst>
              <a:ext uri="{FF2B5EF4-FFF2-40B4-BE49-F238E27FC236}">
                <a16:creationId xmlns:a16="http://schemas.microsoft.com/office/drawing/2014/main" id="{A29F1387-81FA-444D-A6B6-00F933F3160C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50B1EC-E9F1-6849-A67D-7207E7A0A20B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054FCD1E-5154-0745-AE00-7A991E682E61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97FE706-F9E8-4A46-8145-3CA2F669E6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85" name="Title 1">
            <a:extLst>
              <a:ext uri="{FF2B5EF4-FFF2-40B4-BE49-F238E27FC236}">
                <a16:creationId xmlns:a16="http://schemas.microsoft.com/office/drawing/2014/main" id="{B4F81FCC-1687-714D-B2AD-F9D820D39D50}"/>
              </a:ext>
            </a:extLst>
          </p:cNvPr>
          <p:cNvSpPr txBox="1">
            <a:spLocks/>
          </p:cNvSpPr>
          <p:nvPr/>
        </p:nvSpPr>
        <p:spPr>
          <a:xfrm>
            <a:off x="1377697" y="565715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Example: The Variational Quantum </a:t>
            </a:r>
            <a:r>
              <a:rPr lang="en-US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Eigensolver</a:t>
            </a:r>
            <a:endParaRPr lang="en-US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24F561A0-D96D-5B46-A9F3-5FDDFFEEC0C0}"/>
              </a:ext>
            </a:extLst>
          </p:cNvPr>
          <p:cNvSpPr/>
          <p:nvPr/>
        </p:nvSpPr>
        <p:spPr>
          <a:xfrm>
            <a:off x="1936323" y="5368865"/>
            <a:ext cx="7170355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316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to understanding: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black hole physics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quantum information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thermalization phenomena </a:t>
            </a:r>
          </a:p>
          <a:p>
            <a:pPr lvl="1"/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1D12C5-38A0-BD4E-8499-1DF45D8050CB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842FDE-DDE2-D249-A3C2-42A9CC13DD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725377" y="2559693"/>
            <a:ext cx="3962400" cy="6286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BD27E6-2752-FA49-9A5E-151F001294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067729" y="3261657"/>
            <a:ext cx="3517633" cy="62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2639F4-B3F8-3E40-A502-10C5A2868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500677" y="2850308"/>
            <a:ext cx="4320392" cy="458052"/>
          </a:xfrm>
          <a:prstGeom prst="rect">
            <a:avLst/>
          </a:prstGeom>
        </p:spPr>
      </p:pic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AF8434-1876-094C-9ACF-4897D323E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519" y="3369835"/>
            <a:ext cx="3601902" cy="1009679"/>
          </a:xfrm>
          <a:prstGeom prst="rect">
            <a:avLst/>
          </a:prstGeom>
        </p:spPr>
      </p:pic>
      <p:pic>
        <p:nvPicPr>
          <p:cNvPr id="22" name="Picture 2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925D70D-C8A3-6940-8B9E-5B2D10FB2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842" y="3998215"/>
            <a:ext cx="3727187" cy="68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461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to understanding: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black hole physics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quantum information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thermalization phenomena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random circuits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1D12C5-38A0-BD4E-8499-1DF45D8050CB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842FDE-DDE2-D249-A3C2-42A9CC13DD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725377" y="2559693"/>
            <a:ext cx="3962400" cy="6286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BD27E6-2752-FA49-9A5E-151F001294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067729" y="3261657"/>
            <a:ext cx="3517633" cy="62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2639F4-B3F8-3E40-A502-10C5A2868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500677" y="2850308"/>
            <a:ext cx="4320392" cy="458052"/>
          </a:xfrm>
          <a:prstGeom prst="rect">
            <a:avLst/>
          </a:prstGeom>
        </p:spPr>
      </p:pic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AF8434-1876-094C-9ACF-4897D323E7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39519" y="3369835"/>
            <a:ext cx="3601902" cy="1009679"/>
          </a:xfrm>
          <a:prstGeom prst="rect">
            <a:avLst/>
          </a:prstGeom>
        </p:spPr>
      </p:pic>
      <p:pic>
        <p:nvPicPr>
          <p:cNvPr id="22" name="Picture 2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925D70D-C8A3-6940-8B9E-5B2D10FB28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241842" y="3998215"/>
            <a:ext cx="3727187" cy="681253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6AAE259F-BA07-A343-A546-48AC94C85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9242" y="4440990"/>
            <a:ext cx="4513127" cy="735241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9950562E-5859-B24F-A03D-83C7BDD943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r="20901" b="-5705"/>
          <a:stretch/>
        </p:blipFill>
        <p:spPr>
          <a:xfrm>
            <a:off x="3871070" y="4790965"/>
            <a:ext cx="2697330" cy="73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615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to understanding: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black hole physics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quantum information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thermalization phenomena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random circuits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fluctuation relations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1D12C5-38A0-BD4E-8499-1DF45D8050CB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842FDE-DDE2-D249-A3C2-42A9CC13DD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725377" y="2559693"/>
            <a:ext cx="3962400" cy="6286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BD27E6-2752-FA49-9A5E-151F001294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067729" y="3261657"/>
            <a:ext cx="3517633" cy="62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2639F4-B3F8-3E40-A502-10C5A2868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500677" y="2850308"/>
            <a:ext cx="4320392" cy="458052"/>
          </a:xfrm>
          <a:prstGeom prst="rect">
            <a:avLst/>
          </a:prstGeom>
        </p:spPr>
      </p:pic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AF8434-1876-094C-9ACF-4897D323E7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39519" y="3369835"/>
            <a:ext cx="3601902" cy="1009679"/>
          </a:xfrm>
          <a:prstGeom prst="rect">
            <a:avLst/>
          </a:prstGeom>
        </p:spPr>
      </p:pic>
      <p:pic>
        <p:nvPicPr>
          <p:cNvPr id="22" name="Picture 2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925D70D-C8A3-6940-8B9E-5B2D10FB28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241842" y="3998215"/>
            <a:ext cx="3727187" cy="681253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CBF1650A-E797-1E43-A9AD-62607F76A1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r="20901" b="-5705"/>
          <a:stretch/>
        </p:blipFill>
        <p:spPr>
          <a:xfrm>
            <a:off x="3871070" y="4790965"/>
            <a:ext cx="2697330" cy="734808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6AAE259F-BA07-A343-A546-48AC94C8576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7189242" y="4440990"/>
            <a:ext cx="4513127" cy="73524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62C99E4-9841-A74F-9161-6B60B4490A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3217" y="5350093"/>
            <a:ext cx="2813458" cy="734809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693F12B-781E-ED48-B042-D3D95668EB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0485" y="5602442"/>
            <a:ext cx="4410376" cy="5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07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to understanding: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black hole physics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quantum information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thermalization phenomena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random circuits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/>
              <a:t>fluctuation relations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And more (that I don’t have space on my slide for) …. 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1D12C5-38A0-BD4E-8499-1DF45D8050CB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842FDE-DDE2-D249-A3C2-42A9CC13DD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725377" y="2559693"/>
            <a:ext cx="3962400" cy="6286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BD27E6-2752-FA49-9A5E-151F001294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067729" y="3261657"/>
            <a:ext cx="3517633" cy="62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2639F4-B3F8-3E40-A502-10C5A2868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500677" y="2850308"/>
            <a:ext cx="4320392" cy="458052"/>
          </a:xfrm>
          <a:prstGeom prst="rect">
            <a:avLst/>
          </a:prstGeom>
        </p:spPr>
      </p:pic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AF8434-1876-094C-9ACF-4897D323E7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39519" y="3369835"/>
            <a:ext cx="3601902" cy="1009679"/>
          </a:xfrm>
          <a:prstGeom prst="rect">
            <a:avLst/>
          </a:prstGeom>
        </p:spPr>
      </p:pic>
      <p:pic>
        <p:nvPicPr>
          <p:cNvPr id="22" name="Picture 2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925D70D-C8A3-6940-8B9E-5B2D10FB28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241842" y="3998215"/>
            <a:ext cx="3727187" cy="681253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CBF1650A-E797-1E43-A9AD-62607F76A1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r="20901" b="-5705"/>
          <a:stretch/>
        </p:blipFill>
        <p:spPr>
          <a:xfrm>
            <a:off x="3871070" y="4790965"/>
            <a:ext cx="2697330" cy="734808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6AAE259F-BA07-A343-A546-48AC94C8576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7189242" y="4440990"/>
            <a:ext cx="4513127" cy="73524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62C99E4-9841-A74F-9161-6B60B4490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8653217" y="5350093"/>
            <a:ext cx="2813458" cy="734809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693F12B-781E-ED48-B042-D3D95668EBE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4120485" y="5602442"/>
            <a:ext cx="4410376" cy="5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61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445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58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30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00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OTOC of a scrambled system rapidly decays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50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OTOC of a scrambled system rapidly </a:t>
            </a:r>
            <a:r>
              <a:rPr lang="en-US" dirty="0">
                <a:solidFill>
                  <a:schemeClr val="accent1"/>
                </a:solidFill>
              </a:rPr>
              <a:t>tends to a minimal value that is equivalent to taking its average over a random distribution of </a:t>
            </a:r>
            <a:r>
              <a:rPr lang="en-US" dirty="0" err="1">
                <a:solidFill>
                  <a:schemeClr val="accent1"/>
                </a:solidFill>
              </a:rPr>
              <a:t>unitaries</a:t>
            </a:r>
            <a:r>
              <a:rPr lang="en-US" dirty="0">
                <a:solidFill>
                  <a:schemeClr val="accent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03DD9C3B-8EB0-DA45-AE9A-99A07D246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470" y="5940889"/>
            <a:ext cx="2885530" cy="7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9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D99023D-ED9D-EB40-AE05-501B6C3F9105}"/>
              </a:ext>
            </a:extLst>
          </p:cNvPr>
          <p:cNvSpPr txBox="1">
            <a:spLocks/>
          </p:cNvSpPr>
          <p:nvPr/>
        </p:nvSpPr>
        <p:spPr>
          <a:xfrm>
            <a:off x="2146579" y="5533870"/>
            <a:ext cx="4925394" cy="1121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Minimize energy of Hamiltonian to find ground state &amp; ground state energy</a:t>
            </a:r>
          </a:p>
          <a:p>
            <a:pPr marL="14816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08FEAE3-134E-6F41-A559-9C5920DED667}"/>
              </a:ext>
            </a:extLst>
          </p:cNvPr>
          <p:cNvSpPr/>
          <p:nvPr/>
        </p:nvSpPr>
        <p:spPr>
          <a:xfrm>
            <a:off x="8312684" y="6543086"/>
            <a:ext cx="1235847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Peruzzo</a:t>
            </a: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McClean, et al. </a:t>
            </a:r>
            <a:r>
              <a:rPr lang="en-GB" sz="1333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 </a:t>
            </a:r>
            <a:r>
              <a:rPr lang="en-GB" sz="1333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2014; 5:4213.</a:t>
            </a:r>
            <a:endParaRPr lang="en-US" sz="1333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60E9856-83F9-AC42-B57D-B798609E2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96" y="5695747"/>
            <a:ext cx="1874419" cy="44797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8400E83-054E-314B-A270-BAB760CB40C9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56" name="Curved Down Arrow 55">
            <a:extLst>
              <a:ext uri="{FF2B5EF4-FFF2-40B4-BE49-F238E27FC236}">
                <a16:creationId xmlns:a16="http://schemas.microsoft.com/office/drawing/2014/main" id="{2A2E9AA1-166A-D647-9AEC-E7C025D8172E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Curved Down Arrow 56">
            <a:extLst>
              <a:ext uri="{FF2B5EF4-FFF2-40B4-BE49-F238E27FC236}">
                <a16:creationId xmlns:a16="http://schemas.microsoft.com/office/drawing/2014/main" id="{C646FF9B-A45F-8B4C-B09F-1CC630FC08AC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686FC73-D2C9-CD4B-A2CC-7E5A5FE13184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97EB6E8-82EC-804E-A27A-1F62342580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1DA5D6-D03B-9847-8A13-B764CBD34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BC8171D-333F-1E48-9EE7-0FC19C9BB2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9F154585-3CF7-1D4D-926A-62B81FE557BE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FC1D244-1986-E34F-8768-232762712F64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421A7C-9AAD-4945-8909-E1365CCA699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B231152-E144-2344-9A0B-2EE347089A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8D9690A-834B-EC4F-A00C-ECD0725579E1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8D9690A-834B-EC4F-A00C-ECD072557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891EB4D-136D-4144-B367-4364C3F80727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891EB4D-136D-4144-B367-4364C3F80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873B096-8639-0D40-8C0C-096B31CD619C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873B096-8639-0D40-8C0C-096B31CD6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38DCDA7-499D-7046-B86D-101B25DB1B07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38DCDA7-499D-7046-B86D-101B25DB1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91005E4-240B-FA4B-9709-F86ED7AC78B5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91005E4-240B-FA4B-9709-F86ED7AC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Picture 70">
            <a:extLst>
              <a:ext uri="{FF2B5EF4-FFF2-40B4-BE49-F238E27FC236}">
                <a16:creationId xmlns:a16="http://schemas.microsoft.com/office/drawing/2014/main" id="{AC645729-3452-8742-BDCF-F7681D7A7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31C1D2F-C67D-D943-94C0-D7B354C3C5B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123EC31-C40E-A24C-BD16-8DCDDC42105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729B0B8-98D1-354C-B6E2-C14975F8E00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8CF03B7-2E4C-B54E-9297-BBA72966BE3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B7B7002-67F4-AB49-92BB-4F48BA6F8D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4C4AD73-BFDA-5D4F-953F-D97452C029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0E9EB19-842E-9642-A8A9-D236143C7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40CBDFE-EE95-DD40-A895-95100CCF79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505197E-33C4-0049-9584-E1AAF700534B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>
            <a:extLst>
              <a:ext uri="{FF2B5EF4-FFF2-40B4-BE49-F238E27FC236}">
                <a16:creationId xmlns:a16="http://schemas.microsoft.com/office/drawing/2014/main" id="{A29F1387-81FA-444D-A6B6-00F933F3160C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50B1EC-E9F1-6849-A67D-7207E7A0A20B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054FCD1E-5154-0745-AE00-7A991E682E61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97FE706-F9E8-4A46-8145-3CA2F669E6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85" name="Title 1">
            <a:extLst>
              <a:ext uri="{FF2B5EF4-FFF2-40B4-BE49-F238E27FC236}">
                <a16:creationId xmlns:a16="http://schemas.microsoft.com/office/drawing/2014/main" id="{B4F81FCC-1687-714D-B2AD-F9D820D39D50}"/>
              </a:ext>
            </a:extLst>
          </p:cNvPr>
          <p:cNvSpPr txBox="1">
            <a:spLocks/>
          </p:cNvSpPr>
          <p:nvPr/>
        </p:nvSpPr>
        <p:spPr>
          <a:xfrm>
            <a:off x="1377697" y="565715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Example: The Variational Quantum </a:t>
            </a:r>
            <a:r>
              <a:rPr lang="en-US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Eigensolver</a:t>
            </a:r>
            <a:endParaRPr lang="en-US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86241F-A115-A34B-9F15-55FE59EDA372}"/>
              </a:ext>
            </a:extLst>
          </p:cNvPr>
          <p:cNvSpPr txBox="1"/>
          <p:nvPr/>
        </p:nvSpPr>
        <p:spPr>
          <a:xfrm>
            <a:off x="9557200" y="5442680"/>
            <a:ext cx="1754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Useful for:</a:t>
            </a:r>
          </a:p>
          <a:p>
            <a:r>
              <a:rPr lang="en-GB" sz="1400" dirty="0">
                <a:solidFill>
                  <a:schemeClr val="accent4"/>
                </a:solidFill>
              </a:rPr>
              <a:t>quantum chemistry, condensed matter, + much more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877BD43-2555-2347-A3A9-0208F3A31A99}"/>
              </a:ext>
            </a:extLst>
          </p:cNvPr>
          <p:cNvSpPr/>
          <p:nvPr/>
        </p:nvSpPr>
        <p:spPr>
          <a:xfrm>
            <a:off x="1936323" y="5368865"/>
            <a:ext cx="7170355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587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OTOC of a scrambled system rapidly tends to a minimal value that is equivalent to taking its average over a random distribution of </a:t>
            </a:r>
            <a:r>
              <a:rPr lang="en-US" dirty="0" err="1"/>
              <a:t>unitaries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1559B1-58C2-364C-A7E4-4D3F6DEB0F48}"/>
              </a:ext>
            </a:extLst>
          </p:cNvPr>
          <p:cNvSpPr txBox="1"/>
          <p:nvPr/>
        </p:nvSpPr>
        <p:spPr>
          <a:xfrm>
            <a:off x="3007268" y="4938958"/>
            <a:ext cx="663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Can model a scrambling unitary as a typical random unitary 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5950145-5A48-344F-9F3C-2C58BCE5AC36}"/>
              </a:ext>
            </a:extLst>
          </p:cNvPr>
          <p:cNvSpPr/>
          <p:nvPr/>
        </p:nvSpPr>
        <p:spPr>
          <a:xfrm>
            <a:off x="2586022" y="5073853"/>
            <a:ext cx="299636" cy="125595"/>
          </a:xfrm>
          <a:prstGeom prst="rightArrow">
            <a:avLst>
              <a:gd name="adj1" fmla="val 30048"/>
              <a:gd name="adj2" fmla="val 45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ext&#10;&#10;Description automatically generated with low confidence">
            <a:extLst>
              <a:ext uri="{FF2B5EF4-FFF2-40B4-BE49-F238E27FC236}">
                <a16:creationId xmlns:a16="http://schemas.microsoft.com/office/drawing/2014/main" id="{214C1FE7-153C-A940-A90C-021EAB0E3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470" y="5940889"/>
            <a:ext cx="2885530" cy="7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63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OTOC of a scrambled system rapidly tends to a minimal value that is equivalent to taking its average over a random distribution of </a:t>
            </a:r>
            <a:r>
              <a:rPr lang="en-US" dirty="0" err="1"/>
              <a:t>unitaries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68A54B18-4B83-8841-9CC7-82603B59F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470" y="5940889"/>
            <a:ext cx="2885530" cy="7183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A16F1A-0A8C-FA44-B59D-CD789AE8EF10}"/>
              </a:ext>
            </a:extLst>
          </p:cNvPr>
          <p:cNvCxnSpPr>
            <a:cxnSpLocks/>
          </p:cNvCxnSpPr>
          <p:nvPr/>
        </p:nvCxnSpPr>
        <p:spPr>
          <a:xfrm flipH="1" flipV="1">
            <a:off x="9415478" y="2904723"/>
            <a:ext cx="228600" cy="39174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B64775-760F-1549-8117-BF25C70D33BA}"/>
              </a:ext>
            </a:extLst>
          </p:cNvPr>
          <p:cNvCxnSpPr>
            <a:cxnSpLocks/>
          </p:cNvCxnSpPr>
          <p:nvPr/>
        </p:nvCxnSpPr>
        <p:spPr>
          <a:xfrm flipV="1">
            <a:off x="9644078" y="2904723"/>
            <a:ext cx="509570" cy="39174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C8F1EB2-EF88-544F-BF34-78F666CE5648}"/>
              </a:ext>
            </a:extLst>
          </p:cNvPr>
          <p:cNvSpPr txBox="1"/>
          <p:nvPr/>
        </p:nvSpPr>
        <p:spPr>
          <a:xfrm>
            <a:off x="8259388" y="3311525"/>
            <a:ext cx="66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Only involves 2 copies of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997502-1621-354F-B79B-7CC7F9AA8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512" y="3381410"/>
            <a:ext cx="190500" cy="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F2A5447-5D7E-AA48-944A-4B993341A258}"/>
              </a:ext>
            </a:extLst>
          </p:cNvPr>
          <p:cNvSpPr txBox="1"/>
          <p:nvPr/>
        </p:nvSpPr>
        <p:spPr>
          <a:xfrm>
            <a:off x="3007268" y="4938958"/>
            <a:ext cx="663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model a scrambling unitary as a typical random unitary </a:t>
            </a:r>
          </a:p>
          <a:p>
            <a:endParaRPr lang="en-US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837E092-9480-6F41-A536-30F65A34D4A1}"/>
              </a:ext>
            </a:extLst>
          </p:cNvPr>
          <p:cNvSpPr/>
          <p:nvPr/>
        </p:nvSpPr>
        <p:spPr>
          <a:xfrm>
            <a:off x="2586022" y="5073853"/>
            <a:ext cx="299636" cy="125595"/>
          </a:xfrm>
          <a:prstGeom prst="rightArrow">
            <a:avLst>
              <a:gd name="adj1" fmla="val 30048"/>
              <a:gd name="adj2" fmla="val 45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711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OTOC of a scrambled system rapidly tends to a minimal value that is equivalent to taking its average over a distribution of </a:t>
            </a:r>
            <a:r>
              <a:rPr lang="en-US" dirty="0" err="1"/>
              <a:t>unitaries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that agrees with random distribution up to the second moment (i.e. a </a:t>
            </a:r>
            <a:r>
              <a:rPr lang="en-US" i="1" dirty="0">
                <a:solidFill>
                  <a:schemeClr val="accent1"/>
                </a:solidFill>
              </a:rPr>
              <a:t>2-design</a:t>
            </a:r>
            <a:r>
              <a:rPr lang="en-US" dirty="0">
                <a:solidFill>
                  <a:schemeClr val="accent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4454D-D09C-8043-9F35-0C4F0B75942D}"/>
              </a:ext>
            </a:extLst>
          </p:cNvPr>
          <p:cNvSpPr txBox="1"/>
          <p:nvPr/>
        </p:nvSpPr>
        <p:spPr>
          <a:xfrm>
            <a:off x="3007268" y="4932092"/>
            <a:ext cx="6636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Can model a scrambling unitary as a typical </a:t>
            </a:r>
            <a:r>
              <a:rPr lang="en-US" b="1" dirty="0">
                <a:solidFill>
                  <a:schemeClr val="accent1"/>
                </a:solidFill>
              </a:rPr>
              <a:t>(pseudo) </a:t>
            </a:r>
            <a:r>
              <a:rPr lang="en-US" dirty="0">
                <a:solidFill>
                  <a:schemeClr val="accent1"/>
                </a:solidFill>
              </a:rPr>
              <a:t>random unitary</a:t>
            </a:r>
          </a:p>
          <a:p>
            <a:r>
              <a:rPr lang="en-US" dirty="0">
                <a:solidFill>
                  <a:schemeClr val="accent1"/>
                </a:solidFill>
              </a:rPr>
              <a:t>                              (a unitary drawn from a 2-design) 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68A54B18-4B83-8841-9CC7-82603B59F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470" y="5940889"/>
            <a:ext cx="2885530" cy="7183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A16F1A-0A8C-FA44-B59D-CD789AE8EF10}"/>
              </a:ext>
            </a:extLst>
          </p:cNvPr>
          <p:cNvCxnSpPr>
            <a:cxnSpLocks/>
          </p:cNvCxnSpPr>
          <p:nvPr/>
        </p:nvCxnSpPr>
        <p:spPr>
          <a:xfrm flipH="1" flipV="1">
            <a:off x="9415478" y="2904723"/>
            <a:ext cx="228600" cy="39174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B64775-760F-1549-8117-BF25C70D33BA}"/>
              </a:ext>
            </a:extLst>
          </p:cNvPr>
          <p:cNvCxnSpPr>
            <a:cxnSpLocks/>
          </p:cNvCxnSpPr>
          <p:nvPr/>
        </p:nvCxnSpPr>
        <p:spPr>
          <a:xfrm flipV="1">
            <a:off x="9644078" y="2904723"/>
            <a:ext cx="509570" cy="39174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C8F1EB2-EF88-544F-BF34-78F666CE5648}"/>
              </a:ext>
            </a:extLst>
          </p:cNvPr>
          <p:cNvSpPr txBox="1"/>
          <p:nvPr/>
        </p:nvSpPr>
        <p:spPr>
          <a:xfrm>
            <a:off x="8259388" y="3311525"/>
            <a:ext cx="66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Only involves 2 copies of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997502-1621-354F-B79B-7CC7F9AA8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512" y="3381410"/>
            <a:ext cx="190500" cy="190500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232853E2-A3DF-0D4D-A9B3-B85217D698D1}"/>
              </a:ext>
            </a:extLst>
          </p:cNvPr>
          <p:cNvSpPr/>
          <p:nvPr/>
        </p:nvSpPr>
        <p:spPr>
          <a:xfrm>
            <a:off x="2586022" y="5073853"/>
            <a:ext cx="299636" cy="125595"/>
          </a:xfrm>
          <a:prstGeom prst="rightArrow">
            <a:avLst>
              <a:gd name="adj1" fmla="val 30048"/>
              <a:gd name="adj2" fmla="val 45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31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OTOC of a scrambled system rapidly tends to a minimal value that is equivalent to taking its average over a distribution of </a:t>
            </a:r>
            <a:r>
              <a:rPr lang="en-US" dirty="0" err="1"/>
              <a:t>unitaries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that agrees with random distribution up to the second moment (i.e. a </a:t>
            </a:r>
            <a:r>
              <a:rPr lang="en-US" i="1" dirty="0">
                <a:solidFill>
                  <a:schemeClr val="accent1"/>
                </a:solidFill>
              </a:rPr>
              <a:t>2-design</a:t>
            </a:r>
            <a:r>
              <a:rPr lang="en-US" dirty="0">
                <a:solidFill>
                  <a:schemeClr val="accent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4454D-D09C-8043-9F35-0C4F0B75942D}"/>
              </a:ext>
            </a:extLst>
          </p:cNvPr>
          <p:cNvSpPr txBox="1"/>
          <p:nvPr/>
        </p:nvSpPr>
        <p:spPr>
          <a:xfrm>
            <a:off x="3007268" y="4932092"/>
            <a:ext cx="6636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Can model a scrambling unitary as a typical </a:t>
            </a:r>
            <a:r>
              <a:rPr lang="en-US" b="1" dirty="0">
                <a:solidFill>
                  <a:schemeClr val="accent1"/>
                </a:solidFill>
              </a:rPr>
              <a:t>(pseudo) </a:t>
            </a:r>
            <a:r>
              <a:rPr lang="en-US" dirty="0">
                <a:solidFill>
                  <a:schemeClr val="accent1"/>
                </a:solidFill>
              </a:rPr>
              <a:t>random unitary</a:t>
            </a:r>
          </a:p>
          <a:p>
            <a:r>
              <a:rPr lang="en-US" dirty="0">
                <a:solidFill>
                  <a:schemeClr val="accent1"/>
                </a:solidFill>
              </a:rPr>
              <a:t>                              (a unitary drawn from a 2-design) 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A16F1A-0A8C-FA44-B59D-CD789AE8EF10}"/>
              </a:ext>
            </a:extLst>
          </p:cNvPr>
          <p:cNvCxnSpPr>
            <a:cxnSpLocks/>
          </p:cNvCxnSpPr>
          <p:nvPr/>
        </p:nvCxnSpPr>
        <p:spPr>
          <a:xfrm flipH="1" flipV="1">
            <a:off x="9415478" y="2904723"/>
            <a:ext cx="228600" cy="39174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B64775-760F-1549-8117-BF25C70D33BA}"/>
              </a:ext>
            </a:extLst>
          </p:cNvPr>
          <p:cNvCxnSpPr>
            <a:cxnSpLocks/>
          </p:cNvCxnSpPr>
          <p:nvPr/>
        </p:nvCxnSpPr>
        <p:spPr>
          <a:xfrm flipV="1">
            <a:off x="9644078" y="2904723"/>
            <a:ext cx="509570" cy="39174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C8F1EB2-EF88-544F-BF34-78F666CE5648}"/>
              </a:ext>
            </a:extLst>
          </p:cNvPr>
          <p:cNvSpPr txBox="1"/>
          <p:nvPr/>
        </p:nvSpPr>
        <p:spPr>
          <a:xfrm>
            <a:off x="8259388" y="3311525"/>
            <a:ext cx="66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Only involves 2 copies of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997502-1621-354F-B79B-7CC7F9AA8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512" y="3381410"/>
            <a:ext cx="190500" cy="190500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232853E2-A3DF-0D4D-A9B3-B85217D698D1}"/>
              </a:ext>
            </a:extLst>
          </p:cNvPr>
          <p:cNvSpPr/>
          <p:nvPr/>
        </p:nvSpPr>
        <p:spPr>
          <a:xfrm>
            <a:off x="2586022" y="5073853"/>
            <a:ext cx="299636" cy="125595"/>
          </a:xfrm>
          <a:prstGeom prst="rightArrow">
            <a:avLst>
              <a:gd name="adj1" fmla="val 30048"/>
              <a:gd name="adj2" fmla="val 45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DAB3A-A3C0-584F-9B42-C8A0B50F24E7}"/>
              </a:ext>
            </a:extLst>
          </p:cNvPr>
          <p:cNvSpPr txBox="1"/>
          <p:nvPr/>
        </p:nvSpPr>
        <p:spPr>
          <a:xfrm>
            <a:off x="1646417" y="5833660"/>
            <a:ext cx="444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3F"/>
                </a:solidFill>
              </a:rPr>
              <a:t>Can we use a variational quantum algorithm to learn/compile a target scrambling unitary?</a:t>
            </a:r>
          </a:p>
        </p:txBody>
      </p:sp>
    </p:spTree>
    <p:extLst>
      <p:ext uri="{BB962C8B-B14F-4D97-AF65-F5344CB8AC3E}">
        <p14:creationId xmlns:p14="http://schemas.microsoft.com/office/powerpoint/2010/main" val="10568913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741855" y="294538"/>
            <a:ext cx="10525695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Quantum Scrambling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242C9-8407-B848-8F05-1E3D80EC1E2A}"/>
              </a:ext>
            </a:extLst>
          </p:cNvPr>
          <p:cNvSpPr txBox="1"/>
          <p:nvPr/>
        </p:nvSpPr>
        <p:spPr>
          <a:xfrm>
            <a:off x="741855" y="1891970"/>
            <a:ext cx="107082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Scrambling = the rapid spread of entanglement and information through many-body quantum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Out-of-time-ordered correlator (OTOC) diagnoses scrambling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/>
              <a:t>are local operators </a:t>
            </a:r>
          </a:p>
          <a:p>
            <a:r>
              <a:rPr lang="en-US" dirty="0"/>
              <a:t>                              is the time evolved initial operator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X(0</a:t>
            </a:r>
            <a:r>
              <a:rPr lang="en-US" dirty="0"/>
              <a:t>)</a:t>
            </a:r>
          </a:p>
          <a:p>
            <a:r>
              <a:rPr lang="en-US" dirty="0"/>
              <a:t>     The average is taken over an infinite temperature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OTOC of a scrambled system rapidly tends to a minimal value that is equivalent to taking its average over a distribution of </a:t>
            </a:r>
            <a:r>
              <a:rPr lang="en-US" dirty="0" err="1"/>
              <a:t>unitaries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that agrees with random distribution up to the second moment (i.e. a </a:t>
            </a:r>
            <a:r>
              <a:rPr lang="en-US" i="1" dirty="0">
                <a:solidFill>
                  <a:schemeClr val="accent1"/>
                </a:solidFill>
              </a:rPr>
              <a:t>2-design</a:t>
            </a:r>
            <a:r>
              <a:rPr lang="en-US" dirty="0">
                <a:solidFill>
                  <a:schemeClr val="accent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E77C8-A4FE-FC4F-82F9-A38CCB2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3" y="3311525"/>
            <a:ext cx="1155700" cy="23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19BFA-EA8C-8A43-A675-606709ADF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3" y="2410883"/>
            <a:ext cx="3252774" cy="521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4454D-D09C-8043-9F35-0C4F0B75942D}"/>
              </a:ext>
            </a:extLst>
          </p:cNvPr>
          <p:cNvSpPr txBox="1"/>
          <p:nvPr/>
        </p:nvSpPr>
        <p:spPr>
          <a:xfrm>
            <a:off x="3007268" y="4932092"/>
            <a:ext cx="6636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Can model a scrambling unitary as a typical </a:t>
            </a:r>
            <a:r>
              <a:rPr lang="en-US" b="1" dirty="0">
                <a:solidFill>
                  <a:schemeClr val="accent1"/>
                </a:solidFill>
              </a:rPr>
              <a:t>(pseudo) </a:t>
            </a:r>
            <a:r>
              <a:rPr lang="en-US" dirty="0">
                <a:solidFill>
                  <a:schemeClr val="accent1"/>
                </a:solidFill>
              </a:rPr>
              <a:t>random unitary</a:t>
            </a:r>
          </a:p>
          <a:p>
            <a:r>
              <a:rPr lang="en-US" dirty="0">
                <a:solidFill>
                  <a:schemeClr val="accent1"/>
                </a:solidFill>
              </a:rPr>
              <a:t>                              (a unitary drawn from a 2-design) 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A16F1A-0A8C-FA44-B59D-CD789AE8EF10}"/>
              </a:ext>
            </a:extLst>
          </p:cNvPr>
          <p:cNvCxnSpPr>
            <a:cxnSpLocks/>
          </p:cNvCxnSpPr>
          <p:nvPr/>
        </p:nvCxnSpPr>
        <p:spPr>
          <a:xfrm flipH="1" flipV="1">
            <a:off x="9415478" y="2904723"/>
            <a:ext cx="228600" cy="39174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B64775-760F-1549-8117-BF25C70D33BA}"/>
              </a:ext>
            </a:extLst>
          </p:cNvPr>
          <p:cNvCxnSpPr>
            <a:cxnSpLocks/>
          </p:cNvCxnSpPr>
          <p:nvPr/>
        </p:nvCxnSpPr>
        <p:spPr>
          <a:xfrm flipV="1">
            <a:off x="9644078" y="2904723"/>
            <a:ext cx="509570" cy="39174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C8F1EB2-EF88-544F-BF34-78F666CE5648}"/>
              </a:ext>
            </a:extLst>
          </p:cNvPr>
          <p:cNvSpPr txBox="1"/>
          <p:nvPr/>
        </p:nvSpPr>
        <p:spPr>
          <a:xfrm>
            <a:off x="8259388" y="3311525"/>
            <a:ext cx="66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Only involves 2 copies of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997502-1621-354F-B79B-7CC7F9AA8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512" y="3381410"/>
            <a:ext cx="190500" cy="190500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232853E2-A3DF-0D4D-A9B3-B85217D698D1}"/>
              </a:ext>
            </a:extLst>
          </p:cNvPr>
          <p:cNvSpPr/>
          <p:nvPr/>
        </p:nvSpPr>
        <p:spPr>
          <a:xfrm>
            <a:off x="2586022" y="5073853"/>
            <a:ext cx="299636" cy="125595"/>
          </a:xfrm>
          <a:prstGeom prst="rightArrow">
            <a:avLst>
              <a:gd name="adj1" fmla="val 30048"/>
              <a:gd name="adj2" fmla="val 45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DAB3A-A3C0-584F-9B42-C8A0B50F24E7}"/>
              </a:ext>
            </a:extLst>
          </p:cNvPr>
          <p:cNvSpPr txBox="1"/>
          <p:nvPr/>
        </p:nvSpPr>
        <p:spPr>
          <a:xfrm>
            <a:off x="1646417" y="5833660"/>
            <a:ext cx="444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3F"/>
                </a:solidFill>
              </a:rPr>
              <a:t>Can we use a variational quantum algorithm to learn/compile a target scrambling unitary?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E499B0B-EE33-9E4B-9FC5-1E7305DBF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077" y="5659277"/>
            <a:ext cx="3175329" cy="104035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ABB9FD4-D660-B747-A94B-70819C8F0D59}"/>
              </a:ext>
            </a:extLst>
          </p:cNvPr>
          <p:cNvSpPr/>
          <p:nvPr/>
        </p:nvSpPr>
        <p:spPr>
          <a:xfrm>
            <a:off x="6972365" y="5655093"/>
            <a:ext cx="3320168" cy="1133842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107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preclude learning Scramblers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1D01D03-C7AC-CA4A-B7E4-C9AB6FE31201}"/>
              </a:ext>
            </a:extLst>
          </p:cNvPr>
          <p:cNvSpPr txBox="1">
            <a:spLocks/>
          </p:cNvSpPr>
          <p:nvPr/>
        </p:nvSpPr>
        <p:spPr>
          <a:xfrm>
            <a:off x="459350" y="3590245"/>
            <a:ext cx="12191998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prove that for compiling costs to learn a scrambling unitary (i.e. a unitary drawn from a 2 design):</a:t>
            </a:r>
          </a:p>
          <a:p>
            <a:pPr marL="14816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variance in the gradient of the cost vanishes exponentially </a:t>
            </a: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probability the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cost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non-zero vanishes exponentially with the 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the problem (</a:t>
            </a:r>
            <a:r>
              <a:rPr lang="en-US" sz="2000" i="1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00BB0-F201-BC49-B1EE-498A5B21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522" y="4328328"/>
            <a:ext cx="2116667" cy="30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42A2B-AE0F-6E42-AC76-D0ACCB2C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06" y="3331921"/>
            <a:ext cx="1422400" cy="304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628B882-A2D6-734C-8E0B-591D92B54E4A}"/>
              </a:ext>
            </a:extLst>
          </p:cNvPr>
          <p:cNvSpPr txBox="1"/>
          <p:nvPr/>
        </p:nvSpPr>
        <p:spPr>
          <a:xfrm>
            <a:off x="6512256" y="2541997"/>
            <a:ext cx="3177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Average over ensemble of pseudo random unitaries/scramblers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E28040-80D4-7D48-8A2C-166E670FC828}"/>
              </a:ext>
            </a:extLst>
          </p:cNvPr>
          <p:cNvCxnSpPr>
            <a:cxnSpLocks/>
          </p:cNvCxnSpPr>
          <p:nvPr/>
        </p:nvCxnSpPr>
        <p:spPr>
          <a:xfrm>
            <a:off x="7727647" y="3259530"/>
            <a:ext cx="687459" cy="10687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1C99E9-99F8-E446-93A9-7827973A2E4D}"/>
              </a:ext>
            </a:extLst>
          </p:cNvPr>
          <p:cNvCxnSpPr>
            <a:cxnSpLocks/>
          </p:cNvCxnSpPr>
          <p:nvPr/>
        </p:nvCxnSpPr>
        <p:spPr>
          <a:xfrm flipH="1">
            <a:off x="5844385" y="3126772"/>
            <a:ext cx="667871" cy="26914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5091BD-363D-D04A-92D0-417B53486949}"/>
              </a:ext>
            </a:extLst>
          </p:cNvPr>
          <p:cNvSpPr/>
          <p:nvPr/>
        </p:nvSpPr>
        <p:spPr>
          <a:xfrm>
            <a:off x="459350" y="4965700"/>
            <a:ext cx="1137411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686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preclude learning Scramblers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00BB0-F201-BC49-B1EE-498A5B21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522" y="4328328"/>
            <a:ext cx="2116667" cy="30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42A2B-AE0F-6E42-AC76-D0ACCB2C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06" y="3331921"/>
            <a:ext cx="1422400" cy="304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628B882-A2D6-734C-8E0B-591D92B54E4A}"/>
              </a:ext>
            </a:extLst>
          </p:cNvPr>
          <p:cNvSpPr txBox="1"/>
          <p:nvPr/>
        </p:nvSpPr>
        <p:spPr>
          <a:xfrm>
            <a:off x="6512256" y="2541997"/>
            <a:ext cx="270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Average over ensemble of random unitaries/scramblers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E28040-80D4-7D48-8A2C-166E670FC828}"/>
              </a:ext>
            </a:extLst>
          </p:cNvPr>
          <p:cNvCxnSpPr>
            <a:cxnSpLocks/>
          </p:cNvCxnSpPr>
          <p:nvPr/>
        </p:nvCxnSpPr>
        <p:spPr>
          <a:xfrm>
            <a:off x="7727647" y="3259530"/>
            <a:ext cx="687459" cy="10687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1C99E9-99F8-E446-93A9-7827973A2E4D}"/>
              </a:ext>
            </a:extLst>
          </p:cNvPr>
          <p:cNvCxnSpPr>
            <a:cxnSpLocks/>
          </p:cNvCxnSpPr>
          <p:nvPr/>
        </p:nvCxnSpPr>
        <p:spPr>
          <a:xfrm flipH="1">
            <a:off x="5844385" y="3126772"/>
            <a:ext cx="667871" cy="26914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3330552-8A8E-7A4E-BDC5-E7B7CA1F3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435" y="5725110"/>
            <a:ext cx="3467100" cy="7366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D5A218-401B-5045-A829-27DADF376CF9}"/>
              </a:ext>
            </a:extLst>
          </p:cNvPr>
          <p:cNvSpPr txBox="1">
            <a:spLocks/>
          </p:cNvSpPr>
          <p:nvPr/>
        </p:nvSpPr>
        <p:spPr>
          <a:xfrm>
            <a:off x="459350" y="3590245"/>
            <a:ext cx="11200822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prove that for compiling costs to learn a scrambling unitary (i.e. a unitary drawn from a 2 design):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variance in the gradient of the cost vanishes exponentially </a:t>
            </a: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probability the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cost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non-zero </a:t>
            </a:r>
            <a:r>
              <a:rPr lang="en-US" sz="2000" dirty="0">
                <a:solidFill>
                  <a:srgbClr val="D899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typical scrambler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vanishes exponentially with the 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the problem (</a:t>
            </a:r>
            <a:r>
              <a:rPr lang="en-US" sz="2000" i="1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885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preclude learning Scramblers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00BB0-F201-BC49-B1EE-498A5B21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522" y="4328328"/>
            <a:ext cx="2116667" cy="30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42A2B-AE0F-6E42-AC76-D0ACCB2C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06" y="3331921"/>
            <a:ext cx="1422400" cy="304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628B882-A2D6-734C-8E0B-591D92B54E4A}"/>
              </a:ext>
            </a:extLst>
          </p:cNvPr>
          <p:cNvSpPr txBox="1"/>
          <p:nvPr/>
        </p:nvSpPr>
        <p:spPr>
          <a:xfrm>
            <a:off x="6512256" y="2541997"/>
            <a:ext cx="270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Average over ensemble of random unitaries/scramblers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E28040-80D4-7D48-8A2C-166E670FC828}"/>
              </a:ext>
            </a:extLst>
          </p:cNvPr>
          <p:cNvCxnSpPr>
            <a:cxnSpLocks/>
          </p:cNvCxnSpPr>
          <p:nvPr/>
        </p:nvCxnSpPr>
        <p:spPr>
          <a:xfrm>
            <a:off x="7727647" y="3259530"/>
            <a:ext cx="687459" cy="10687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1C99E9-99F8-E446-93A9-7827973A2E4D}"/>
              </a:ext>
            </a:extLst>
          </p:cNvPr>
          <p:cNvCxnSpPr>
            <a:cxnSpLocks/>
          </p:cNvCxnSpPr>
          <p:nvPr/>
        </p:nvCxnSpPr>
        <p:spPr>
          <a:xfrm flipH="1">
            <a:off x="5844385" y="3126772"/>
            <a:ext cx="667871" cy="26914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3330552-8A8E-7A4E-BDC5-E7B7CA1F3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435" y="5725110"/>
            <a:ext cx="3467100" cy="7366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A69CBA-5867-A347-866E-646C7093E33E}"/>
              </a:ext>
            </a:extLst>
          </p:cNvPr>
          <p:cNvSpPr/>
          <p:nvPr/>
        </p:nvSpPr>
        <p:spPr>
          <a:xfrm>
            <a:off x="9532705" y="2752685"/>
            <a:ext cx="2300755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Crucially, this holds for </a:t>
            </a:r>
            <a:r>
              <a:rPr lang="en-US" sz="2133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choice in ansatz</a:t>
            </a: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133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1F6278B-E255-B944-BF31-4366B1D6A070}"/>
              </a:ext>
            </a:extLst>
          </p:cNvPr>
          <p:cNvSpPr/>
          <p:nvPr/>
        </p:nvSpPr>
        <p:spPr>
          <a:xfrm>
            <a:off x="9256050" y="2695869"/>
            <a:ext cx="2404122" cy="1133842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A261E68-60D5-DA4E-8044-6E5C69D1A3F5}"/>
              </a:ext>
            </a:extLst>
          </p:cNvPr>
          <p:cNvSpPr txBox="1">
            <a:spLocks/>
          </p:cNvSpPr>
          <p:nvPr/>
        </p:nvSpPr>
        <p:spPr>
          <a:xfrm>
            <a:off x="459350" y="3590245"/>
            <a:ext cx="11200822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prove that for compiling costs to learn a scrambling unitary (i.e. a unitary drawn from a 2 design):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variance in the gradient of the cost vanishes exponentially </a:t>
            </a: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probability the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cost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non-zero </a:t>
            </a:r>
            <a:r>
              <a:rPr lang="en-US" sz="2000" dirty="0">
                <a:solidFill>
                  <a:srgbClr val="D899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typical scrambler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vanishes exponentially with the 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the problem (</a:t>
            </a:r>
            <a:r>
              <a:rPr lang="en-US" sz="2000" i="1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605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4FE78A5-BCB5-C74A-B003-0807121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preclude learning Scramblers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1D01D03-C7AC-CA4A-B7E4-C9AB6FE31201}"/>
              </a:ext>
            </a:extLst>
          </p:cNvPr>
          <p:cNvSpPr txBox="1">
            <a:spLocks/>
          </p:cNvSpPr>
          <p:nvPr/>
        </p:nvSpPr>
        <p:spPr>
          <a:xfrm>
            <a:off x="459350" y="3590245"/>
            <a:ext cx="11200822" cy="486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prove that for compiling costs to learn a scrambling unitary (i.e. a unitary drawn from a 2 design):</a:t>
            </a: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average cost gradient vanishes                       </a:t>
            </a: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2016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variance in the gradient of the cost vanishes exponentially </a:t>
            </a: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716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probability the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cost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non-zero </a:t>
            </a:r>
            <a:r>
              <a:rPr lang="en-US" sz="2000" dirty="0">
                <a:solidFill>
                  <a:srgbClr val="D899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typical scrambler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vanishes exponentially with the 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the problem (</a:t>
            </a:r>
            <a:r>
              <a:rPr lang="en-US" sz="2000" i="1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806" indent="-38099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00BB0-F201-BC49-B1EE-498A5B21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522" y="4328328"/>
            <a:ext cx="2116667" cy="30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42A2B-AE0F-6E42-AC76-D0ACCB2C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06" y="3331921"/>
            <a:ext cx="1422400" cy="304800"/>
          </a:xfrm>
          <a:prstGeom prst="rect">
            <a:avLst/>
          </a:prstGeom>
        </p:spPr>
      </p:pic>
      <p:pic>
        <p:nvPicPr>
          <p:cNvPr id="24" name="Picture 6" descr="Black holes so big we don't know how they form could be hiding in the  universe | Live Science">
            <a:extLst>
              <a:ext uri="{FF2B5EF4-FFF2-40B4-BE49-F238E27FC236}">
                <a16:creationId xmlns:a16="http://schemas.microsoft.com/office/drawing/2014/main" id="{8943A3C1-AB07-D543-8901-C59A6A32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37" y="6001697"/>
            <a:ext cx="1244784" cy="70019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ABE212-6672-DD46-BC0D-AFA6DCC42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15" y="6023556"/>
            <a:ext cx="981107" cy="65168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619DEE-6948-5F4B-872C-18EC1C3790D9}"/>
              </a:ext>
            </a:extLst>
          </p:cNvPr>
          <p:cNvCxnSpPr>
            <a:cxnSpLocks/>
          </p:cNvCxnSpPr>
          <p:nvPr/>
        </p:nvCxnSpPr>
        <p:spPr>
          <a:xfrm>
            <a:off x="9316263" y="6351792"/>
            <a:ext cx="310369" cy="0"/>
          </a:xfrm>
          <a:prstGeom prst="straightConnector1">
            <a:avLst/>
          </a:prstGeom>
          <a:ln w="254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628B882-A2D6-734C-8E0B-591D92B54E4A}"/>
              </a:ext>
            </a:extLst>
          </p:cNvPr>
          <p:cNvSpPr txBox="1"/>
          <p:nvPr/>
        </p:nvSpPr>
        <p:spPr>
          <a:xfrm>
            <a:off x="6512256" y="2541997"/>
            <a:ext cx="270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Average over ensemble of random unitaries/scramblers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E28040-80D4-7D48-8A2C-166E670FC828}"/>
              </a:ext>
            </a:extLst>
          </p:cNvPr>
          <p:cNvCxnSpPr>
            <a:cxnSpLocks/>
          </p:cNvCxnSpPr>
          <p:nvPr/>
        </p:nvCxnSpPr>
        <p:spPr>
          <a:xfrm>
            <a:off x="7727647" y="3259530"/>
            <a:ext cx="687459" cy="10687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1C99E9-99F8-E446-93A9-7827973A2E4D}"/>
              </a:ext>
            </a:extLst>
          </p:cNvPr>
          <p:cNvCxnSpPr>
            <a:cxnSpLocks/>
          </p:cNvCxnSpPr>
          <p:nvPr/>
        </p:nvCxnSpPr>
        <p:spPr>
          <a:xfrm flipH="1">
            <a:off x="5844385" y="3126772"/>
            <a:ext cx="667871" cy="26914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3330552-8A8E-7A4E-BDC5-E7B7CA1F3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4435" y="5725110"/>
            <a:ext cx="3467100" cy="7366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A69CBA-5867-A347-866E-646C7093E33E}"/>
              </a:ext>
            </a:extLst>
          </p:cNvPr>
          <p:cNvSpPr/>
          <p:nvPr/>
        </p:nvSpPr>
        <p:spPr>
          <a:xfrm>
            <a:off x="9532705" y="2752685"/>
            <a:ext cx="2300755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Crucially, this holds for </a:t>
            </a:r>
            <a:r>
              <a:rPr lang="en-US" sz="2133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choice in ansatz</a:t>
            </a: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133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1F6278B-E255-B944-BF31-4366B1D6A070}"/>
              </a:ext>
            </a:extLst>
          </p:cNvPr>
          <p:cNvSpPr/>
          <p:nvPr/>
        </p:nvSpPr>
        <p:spPr>
          <a:xfrm>
            <a:off x="9256050" y="2695869"/>
            <a:ext cx="2404122" cy="1133842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D84828-7AE9-3F47-938D-5B618EEA4C01}"/>
              </a:ext>
            </a:extLst>
          </p:cNvPr>
          <p:cNvSpPr txBox="1"/>
          <p:nvPr/>
        </p:nvSpPr>
        <p:spPr>
          <a:xfrm>
            <a:off x="6469081" y="5585295"/>
            <a:ext cx="598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 go theorem for learning of scramblers using VQAs/QML</a:t>
            </a:r>
          </a:p>
        </p:txBody>
      </p:sp>
    </p:spTree>
    <p:extLst>
      <p:ext uri="{BB962C8B-B14F-4D97-AF65-F5344CB8AC3E}">
        <p14:creationId xmlns:p14="http://schemas.microsoft.com/office/powerpoint/2010/main" val="31024291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B31EFC-7CEC-E546-8067-72DAD93F5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899"/>
          <a:stretch/>
        </p:blipFill>
        <p:spPr>
          <a:xfrm>
            <a:off x="6473934" y="1781608"/>
            <a:ext cx="5008658" cy="49660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B952DA-7232-374D-8CAA-970A8AED5C2C}"/>
              </a:ext>
            </a:extLst>
          </p:cNvPr>
          <p:cNvSpPr txBox="1"/>
          <p:nvPr/>
        </p:nvSpPr>
        <p:spPr>
          <a:xfrm>
            <a:off x="8618741" y="2063112"/>
            <a:ext cx="23758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>
                <a:solidFill>
                  <a:srgbClr val="405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scrambling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42144E-95EC-D848-9DE7-901294F0FB06}"/>
              </a:ext>
            </a:extLst>
          </p:cNvPr>
          <p:cNvCxnSpPr>
            <a:cxnSpLocks/>
          </p:cNvCxnSpPr>
          <p:nvPr/>
        </p:nvCxnSpPr>
        <p:spPr>
          <a:xfrm flipH="1">
            <a:off x="8439449" y="2442768"/>
            <a:ext cx="352761" cy="190255"/>
          </a:xfrm>
          <a:prstGeom prst="straightConnector1">
            <a:avLst/>
          </a:prstGeom>
          <a:ln w="15875">
            <a:solidFill>
              <a:srgbClr val="4056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0BF4BE8-A178-454B-9621-83E179900C48}"/>
              </a:ext>
            </a:extLst>
          </p:cNvPr>
          <p:cNvSpPr txBox="1"/>
          <p:nvPr/>
        </p:nvSpPr>
        <p:spPr>
          <a:xfrm>
            <a:off x="10068331" y="4868409"/>
            <a:ext cx="133245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>
                <a:solidFill>
                  <a:srgbClr val="F13C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non-scrambling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9BD5A38-BDB0-6A48-A099-655B02EB7C03}"/>
              </a:ext>
            </a:extLst>
          </p:cNvPr>
          <p:cNvCxnSpPr>
            <a:cxnSpLocks/>
          </p:cNvCxnSpPr>
          <p:nvPr/>
        </p:nvCxnSpPr>
        <p:spPr>
          <a:xfrm flipH="1" flipV="1">
            <a:off x="10495504" y="3950331"/>
            <a:ext cx="239055" cy="1037937"/>
          </a:xfrm>
          <a:prstGeom prst="straightConnector1">
            <a:avLst/>
          </a:prstGeom>
          <a:ln w="15875">
            <a:solidFill>
              <a:srgbClr val="F13C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3C59B11-6D64-D447-9EF5-62B397E39138}"/>
              </a:ext>
            </a:extLst>
          </p:cNvPr>
          <p:cNvSpPr txBox="1"/>
          <p:nvPr/>
        </p:nvSpPr>
        <p:spPr>
          <a:xfrm>
            <a:off x="581909" y="2019839"/>
            <a:ext cx="5655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16"/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scramblers: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Landscape forms a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barren plateau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only a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narrow gorge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where cost dips to minimum. </a:t>
            </a:r>
          </a:p>
          <a:p>
            <a:pPr marL="14816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/>
            <a:r>
              <a:rPr lang="en-US" sz="2400" dirty="0">
                <a:solidFill>
                  <a:srgbClr val="D899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Weaker scramblers: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Valley wider and plateau more featured allowing for training.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46C1F1E-3DB5-5C45-9176-82435A4E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preclude learning Scramblers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CBA86B5-9982-F24D-AC2D-4426BC7365A4}"/>
              </a:ext>
            </a:extLst>
          </p:cNvPr>
          <p:cNvSpPr/>
          <p:nvPr/>
        </p:nvSpPr>
        <p:spPr>
          <a:xfrm>
            <a:off x="1040643" y="4750570"/>
            <a:ext cx="4291118" cy="1618697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36CABD-4689-AE43-95A6-59ECAF64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418" y="5002914"/>
            <a:ext cx="1678355" cy="20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41B97C-254E-794D-BDD8-57E91542D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448" y="5460398"/>
            <a:ext cx="2324100" cy="39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09BE88-FF3A-C441-9DFE-F3D447DDE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154" y="5403567"/>
            <a:ext cx="1524000" cy="482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4D140E-B85B-0D47-93B7-0B0602CEEA9E}"/>
              </a:ext>
            </a:extLst>
          </p:cNvPr>
          <p:cNvSpPr txBox="1"/>
          <p:nvPr/>
        </p:nvSpPr>
        <p:spPr>
          <a:xfrm>
            <a:off x="1049964" y="4951088"/>
            <a:ext cx="3282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Model of scrambler/ansatz: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2E45A5-1D82-9A41-A173-035AC4100ECC}"/>
              </a:ext>
            </a:extLst>
          </p:cNvPr>
          <p:cNvSpPr txBox="1"/>
          <p:nvPr/>
        </p:nvSpPr>
        <p:spPr>
          <a:xfrm>
            <a:off x="1122448" y="5897923"/>
            <a:ext cx="421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Belyansky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R.,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Bienias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P., Kharkov, Y. A.,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Gorshkov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A. V., &amp; Swingle, B. (2020). Minimal Model for Fast Scrambling. </a:t>
            </a:r>
            <a:r>
              <a:rPr lang="en-GB" sz="1000" i="1" dirty="0">
                <a:latin typeface="Calibri" panose="020F0502020204030204" pitchFamily="34" charset="0"/>
                <a:cs typeface="Calibri" panose="020F0502020204030204" pitchFamily="34" charset="0"/>
              </a:rPr>
              <a:t>Physical Review Letters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000" i="1" dirty="0">
                <a:latin typeface="Calibri" panose="020F0502020204030204" pitchFamily="34" charset="0"/>
                <a:cs typeface="Calibri" panose="020F0502020204030204" pitchFamily="34" charset="0"/>
              </a:rPr>
              <a:t>125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(13), 130601.</a:t>
            </a:r>
          </a:p>
        </p:txBody>
      </p:sp>
    </p:spTree>
    <p:extLst>
      <p:ext uri="{BB962C8B-B14F-4D97-AF65-F5344CB8AC3E}">
        <p14:creationId xmlns:p14="http://schemas.microsoft.com/office/powerpoint/2010/main" val="1945766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F5D75-90CC-0B42-B16D-BA1DC18B7966}"/>
              </a:ext>
            </a:extLst>
          </p:cNvPr>
          <p:cNvSpPr txBox="1"/>
          <p:nvPr/>
        </p:nvSpPr>
        <p:spPr>
          <a:xfrm>
            <a:off x="7615881" y="2250437"/>
            <a:ext cx="23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Classical Computation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58DE570D-4644-604E-8FBA-EEBCFE195178}"/>
              </a:ext>
            </a:extLst>
          </p:cNvPr>
          <p:cNvSpPr/>
          <p:nvPr/>
        </p:nvSpPr>
        <p:spPr>
          <a:xfrm>
            <a:off x="5508065" y="2864099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>
            <a:extLst>
              <a:ext uri="{FF2B5EF4-FFF2-40B4-BE49-F238E27FC236}">
                <a16:creationId xmlns:a16="http://schemas.microsoft.com/office/drawing/2014/main" id="{DF322AAE-978E-D444-A05B-E034480F964A}"/>
              </a:ext>
            </a:extLst>
          </p:cNvPr>
          <p:cNvSpPr/>
          <p:nvPr/>
        </p:nvSpPr>
        <p:spPr>
          <a:xfrm rot="10800000">
            <a:off x="5468356" y="3794243"/>
            <a:ext cx="1777792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58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86110-C696-EC4A-ABC8-096B05F4E79D}"/>
              </a:ext>
            </a:extLst>
          </p:cNvPr>
          <p:cNvSpPr/>
          <p:nvPr/>
        </p:nvSpPr>
        <p:spPr>
          <a:xfrm>
            <a:off x="5375528" y="418178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BC6F5-438A-DD40-8E6F-1C3BB56D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/>
          <a:stretch/>
        </p:blipFill>
        <p:spPr>
          <a:xfrm>
            <a:off x="7886922" y="2933524"/>
            <a:ext cx="1761873" cy="1341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0A354B-2CDE-9445-9F9F-BCBD2F47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15" y="4348148"/>
            <a:ext cx="876300" cy="190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A07BCC-2630-2541-908C-F792CBFB3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27" b="18287"/>
          <a:stretch/>
        </p:blipFill>
        <p:spPr>
          <a:xfrm>
            <a:off x="6586160" y="2453402"/>
            <a:ext cx="502685" cy="1764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987A1E-AB8A-0348-89B8-064FDA66BD05}"/>
              </a:ext>
            </a:extLst>
          </p:cNvPr>
          <p:cNvSpPr/>
          <p:nvPr/>
        </p:nvSpPr>
        <p:spPr>
          <a:xfrm>
            <a:off x="5563280" y="2254896"/>
            <a:ext cx="964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1864F66-6D71-DF42-8D20-B96693391CCE}"/>
              </a:ext>
            </a:extLst>
          </p:cNvPr>
          <p:cNvSpPr/>
          <p:nvPr/>
        </p:nvSpPr>
        <p:spPr>
          <a:xfrm>
            <a:off x="7515823" y="1931634"/>
            <a:ext cx="2549185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77DB36B-D0E9-ED46-BAA8-614ED9BDF928}"/>
              </a:ext>
            </a:extLst>
          </p:cNvPr>
          <p:cNvSpPr txBox="1">
            <a:spLocks/>
          </p:cNvSpPr>
          <p:nvPr/>
        </p:nvSpPr>
        <p:spPr>
          <a:xfrm>
            <a:off x="685799" y="342129"/>
            <a:ext cx="11279747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Example: Variational Quantum Algorithm to Learn a Unitary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7702B-569F-AB42-8742-28F0633C8909}"/>
              </a:ext>
            </a:extLst>
          </p:cNvPr>
          <p:cNvSpPr txBox="1"/>
          <p:nvPr/>
        </p:nvSpPr>
        <p:spPr>
          <a:xfrm>
            <a:off x="2295181" y="2256314"/>
            <a:ext cx="23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C473F27-FF32-0949-B06E-FFD261E9F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5"/>
          <a:stretch/>
        </p:blipFill>
        <p:spPr>
          <a:xfrm>
            <a:off x="2426428" y="2802277"/>
            <a:ext cx="2192435" cy="134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/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669C26-33BC-C64F-B75C-B7A8DBC3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2908137"/>
                <a:ext cx="34445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/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F9646-D36D-FF49-B6EF-6F82588F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93" y="3591620"/>
                <a:ext cx="34740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/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070F07-4A97-8E4C-808B-164B28CB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813" y="3738927"/>
                <a:ext cx="34740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/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772619-3FCB-944C-A194-D92342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49" y="3040858"/>
                <a:ext cx="344390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/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GB" sz="1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sz="100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519319-2B25-4144-82A0-06824EE80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521" y="3448174"/>
                <a:ext cx="34740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CC0A109A-C28E-394F-A6CE-7212DD00D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641" y="4096749"/>
            <a:ext cx="520700" cy="2159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8C9CE7-53CB-C244-AE1A-74203633AA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0"/>
          <a:stretch/>
        </p:blipFill>
        <p:spPr>
          <a:xfrm>
            <a:off x="4665463" y="3406274"/>
            <a:ext cx="235902" cy="3300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7F1AFF-39FE-CA48-93BF-B89358201B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736293"/>
            <a:ext cx="235085" cy="28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D9C32B-9E50-D949-AA5A-E9D554418B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66280" y="3182444"/>
            <a:ext cx="235085" cy="2854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E0A7FD0-8EED-BF44-8B83-063E24993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731" t="13825" r="534"/>
          <a:stretch/>
        </p:blipFill>
        <p:spPr>
          <a:xfrm>
            <a:off x="4674533" y="2898152"/>
            <a:ext cx="235085" cy="2854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DD30227-12BC-4246-9172-C95170F6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2923297"/>
            <a:ext cx="203200" cy="215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2643E2-6F92-FC48-ACC5-926484D1D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8582" y="3217200"/>
            <a:ext cx="2032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EF9810-2337-3E40-8C36-69DB31677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4990" y="3483670"/>
            <a:ext cx="2032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65E90FF-ECA2-7F47-BF08-DFFC10A24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3581" y="3754087"/>
            <a:ext cx="203200" cy="2159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D3E52AD-79AF-CD4B-B42A-6EF5FDB89E31}"/>
              </a:ext>
            </a:extLst>
          </p:cNvPr>
          <p:cNvCxnSpPr>
            <a:cxnSpLocks/>
          </p:cNvCxnSpPr>
          <p:nvPr/>
        </p:nvCxnSpPr>
        <p:spPr>
          <a:xfrm>
            <a:off x="4609276" y="2888365"/>
            <a:ext cx="0" cy="113334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eft Brace 68">
            <a:extLst>
              <a:ext uri="{FF2B5EF4-FFF2-40B4-BE49-F238E27FC236}">
                <a16:creationId xmlns:a16="http://schemas.microsoft.com/office/drawing/2014/main" id="{FCECB374-BEE3-8249-8457-831CEF540DD3}"/>
              </a:ext>
            </a:extLst>
          </p:cNvPr>
          <p:cNvSpPr/>
          <p:nvPr/>
        </p:nvSpPr>
        <p:spPr>
          <a:xfrm rot="16200000">
            <a:off x="3401631" y="3428771"/>
            <a:ext cx="215900" cy="1687463"/>
          </a:xfrm>
          <a:prstGeom prst="lef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AEB67E-8101-FF49-A048-D02D29569DA0}"/>
              </a:ext>
            </a:extLst>
          </p:cNvPr>
          <p:cNvSpPr txBox="1"/>
          <p:nvPr/>
        </p:nvSpPr>
        <p:spPr>
          <a:xfrm>
            <a:off x="1987884" y="4452589"/>
            <a:ext cx="201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Parameterised</a:t>
            </a:r>
          </a:p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Quantum Circuit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FA734C3-3254-814D-82FF-5B61C267EB83}"/>
              </a:ext>
            </a:extLst>
          </p:cNvPr>
          <p:cNvSpPr txBox="1"/>
          <p:nvPr/>
        </p:nvSpPr>
        <p:spPr>
          <a:xfrm>
            <a:off x="8047147" y="5561919"/>
            <a:ext cx="2678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Pick cost such that unitary that minimizes it matches the target unitary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F2BAAEB4-8691-454B-9672-CA2F602E0A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8544" y="4601607"/>
            <a:ext cx="444500" cy="2413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692D6C98-3015-8149-B22A-C75670D4D62A}"/>
              </a:ext>
            </a:extLst>
          </p:cNvPr>
          <p:cNvSpPr txBox="1"/>
          <p:nvPr/>
        </p:nvSpPr>
        <p:spPr>
          <a:xfrm>
            <a:off x="3944528" y="5948316"/>
            <a:ext cx="153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</a:p>
          <a:p>
            <a:r>
              <a:rPr lang="en-GB" sz="1600" dirty="0">
                <a:solidFill>
                  <a:srgbClr val="000F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circuit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ECDCD53-5582-3B47-990A-9D670D54DB95}"/>
              </a:ext>
            </a:extLst>
          </p:cNvPr>
          <p:cNvCxnSpPr>
            <a:cxnSpLocks/>
          </p:cNvCxnSpPr>
          <p:nvPr/>
        </p:nvCxnSpPr>
        <p:spPr>
          <a:xfrm flipV="1">
            <a:off x="5137098" y="5882913"/>
            <a:ext cx="491056" cy="256260"/>
          </a:xfrm>
          <a:prstGeom prst="straightConnector1">
            <a:avLst/>
          </a:prstGeom>
          <a:ln w="19050">
            <a:solidFill>
              <a:srgbClr val="000F7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420D17-7323-434E-86DC-BC72ED772AE4}"/>
              </a:ext>
            </a:extLst>
          </p:cNvPr>
          <p:cNvCxnSpPr>
            <a:cxnSpLocks/>
          </p:cNvCxnSpPr>
          <p:nvPr/>
        </p:nvCxnSpPr>
        <p:spPr>
          <a:xfrm flipV="1">
            <a:off x="6616170" y="5823277"/>
            <a:ext cx="221332" cy="188127"/>
          </a:xfrm>
          <a:prstGeom prst="straightConnector1">
            <a:avLst/>
          </a:prstGeom>
          <a:ln w="190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DF1F2278-2502-164A-A732-476EB99EE829}"/>
              </a:ext>
            </a:extLst>
          </p:cNvPr>
          <p:cNvSpPr txBox="1"/>
          <p:nvPr/>
        </p:nvSpPr>
        <p:spPr>
          <a:xfrm>
            <a:off x="1976959" y="5732631"/>
            <a:ext cx="153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Task: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2E1E7AF-06FF-9140-9497-5E337E9A3C8F}"/>
              </a:ext>
            </a:extLst>
          </p:cNvPr>
          <p:cNvSpPr txBox="1"/>
          <p:nvPr/>
        </p:nvSpPr>
        <p:spPr>
          <a:xfrm>
            <a:off x="5628154" y="6020952"/>
            <a:ext cx="177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unitary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2132974-431E-1642-A08E-72C41917D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754" y="5511155"/>
            <a:ext cx="4038600" cy="279400"/>
          </a:xfrm>
          <a:prstGeom prst="rect">
            <a:avLst/>
          </a:prstGeom>
        </p:spPr>
      </p:pic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0462DD61-92D6-9944-AAFA-3062EECE023A}"/>
              </a:ext>
            </a:extLst>
          </p:cNvPr>
          <p:cNvSpPr/>
          <p:nvPr/>
        </p:nvSpPr>
        <p:spPr>
          <a:xfrm>
            <a:off x="1828171" y="1889398"/>
            <a:ext cx="3359426" cy="323036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91D18D7-9571-0944-B7E0-CC8C5A0E4E2D}"/>
              </a:ext>
            </a:extLst>
          </p:cNvPr>
          <p:cNvSpPr/>
          <p:nvPr/>
        </p:nvSpPr>
        <p:spPr>
          <a:xfrm>
            <a:off x="1936323" y="5368865"/>
            <a:ext cx="5621977" cy="1209712"/>
          </a:xfrm>
          <a:prstGeom prst="roundRect">
            <a:avLst/>
          </a:prstGeom>
          <a:solidFill>
            <a:schemeClr val="tx2">
              <a:lumMod val="60000"/>
              <a:lumOff val="40000"/>
              <a:alpha val="21000"/>
            </a:schemeClr>
          </a:solidFill>
          <a:ln w="44450">
            <a:solidFill>
              <a:srgbClr val="000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222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46C1F1E-3DB5-5C45-9176-82435A4E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preclude learning Scramblers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A9447-753C-C34A-8C45-BBB0B9C84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970"/>
          <a:stretch/>
        </p:blipFill>
        <p:spPr>
          <a:xfrm>
            <a:off x="1056286" y="1977166"/>
            <a:ext cx="10287462" cy="2409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7D7F36-47E5-4D47-BC7F-FFC33B2A6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175"/>
          <a:stretch/>
        </p:blipFill>
        <p:spPr>
          <a:xfrm>
            <a:off x="1056285" y="4358868"/>
            <a:ext cx="10287461" cy="7018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0B6C47-7C8B-084D-ACB4-DBE07045F151}"/>
              </a:ext>
            </a:extLst>
          </p:cNvPr>
          <p:cNvSpPr txBox="1"/>
          <p:nvPr/>
        </p:nvSpPr>
        <p:spPr>
          <a:xfrm>
            <a:off x="6727534" y="5272414"/>
            <a:ext cx="4616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16"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Exponentially vanishing cost gradients (i.e. a barren plateau) for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scramblers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AAECC-F0E0-704F-A6AC-063308D03D37}"/>
              </a:ext>
            </a:extLst>
          </p:cNvPr>
          <p:cNvSpPr txBox="1"/>
          <p:nvPr/>
        </p:nvSpPr>
        <p:spPr>
          <a:xfrm>
            <a:off x="1507770" y="5261166"/>
            <a:ext cx="5213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16"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Cost gradients decrease with increasing time and so increased scrambling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89997D-BE68-F349-A780-EF2D82DE8817}"/>
              </a:ext>
            </a:extLst>
          </p:cNvPr>
          <p:cNvSpPr/>
          <p:nvPr/>
        </p:nvSpPr>
        <p:spPr>
          <a:xfrm>
            <a:off x="6721367" y="1977166"/>
            <a:ext cx="4622379" cy="4586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4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46C1F1E-3DB5-5C45-9176-82435A4E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Barren Plateaus preclude learning Scramblers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A9447-753C-C34A-8C45-BBB0B9C84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970"/>
          <a:stretch/>
        </p:blipFill>
        <p:spPr>
          <a:xfrm>
            <a:off x="1056286" y="1977166"/>
            <a:ext cx="10287462" cy="2409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7D7F36-47E5-4D47-BC7F-FFC33B2A6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175"/>
          <a:stretch/>
        </p:blipFill>
        <p:spPr>
          <a:xfrm>
            <a:off x="1056285" y="4358868"/>
            <a:ext cx="10287461" cy="7018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0B6C47-7C8B-084D-ACB4-DBE07045F151}"/>
              </a:ext>
            </a:extLst>
          </p:cNvPr>
          <p:cNvSpPr txBox="1"/>
          <p:nvPr/>
        </p:nvSpPr>
        <p:spPr>
          <a:xfrm>
            <a:off x="6727534" y="5272414"/>
            <a:ext cx="4616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16"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Exponentially vanishing cost gradients (i.e. a barren plateau) for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scramblers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AAECC-F0E0-704F-A6AC-063308D03D37}"/>
              </a:ext>
            </a:extLst>
          </p:cNvPr>
          <p:cNvSpPr txBox="1"/>
          <p:nvPr/>
        </p:nvSpPr>
        <p:spPr>
          <a:xfrm>
            <a:off x="1507770" y="5261166"/>
            <a:ext cx="5213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16"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816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Cost gradients decrease with increasing time and so increased scrambling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09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77A6F-0E20-7F4D-9812-B362789C8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98" y="2132585"/>
            <a:ext cx="3467100" cy="73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7D7853-0650-2945-BA2E-BE611BC98CDD}"/>
              </a:ext>
            </a:extLst>
          </p:cNvPr>
          <p:cNvSpPr/>
          <p:nvPr/>
        </p:nvSpPr>
        <p:spPr>
          <a:xfrm>
            <a:off x="1511642" y="1905252"/>
            <a:ext cx="6908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Barren plateau exhibited by </a:t>
            </a:r>
            <a:r>
              <a:rPr lang="en-GB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scramblers</a:t>
            </a:r>
            <a:endParaRPr lang="en-GB" sz="32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CD0ABC-B8D7-B641-A120-D8C948777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99"/>
          <a:stretch/>
        </p:blipFill>
        <p:spPr>
          <a:xfrm>
            <a:off x="9330924" y="3028282"/>
            <a:ext cx="2374242" cy="235403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3E08AB2-7F67-1446-89BA-ABC5BB2A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78" y="278535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Conclusions 2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48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77A6F-0E20-7F4D-9812-B362789C8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98" y="2132585"/>
            <a:ext cx="3467100" cy="73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7D7853-0650-2945-BA2E-BE611BC98CDD}"/>
              </a:ext>
            </a:extLst>
          </p:cNvPr>
          <p:cNvSpPr/>
          <p:nvPr/>
        </p:nvSpPr>
        <p:spPr>
          <a:xfrm>
            <a:off x="1511642" y="1905252"/>
            <a:ext cx="6908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Barren plateau exhibited by </a:t>
            </a:r>
            <a:r>
              <a:rPr lang="en-GB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scramblers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random unitaries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318D32B-2FF3-E441-9B85-C62F8D29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Conclusions 2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49FB17-8A70-6E48-B1FC-5724EB605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99"/>
          <a:stretch/>
        </p:blipFill>
        <p:spPr>
          <a:xfrm>
            <a:off x="9330924" y="3028282"/>
            <a:ext cx="2374242" cy="23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96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4E6009-B900-BD46-826C-C1485E989BFE}"/>
              </a:ext>
            </a:extLst>
          </p:cNvPr>
          <p:cNvSpPr txBox="1"/>
          <p:nvPr/>
        </p:nvSpPr>
        <p:spPr>
          <a:xfrm>
            <a:off x="3160741" y="319671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Randomness is a barrier to trainability</a:t>
            </a:r>
            <a:endParaRPr lang="en-GB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AC809C-82EA-9244-BE0E-60926B3E3EF4}"/>
              </a:ext>
            </a:extLst>
          </p:cNvPr>
          <p:cNvCxnSpPr>
            <a:cxnSpLocks/>
          </p:cNvCxnSpPr>
          <p:nvPr/>
        </p:nvCxnSpPr>
        <p:spPr>
          <a:xfrm>
            <a:off x="1962963" y="3492500"/>
            <a:ext cx="704037" cy="0"/>
          </a:xfrm>
          <a:prstGeom prst="straightConnector1">
            <a:avLst/>
          </a:prstGeom>
          <a:ln w="254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6E093D5-CB6C-0144-B755-87A2B40C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98" y="2132585"/>
            <a:ext cx="3467100" cy="736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A363214-74CB-A142-9CA7-978FC78E0290}"/>
              </a:ext>
            </a:extLst>
          </p:cNvPr>
          <p:cNvSpPr/>
          <p:nvPr/>
        </p:nvSpPr>
        <p:spPr>
          <a:xfrm>
            <a:off x="1511642" y="1905252"/>
            <a:ext cx="6908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Barren plateau exhibited by </a:t>
            </a:r>
            <a:r>
              <a:rPr lang="en-GB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scramblers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random unitaries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36C3635-7706-C54C-A98A-33594A66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Conclusions 2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4BF525-DC55-2545-B436-AAA8A6BF2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99"/>
          <a:stretch/>
        </p:blipFill>
        <p:spPr>
          <a:xfrm>
            <a:off x="9330924" y="3028282"/>
            <a:ext cx="2374242" cy="23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49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4E6009-B900-BD46-826C-C1485E989BFE}"/>
              </a:ext>
            </a:extLst>
          </p:cNvPr>
          <p:cNvSpPr txBox="1"/>
          <p:nvPr/>
        </p:nvSpPr>
        <p:spPr>
          <a:xfrm>
            <a:off x="3160741" y="319671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Randomness is a barrier to trainability</a:t>
            </a:r>
            <a:endParaRPr lang="en-GB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AC809C-82EA-9244-BE0E-60926B3E3EF4}"/>
              </a:ext>
            </a:extLst>
          </p:cNvPr>
          <p:cNvCxnSpPr>
            <a:cxnSpLocks/>
          </p:cNvCxnSpPr>
          <p:nvPr/>
        </p:nvCxnSpPr>
        <p:spPr>
          <a:xfrm>
            <a:off x="1962963" y="3492500"/>
            <a:ext cx="704037" cy="0"/>
          </a:xfrm>
          <a:prstGeom prst="straightConnector1">
            <a:avLst/>
          </a:prstGeom>
          <a:ln w="254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ADC392C-8867-D442-A06B-28D15CA7FEF9}"/>
              </a:ext>
            </a:extLst>
          </p:cNvPr>
          <p:cNvSpPr/>
          <p:nvPr/>
        </p:nvSpPr>
        <p:spPr>
          <a:xfrm>
            <a:off x="1509976" y="3934114"/>
            <a:ext cx="7649615" cy="136118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1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DFE585-04AB-9E40-A359-0BC5C634BDB9}"/>
              </a:ext>
            </a:extLst>
          </p:cNvPr>
          <p:cNvSpPr txBox="1"/>
          <p:nvPr/>
        </p:nvSpPr>
        <p:spPr>
          <a:xfrm>
            <a:off x="1615994" y="4066635"/>
            <a:ext cx="7543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Take home message: 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There are fundamental limits to QML.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433838-3EB1-AD44-96DC-FCD0816AD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98" y="2132585"/>
            <a:ext cx="3467100" cy="736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5CF07-51B3-CD48-8418-F132B8F17E42}"/>
              </a:ext>
            </a:extLst>
          </p:cNvPr>
          <p:cNvSpPr/>
          <p:nvPr/>
        </p:nvSpPr>
        <p:spPr>
          <a:xfrm>
            <a:off x="1511642" y="1905252"/>
            <a:ext cx="6908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Barren plateau exhibited by </a:t>
            </a:r>
            <a:r>
              <a:rPr lang="en-GB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scramblers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random unitaries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EBBCE-7887-6342-A2F1-573767F9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Conclusions 2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6A8CEC-0253-1A4E-8D9A-BE05D3FC1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99"/>
          <a:stretch/>
        </p:blipFill>
        <p:spPr>
          <a:xfrm>
            <a:off x="9330924" y="3028282"/>
            <a:ext cx="2374242" cy="23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446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BE2634-3F76-9D48-AEA0-7EAE844B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Conclusions 2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ACB0C4-68C2-E742-8196-94C30361E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98" y="2132585"/>
            <a:ext cx="3467100" cy="7366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B79EFA-5647-C548-90DD-F8E1A17B91F6}"/>
              </a:ext>
            </a:extLst>
          </p:cNvPr>
          <p:cNvSpPr/>
          <p:nvPr/>
        </p:nvSpPr>
        <p:spPr>
          <a:xfrm>
            <a:off x="1511642" y="1905252"/>
            <a:ext cx="6908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Barren plateau exhibited by </a:t>
            </a:r>
            <a:r>
              <a:rPr lang="en-GB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scramblers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random unitaries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4E6009-B900-BD46-826C-C1485E989BFE}"/>
              </a:ext>
            </a:extLst>
          </p:cNvPr>
          <p:cNvSpPr txBox="1"/>
          <p:nvPr/>
        </p:nvSpPr>
        <p:spPr>
          <a:xfrm>
            <a:off x="3160741" y="319671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Randomness is a barrier to trainability</a:t>
            </a:r>
            <a:endParaRPr lang="en-GB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AC809C-82EA-9244-BE0E-60926B3E3EF4}"/>
              </a:ext>
            </a:extLst>
          </p:cNvPr>
          <p:cNvCxnSpPr>
            <a:cxnSpLocks/>
          </p:cNvCxnSpPr>
          <p:nvPr/>
        </p:nvCxnSpPr>
        <p:spPr>
          <a:xfrm>
            <a:off x="1962963" y="3492500"/>
            <a:ext cx="704037" cy="0"/>
          </a:xfrm>
          <a:prstGeom prst="straightConnector1">
            <a:avLst/>
          </a:prstGeom>
          <a:ln w="254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ADC392C-8867-D442-A06B-28D15CA7FEF9}"/>
              </a:ext>
            </a:extLst>
          </p:cNvPr>
          <p:cNvSpPr/>
          <p:nvPr/>
        </p:nvSpPr>
        <p:spPr>
          <a:xfrm>
            <a:off x="1509976" y="3934114"/>
            <a:ext cx="7649615" cy="136118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1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DFE585-04AB-9E40-A359-0BC5C634BDB9}"/>
              </a:ext>
            </a:extLst>
          </p:cNvPr>
          <p:cNvSpPr txBox="1"/>
          <p:nvPr/>
        </p:nvSpPr>
        <p:spPr>
          <a:xfrm>
            <a:off x="1615994" y="4066635"/>
            <a:ext cx="7543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Take home message: 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There are fundamental limits to QML.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C4CE11-7714-4443-99D3-758728163C23}"/>
              </a:ext>
            </a:extLst>
          </p:cNvPr>
          <p:cNvSpPr/>
          <p:nvPr/>
        </p:nvSpPr>
        <p:spPr>
          <a:xfrm>
            <a:off x="1509976" y="5736910"/>
            <a:ext cx="9973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Further research needed into what systems can be learnt.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942CC5-2A02-1A4C-8EF6-67871A108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99"/>
          <a:stretch/>
        </p:blipFill>
        <p:spPr>
          <a:xfrm>
            <a:off x="9330924" y="3028282"/>
            <a:ext cx="2374242" cy="23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72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F8FC8-6B8A-4342-ABEF-EF2600CB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67" y="300816"/>
            <a:ext cx="10995701" cy="1033669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Overview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513904-2E29-EF43-BC55-889EA104C9A8}"/>
              </a:ext>
            </a:extLst>
          </p:cNvPr>
          <p:cNvSpPr/>
          <p:nvPr/>
        </p:nvSpPr>
        <p:spPr>
          <a:xfrm>
            <a:off x="3815777" y="4935570"/>
            <a:ext cx="7647356" cy="159775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31378-413B-A641-8CD9-CE23E9CF378A}"/>
              </a:ext>
            </a:extLst>
          </p:cNvPr>
          <p:cNvSpPr txBox="1"/>
          <p:nvPr/>
        </p:nvSpPr>
        <p:spPr>
          <a:xfrm>
            <a:off x="581047" y="1496921"/>
            <a:ext cx="9764081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Requirements for a variational quantum algorithm to be effective: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67" dirty="0">
                <a:latin typeface="Calibri" panose="020F0502020204030204" pitchFamily="34" charset="0"/>
                <a:cs typeface="Calibri" panose="020F0502020204030204" pitchFamily="34" charset="0"/>
              </a:rPr>
              <a:t>Expressibility       Trainability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2E29C25-FE24-B240-94FF-C60027F0D0FC}"/>
              </a:ext>
            </a:extLst>
          </p:cNvPr>
          <p:cNvSpPr/>
          <p:nvPr/>
        </p:nvSpPr>
        <p:spPr>
          <a:xfrm rot="5400000">
            <a:off x="5441459" y="2826607"/>
            <a:ext cx="166255" cy="1302327"/>
          </a:xfrm>
          <a:prstGeom prst="rightBrac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E32DA-BD5F-7949-AB8D-A22993891A28}"/>
              </a:ext>
            </a:extLst>
          </p:cNvPr>
          <p:cNvSpPr txBox="1"/>
          <p:nvPr/>
        </p:nvSpPr>
        <p:spPr>
          <a:xfrm>
            <a:off x="4120574" y="3615457"/>
            <a:ext cx="3214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1) Trade off. Can’t have both. 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D36E56-D339-334B-942B-DD449F5167B9}"/>
              </a:ext>
            </a:extLst>
          </p:cNvPr>
          <p:cNvCxnSpPr>
            <a:cxnSpLocks/>
          </p:cNvCxnSpPr>
          <p:nvPr/>
        </p:nvCxnSpPr>
        <p:spPr>
          <a:xfrm>
            <a:off x="6979394" y="3308264"/>
            <a:ext cx="290581" cy="690299"/>
          </a:xfrm>
          <a:prstGeom prst="straightConnector1">
            <a:avLst/>
          </a:prstGeom>
          <a:ln w="127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3CD12EA-E7CD-914E-9DFB-AE636E29E017}"/>
              </a:ext>
            </a:extLst>
          </p:cNvPr>
          <p:cNvSpPr txBox="1"/>
          <p:nvPr/>
        </p:nvSpPr>
        <p:spPr>
          <a:xfrm>
            <a:off x="5687719" y="4070124"/>
            <a:ext cx="360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2) Pick your target problems carefully.  </a:t>
            </a:r>
          </a:p>
        </p:txBody>
      </p:sp>
      <p:pic>
        <p:nvPicPr>
          <p:cNvPr id="22" name="Picture 6" descr="Black holes so big we don't know how they form could be hiding in the  universe | Live Science">
            <a:extLst>
              <a:ext uri="{FF2B5EF4-FFF2-40B4-BE49-F238E27FC236}">
                <a16:creationId xmlns:a16="http://schemas.microsoft.com/office/drawing/2014/main" id="{E1DD1F91-8CAA-FD47-B033-30C04B1B5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99" y="3013387"/>
            <a:ext cx="1629892" cy="91681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FEFEC5-CD0A-764A-8FD4-77CB93C1AE72}"/>
              </a:ext>
            </a:extLst>
          </p:cNvPr>
          <p:cNvSpPr/>
          <p:nvPr/>
        </p:nvSpPr>
        <p:spPr>
          <a:xfrm>
            <a:off x="3815777" y="5067595"/>
            <a:ext cx="7647355" cy="122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467" dirty="0">
                <a:cs typeface="Arial" panose="020B0604020202020204" pitchFamily="34" charset="0"/>
              </a:rPr>
              <a:t>Holmes, Z., Sharma, K., Cerezo, M., &amp; Coles, P. J. (2021). Connecting ansatz expressibility to gradient magnitudes and barren plateaus. </a:t>
            </a:r>
            <a:r>
              <a:rPr lang="en-GB" sz="1467" i="1" dirty="0">
                <a:cs typeface="Arial" panose="020B0604020202020204" pitchFamily="34" charset="0"/>
              </a:rPr>
              <a:t>arXiv:2101.02138</a:t>
            </a:r>
            <a:r>
              <a:rPr lang="en-GB" sz="1467" dirty="0">
                <a:cs typeface="Arial" panose="020B0604020202020204" pitchFamily="34" charset="0"/>
              </a:rPr>
              <a:t>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467" dirty="0">
              <a:cs typeface="Arial" panose="020B060402020202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467" dirty="0">
                <a:cs typeface="Arial" panose="020B0604020202020204" pitchFamily="34" charset="0"/>
              </a:rPr>
              <a:t>Holmes, Z., Arrasmith, A., Yan, B., Coles, P. J., Albrecht, A., &amp; Sornborger, A. T. Barren plateaus preclude learning scramblers. </a:t>
            </a:r>
            <a:r>
              <a:rPr lang="en-GB" sz="1467" dirty="0"/>
              <a:t>Phys. Rev. Lett. 126, 190501, 2021</a:t>
            </a:r>
            <a:r>
              <a:rPr lang="en-GB" sz="1467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A34C208E-ADA8-9E4B-9A40-423D368FC0ED}"/>
              </a:ext>
            </a:extLst>
          </p:cNvPr>
          <p:cNvSpPr/>
          <p:nvPr/>
        </p:nvSpPr>
        <p:spPr>
          <a:xfrm rot="3398528">
            <a:off x="9507012" y="2726828"/>
            <a:ext cx="1514315" cy="1532872"/>
          </a:xfrm>
          <a:prstGeom prst="plus">
            <a:avLst>
              <a:gd name="adj" fmla="val 46106"/>
            </a:avLst>
          </a:prstGeom>
          <a:solidFill>
            <a:srgbClr val="80003F"/>
          </a:solidFill>
          <a:ln>
            <a:solidFill>
              <a:schemeClr val="tx1"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25" name="Picture 2" descr="Sparks – This Town Ain't Big Enough For Both Of Us (1973, Vinyl) - Discogs">
            <a:extLst>
              <a:ext uri="{FF2B5EF4-FFF2-40B4-BE49-F238E27FC236}">
                <a16:creationId xmlns:a16="http://schemas.microsoft.com/office/drawing/2014/main" id="{AF42179C-484A-2347-AA8B-26FA77B0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5" y="3291681"/>
            <a:ext cx="2338189" cy="231480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1A6D2B-7B78-5E4A-8383-CDA96C1B7991}"/>
              </a:ext>
            </a:extLst>
          </p:cNvPr>
          <p:cNvSpPr txBox="1"/>
          <p:nvPr/>
        </p:nvSpPr>
        <p:spPr>
          <a:xfrm>
            <a:off x="613634" y="5442342"/>
            <a:ext cx="1233989" cy="297454"/>
          </a:xfrm>
          <a:prstGeom prst="rect">
            <a:avLst/>
          </a:prstGeom>
          <a:ln/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Expressibility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F17411-320E-C241-89B8-B37CB327DD36}"/>
              </a:ext>
            </a:extLst>
          </p:cNvPr>
          <p:cNvSpPr txBox="1"/>
          <p:nvPr/>
        </p:nvSpPr>
        <p:spPr>
          <a:xfrm rot="20228633">
            <a:off x="1862256" y="4927908"/>
            <a:ext cx="1104201" cy="297454"/>
          </a:xfrm>
          <a:prstGeom prst="rect">
            <a:avLst/>
          </a:prstGeom>
          <a:solidFill>
            <a:schemeClr val="bg1">
              <a:tint val="90000"/>
            </a:schemeClr>
          </a:solidFill>
          <a:ln w="12700">
            <a:solidFill>
              <a:schemeClr val="dk1"/>
            </a:solidFill>
          </a:ln>
          <a:effectLst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33" dirty="0">
                <a:latin typeface="Calibri" panose="020F0502020204030204" pitchFamily="34" charset="0"/>
                <a:cs typeface="Calibri" panose="020F0502020204030204" pitchFamily="34" charset="0"/>
              </a:rPr>
              <a:t>Trainability</a:t>
            </a:r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3D374CAF-9EAD-534B-9E63-4F18D2BEBCD0}"/>
              </a:ext>
            </a:extLst>
          </p:cNvPr>
          <p:cNvSpPr/>
          <p:nvPr/>
        </p:nvSpPr>
        <p:spPr>
          <a:xfrm rot="3398528">
            <a:off x="543792" y="4301158"/>
            <a:ext cx="1514315" cy="1532872"/>
          </a:xfrm>
          <a:prstGeom prst="plus">
            <a:avLst>
              <a:gd name="adj" fmla="val 46106"/>
            </a:avLst>
          </a:prstGeom>
          <a:solidFill>
            <a:srgbClr val="80003F"/>
          </a:solidFill>
          <a:ln>
            <a:solidFill>
              <a:schemeClr val="tx1"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57526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68FD-A81F-3A4D-ACD6-CCFB13AB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0C9EC-045C-7743-A899-ECA23515A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254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2F720508-A4AF-8743-99AD-EA13B2DB8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15028" y="3759379"/>
            <a:ext cx="3886069" cy="2097780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68BA48E4-47C8-5E4F-A53B-19E372F56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57174" y="3999618"/>
            <a:ext cx="2490915" cy="1857541"/>
          </a:xfrm>
          <a:prstGeom prst="rect">
            <a:avLst/>
          </a:prstGeom>
        </p:spPr>
      </p:pic>
      <p:pic>
        <p:nvPicPr>
          <p:cNvPr id="18" name="Picture 17" descr="A picture containing platform, station, computer, train&#10;&#10;Description automatically generated">
            <a:extLst>
              <a:ext uri="{FF2B5EF4-FFF2-40B4-BE49-F238E27FC236}">
                <a16:creationId xmlns:a16="http://schemas.microsoft.com/office/drawing/2014/main" id="{2578DA64-C7EA-BB41-92EC-1B635CB33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91036" y="2497164"/>
            <a:ext cx="3146612" cy="1620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18F7A3-8C72-5946-A156-BADFF8047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012" y="3499867"/>
            <a:ext cx="1993900" cy="55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0B7B5B-3892-AC44-B6A4-0CC54319D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9456" y="2661202"/>
            <a:ext cx="1981200" cy="558800"/>
          </a:xfrm>
          <a:prstGeom prst="rect">
            <a:avLst/>
          </a:prstGeom>
        </p:spPr>
      </p:pic>
      <p:sp>
        <p:nvSpPr>
          <p:cNvPr id="26" name="Curved Down Arrow 25">
            <a:extLst>
              <a:ext uri="{FF2B5EF4-FFF2-40B4-BE49-F238E27FC236}">
                <a16:creationId xmlns:a16="http://schemas.microsoft.com/office/drawing/2014/main" id="{7A14BADC-F020-A647-AA02-4DE7C1483FB0}"/>
              </a:ext>
            </a:extLst>
          </p:cNvPr>
          <p:cNvSpPr/>
          <p:nvPr/>
        </p:nvSpPr>
        <p:spPr>
          <a:xfrm rot="19983125" flipH="1">
            <a:off x="2080243" y="2916547"/>
            <a:ext cx="2002328" cy="369771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45696-1E10-984F-B384-F7DC9A1D3AC8}"/>
              </a:ext>
            </a:extLst>
          </p:cNvPr>
          <p:cNvSpPr txBox="1"/>
          <p:nvPr/>
        </p:nvSpPr>
        <p:spPr>
          <a:xfrm>
            <a:off x="378600" y="3415592"/>
            <a:ext cx="181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8000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A5C62A-4E60-E84A-A0F4-F0C3959A5BF1}"/>
              </a:ext>
            </a:extLst>
          </p:cNvPr>
          <p:cNvSpPr txBox="1"/>
          <p:nvPr/>
        </p:nvSpPr>
        <p:spPr>
          <a:xfrm>
            <a:off x="4731769" y="2104829"/>
            <a:ext cx="2262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data</a:t>
            </a:r>
          </a:p>
          <a:p>
            <a:pPr algn="ctr"/>
            <a:r>
              <a:rPr lang="en-US" sz="1600" dirty="0">
                <a:solidFill>
                  <a:srgbClr val="0F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2" name="Curved Down Arrow 31">
            <a:extLst>
              <a:ext uri="{FF2B5EF4-FFF2-40B4-BE49-F238E27FC236}">
                <a16:creationId xmlns:a16="http://schemas.microsoft.com/office/drawing/2014/main" id="{D644A4A0-83CC-EB45-B224-E1C8109D0869}"/>
              </a:ext>
            </a:extLst>
          </p:cNvPr>
          <p:cNvSpPr/>
          <p:nvPr/>
        </p:nvSpPr>
        <p:spPr>
          <a:xfrm>
            <a:off x="3958413" y="4392165"/>
            <a:ext cx="3886069" cy="552759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3" name="Curved Down Arrow 32">
            <a:extLst>
              <a:ext uri="{FF2B5EF4-FFF2-40B4-BE49-F238E27FC236}">
                <a16:creationId xmlns:a16="http://schemas.microsoft.com/office/drawing/2014/main" id="{A2613388-8B6F-4F48-8A1E-49B497DA59E3}"/>
              </a:ext>
            </a:extLst>
          </p:cNvPr>
          <p:cNvSpPr/>
          <p:nvPr/>
        </p:nvSpPr>
        <p:spPr>
          <a:xfrm rot="10800000">
            <a:off x="3923032" y="5128685"/>
            <a:ext cx="3886069" cy="416359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BB383A-ADC4-4C41-B5FE-EC0AF84DEFAB}"/>
              </a:ext>
            </a:extLst>
          </p:cNvPr>
          <p:cNvSpPr txBox="1"/>
          <p:nvPr/>
        </p:nvSpPr>
        <p:spPr>
          <a:xfrm>
            <a:off x="8541624" y="3197766"/>
            <a:ext cx="239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Classical 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39912A-92A4-1A4E-B42F-FB742CD9A617}"/>
              </a:ext>
            </a:extLst>
          </p:cNvPr>
          <p:cNvSpPr txBox="1"/>
          <p:nvPr/>
        </p:nvSpPr>
        <p:spPr>
          <a:xfrm>
            <a:off x="4860206" y="476111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Optimization Loop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8CEC22-72C6-9D4E-97D9-7213CF19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Quantum Machine Learning (QML)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C1F2C-FE0C-1347-9840-AE0D1AC42AB8}"/>
              </a:ext>
            </a:extLst>
          </p:cNvPr>
          <p:cNvSpPr txBox="1"/>
          <p:nvPr/>
        </p:nvSpPr>
        <p:spPr>
          <a:xfrm>
            <a:off x="2658654" y="6096392"/>
            <a:ext cx="6874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“Any method that </a:t>
            </a:r>
            <a:r>
              <a:rPr lang="en-US" dirty="0">
                <a:solidFill>
                  <a:schemeClr val="accent1"/>
                </a:solidFill>
              </a:rPr>
              <a:t>optimizes</a:t>
            </a:r>
            <a:r>
              <a:rPr lang="en-US" dirty="0"/>
              <a:t> a </a:t>
            </a:r>
            <a:r>
              <a:rPr lang="en-US" dirty="0">
                <a:solidFill>
                  <a:srgbClr val="80003F"/>
                </a:solidFill>
              </a:rPr>
              <a:t>parameterized quantum circuit </a:t>
            </a:r>
            <a:r>
              <a:rPr lang="en-US" dirty="0"/>
              <a:t>by minimizing a </a:t>
            </a:r>
            <a:r>
              <a:rPr lang="en-US" dirty="0">
                <a:solidFill>
                  <a:srgbClr val="80003F"/>
                </a:solidFill>
              </a:rPr>
              <a:t>quantum cost function </a:t>
            </a:r>
            <a:r>
              <a:rPr lang="en-US" dirty="0"/>
              <a:t>(potentially using </a:t>
            </a:r>
            <a:r>
              <a:rPr lang="en-US" dirty="0">
                <a:solidFill>
                  <a:srgbClr val="0F8080"/>
                </a:solidFill>
              </a:rPr>
              <a:t>training data)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5400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24548</TotalTime>
  <Words>4269</Words>
  <Application>Microsoft Macintosh PowerPoint</Application>
  <PresentationFormat>Widescreen</PresentationFormat>
  <Paragraphs>1595</Paragraphs>
  <Slides>101</Slides>
  <Notes>101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Expressibility and Trainability: Balancing the ingredients of an effective variational quantum algorithm 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Barren Plateaus </vt:lpstr>
      <vt:lpstr>Barren Plateaus </vt:lpstr>
      <vt:lpstr>Barren Plateaus </vt:lpstr>
      <vt:lpstr>Barren Plateaus </vt:lpstr>
      <vt:lpstr>Barren Plateaus </vt:lpstr>
      <vt:lpstr>Barren Plateaus </vt:lpstr>
      <vt:lpstr>Barren Plateaus </vt:lpstr>
      <vt:lpstr>Barren Plateaus </vt:lpstr>
      <vt:lpstr>Barren Plateaus </vt:lpstr>
      <vt:lpstr>Barren Plateaus </vt:lpstr>
      <vt:lpstr>Trade off between Trainability and Expressibility </vt:lpstr>
      <vt:lpstr>Trade off between Trainability and Expressibility </vt:lpstr>
      <vt:lpstr>Trade off between Trainability and Expressibility </vt:lpstr>
      <vt:lpstr>Trade off between Trainability and Expressibility </vt:lpstr>
      <vt:lpstr>Trade off between Trainability and Expressibility </vt:lpstr>
      <vt:lpstr>Conclusions 1</vt:lpstr>
      <vt:lpstr>Conclusions 1</vt:lpstr>
      <vt:lpstr>Hayden-Preskill Thought Experiment </vt:lpstr>
      <vt:lpstr>Hayden-Preskill Thought Experiment </vt:lpstr>
      <vt:lpstr>Hayden-Preskill Thought Experiment </vt:lpstr>
      <vt:lpstr>Hayden-Preskill Thought Experiment </vt:lpstr>
      <vt:lpstr>Hayden-Preskill Thought Experiment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Barren Plateaus preclude learning Scramblers </vt:lpstr>
      <vt:lpstr>Barren Plateaus preclude learning Scramblers </vt:lpstr>
      <vt:lpstr>Barren Plateaus preclude learning Scramblers </vt:lpstr>
      <vt:lpstr>Barren Plateaus preclude learning Scramblers </vt:lpstr>
      <vt:lpstr>Barren Plateaus preclude learning Scramblers </vt:lpstr>
      <vt:lpstr>Barren Plateaus preclude learning Scramblers </vt:lpstr>
      <vt:lpstr>Barren Plateaus preclude learning Scramblers </vt:lpstr>
      <vt:lpstr>Conclusions 2</vt:lpstr>
      <vt:lpstr>Conclusions 2</vt:lpstr>
      <vt:lpstr>Conclusions 2 </vt:lpstr>
      <vt:lpstr>Conclusions 2 </vt:lpstr>
      <vt:lpstr>Conclusions 2</vt:lpstr>
      <vt:lpstr>Overview</vt:lpstr>
      <vt:lpstr>PowerPoint Presentation</vt:lpstr>
      <vt:lpstr>Quantum Machine Learning (QML)</vt:lpstr>
      <vt:lpstr>Barren Plateaus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genuinely useful computations can be performed on a quantum computer?</dc:title>
  <dc:creator>Zoe Holmes</dc:creator>
  <cp:lastModifiedBy>Zoe Holmes</cp:lastModifiedBy>
  <cp:revision>116</cp:revision>
  <cp:lastPrinted>2021-05-25T10:04:00Z</cp:lastPrinted>
  <dcterms:created xsi:type="dcterms:W3CDTF">2021-05-17T21:48:03Z</dcterms:created>
  <dcterms:modified xsi:type="dcterms:W3CDTF">2022-01-20T00:55:40Z</dcterms:modified>
</cp:coreProperties>
</file>