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766" r:id="rId3"/>
    <p:sldId id="775" r:id="rId4"/>
    <p:sldId id="772" r:id="rId5"/>
    <p:sldId id="769" r:id="rId6"/>
    <p:sldId id="771" r:id="rId7"/>
    <p:sldId id="779" r:id="rId8"/>
    <p:sldId id="778" r:id="rId9"/>
    <p:sldId id="773" r:id="rId10"/>
    <p:sldId id="774" r:id="rId11"/>
    <p:sldId id="777" r:id="rId12"/>
    <p:sldId id="7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na B Oetting" initials="JBO" lastIdx="1" clrIdx="0">
    <p:extLst>
      <p:ext uri="{19B8F6BF-5375-455C-9EA6-DF929625EA0E}">
        <p15:presenceInfo xmlns:p15="http://schemas.microsoft.com/office/powerpoint/2012/main" userId="S::cdjanna@lsu.edu::7499e2a6-4a69-43b9-b211-93e679588fb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B592-2679-4C09-AFBE-86B3B20DBB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7BF8D9-236D-4DC5-B52E-CDDD30657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330662-56D4-462E-8CC9-15D2E5E35068}"/>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5" name="Footer Placeholder 4">
            <a:extLst>
              <a:ext uri="{FF2B5EF4-FFF2-40B4-BE49-F238E27FC236}">
                <a16:creationId xmlns:a16="http://schemas.microsoft.com/office/drawing/2014/main" id="{E67CD0A4-E8CA-4AC8-BF3A-26749ACB7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596F2-45AD-468C-ABEC-DB0219344CCC}"/>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113799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B8F4B-85F8-4F99-AFC0-F489173CAE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DB7B4D-E424-4003-93ED-A46E7CF8B6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0C94F-030C-4FD3-90F7-A83875B104BE}"/>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5" name="Footer Placeholder 4">
            <a:extLst>
              <a:ext uri="{FF2B5EF4-FFF2-40B4-BE49-F238E27FC236}">
                <a16:creationId xmlns:a16="http://schemas.microsoft.com/office/drawing/2014/main" id="{FD36D1AB-4749-483C-80C6-740A3186A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86609-EACE-46BA-BBE3-AAC17C223DDD}"/>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239189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F62CBB-0080-4BB0-81CE-DB765DDC4C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1340E2-B0C3-48FF-AD4B-F21D936A01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0E111-DB5C-4D0E-804E-2486489E2AB7}"/>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5" name="Footer Placeholder 4">
            <a:extLst>
              <a:ext uri="{FF2B5EF4-FFF2-40B4-BE49-F238E27FC236}">
                <a16:creationId xmlns:a16="http://schemas.microsoft.com/office/drawing/2014/main" id="{B5C249A4-1880-490F-B03F-05230DB986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4616B-ED36-468E-9E6B-F66B990045CD}"/>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226163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EB6C5-BDA3-4AF6-BAFE-ECBDC3092B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4F11DF-7772-4BBD-B6F8-16A29829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EA787-0201-4A0A-A77B-283165A86EFF}"/>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5" name="Footer Placeholder 4">
            <a:extLst>
              <a:ext uri="{FF2B5EF4-FFF2-40B4-BE49-F238E27FC236}">
                <a16:creationId xmlns:a16="http://schemas.microsoft.com/office/drawing/2014/main" id="{B3064A36-9682-4C11-B027-FD2F4C741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7CD8DC-BC89-4E93-B9E5-1EB21D829472}"/>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25137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AD5F1-FA9C-4A73-839B-45267F9B8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6AA58B-66E1-48E6-9212-25E80F4B58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6CB62E-4F9F-4BAB-9229-977BB6E22304}"/>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5" name="Footer Placeholder 4">
            <a:extLst>
              <a:ext uri="{FF2B5EF4-FFF2-40B4-BE49-F238E27FC236}">
                <a16:creationId xmlns:a16="http://schemas.microsoft.com/office/drawing/2014/main" id="{F161B8A4-6DC7-4F75-80AD-922E7C19B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D49922-7585-4E89-9863-BBE8335C47A4}"/>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3515032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A22F-F9D0-4F93-B0A4-9E1C37B6BA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9B803C-C118-4CDA-BD8A-78454F0E82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688641-C225-4062-B121-6349B91751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0CB23C-C60E-4392-9307-F293978EE1CE}"/>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6" name="Footer Placeholder 5">
            <a:extLst>
              <a:ext uri="{FF2B5EF4-FFF2-40B4-BE49-F238E27FC236}">
                <a16:creationId xmlns:a16="http://schemas.microsoft.com/office/drawing/2014/main" id="{227CC42F-954D-4CF2-BE90-B88FB3FCAF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7CC100-2485-425C-97F4-5244F459EC5B}"/>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3348151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CB85B-7DEA-47FF-926E-6BB46EFC13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D5732E-A8CC-4D04-9BAA-4E6631C9AB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1F0708-DF4B-40AC-9294-A9782DA8DC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FE5643-28D6-4399-920C-4CBEB07352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FBF6E6-FDA0-425D-9335-6C9AD1340D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CDA11A-F52B-48BC-8721-482C4C466EDD}"/>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8" name="Footer Placeholder 7">
            <a:extLst>
              <a:ext uri="{FF2B5EF4-FFF2-40B4-BE49-F238E27FC236}">
                <a16:creationId xmlns:a16="http://schemas.microsoft.com/office/drawing/2014/main" id="{E54D0332-F872-44DC-AA7B-D72184BA63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9A93DE-DB0D-4D42-B16E-1CAF310D7A88}"/>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261358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F5F1C-49A8-48DC-A28B-D7FFAD85DD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162691-0567-48A2-85B8-1335EFB9074F}"/>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4" name="Footer Placeholder 3">
            <a:extLst>
              <a:ext uri="{FF2B5EF4-FFF2-40B4-BE49-F238E27FC236}">
                <a16:creationId xmlns:a16="http://schemas.microsoft.com/office/drawing/2014/main" id="{8B7C4BE5-6CE1-4D60-AB94-7B6281C1F6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702F90-4D1B-41E4-8B19-CA94E61AAB6C}"/>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252414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533519-6A2A-40A8-93FF-85C7873ECC46}"/>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3" name="Footer Placeholder 2">
            <a:extLst>
              <a:ext uri="{FF2B5EF4-FFF2-40B4-BE49-F238E27FC236}">
                <a16:creationId xmlns:a16="http://schemas.microsoft.com/office/drawing/2014/main" id="{FC496C03-3ACA-48BB-BB62-334E683E2C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03093A-152B-4A33-ADE5-12F8E958216F}"/>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275694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6B56B-3CFA-422F-AFBD-73F71BBD6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F5356B-A2C2-422E-A2F1-4855879BC6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05C79D-4272-427D-B510-E172E6CAC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2ECD10-3B2F-477D-96E5-945FCFD63C03}"/>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6" name="Footer Placeholder 5">
            <a:extLst>
              <a:ext uri="{FF2B5EF4-FFF2-40B4-BE49-F238E27FC236}">
                <a16:creationId xmlns:a16="http://schemas.microsoft.com/office/drawing/2014/main" id="{22C72EB6-DE62-429A-98B2-E2524570CE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98E6EA-AB18-4180-B48D-EA2B8031B935}"/>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78492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DA8A-0C82-458A-85A9-E50B8B523A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193D76-0D73-42F7-9B78-57C9DE8E1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24ACC1-9A1D-40C8-99C5-966835126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3B5A4C-047A-49D8-8E51-00CD415FA413}"/>
              </a:ext>
            </a:extLst>
          </p:cNvPr>
          <p:cNvSpPr>
            <a:spLocks noGrp="1"/>
          </p:cNvSpPr>
          <p:nvPr>
            <p:ph type="dt" sz="half" idx="10"/>
          </p:nvPr>
        </p:nvSpPr>
        <p:spPr/>
        <p:txBody>
          <a:bodyPr/>
          <a:lstStyle/>
          <a:p>
            <a:fld id="{10916159-DB4D-47F4-BAA9-17AE7173E19C}" type="datetimeFigureOut">
              <a:rPr lang="en-US" smtClean="0"/>
              <a:t>6/17/2021</a:t>
            </a:fld>
            <a:endParaRPr lang="en-US"/>
          </a:p>
        </p:txBody>
      </p:sp>
      <p:sp>
        <p:nvSpPr>
          <p:cNvPr id="6" name="Footer Placeholder 5">
            <a:extLst>
              <a:ext uri="{FF2B5EF4-FFF2-40B4-BE49-F238E27FC236}">
                <a16:creationId xmlns:a16="http://schemas.microsoft.com/office/drawing/2014/main" id="{AF171DC9-3560-453E-8EC2-4452CB934B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96567E-AD00-4559-8DBF-E0B0E724942B}"/>
              </a:ext>
            </a:extLst>
          </p:cNvPr>
          <p:cNvSpPr>
            <a:spLocks noGrp="1"/>
          </p:cNvSpPr>
          <p:nvPr>
            <p:ph type="sldNum" sz="quarter" idx="12"/>
          </p:nvPr>
        </p:nvSpPr>
        <p:spPr/>
        <p:txBody>
          <a:bodyPr/>
          <a:lstStyle/>
          <a:p>
            <a:fld id="{F49B43B8-BFD6-4F65-8C80-FC12C29995CC}" type="slidenum">
              <a:rPr lang="en-US" smtClean="0"/>
              <a:t>‹#›</a:t>
            </a:fld>
            <a:endParaRPr lang="en-US"/>
          </a:p>
        </p:txBody>
      </p:sp>
    </p:spTree>
    <p:extLst>
      <p:ext uri="{BB962C8B-B14F-4D97-AF65-F5344CB8AC3E}">
        <p14:creationId xmlns:p14="http://schemas.microsoft.com/office/powerpoint/2010/main" val="4258125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E0DF1B-9E72-44F2-930D-30D2A50C41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0506A-3F12-415B-8E4C-AA92CEBBA8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3A06A1-A0B2-4636-95E8-B0549374CE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16159-DB4D-47F4-BAA9-17AE7173E19C}" type="datetimeFigureOut">
              <a:rPr lang="en-US" smtClean="0"/>
              <a:t>6/17/2021</a:t>
            </a:fld>
            <a:endParaRPr lang="en-US"/>
          </a:p>
        </p:txBody>
      </p:sp>
      <p:sp>
        <p:nvSpPr>
          <p:cNvPr id="5" name="Footer Placeholder 4">
            <a:extLst>
              <a:ext uri="{FF2B5EF4-FFF2-40B4-BE49-F238E27FC236}">
                <a16:creationId xmlns:a16="http://schemas.microsoft.com/office/drawing/2014/main" id="{E4FAFA6D-3CAA-4B69-ADA4-E86E997A69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13DEB2-D364-4991-A12A-5870D15041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9B43B8-BFD6-4F65-8C80-FC12C29995CC}" type="slidenum">
              <a:rPr lang="en-US" smtClean="0"/>
              <a:t>‹#›</a:t>
            </a:fld>
            <a:endParaRPr lang="en-US"/>
          </a:p>
        </p:txBody>
      </p:sp>
    </p:spTree>
    <p:extLst>
      <p:ext uri="{BB962C8B-B14F-4D97-AF65-F5344CB8AC3E}">
        <p14:creationId xmlns:p14="http://schemas.microsoft.com/office/powerpoint/2010/main" val="762172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8EC15-CDF5-49ED-BFC9-28083CAAB0EF}"/>
              </a:ext>
            </a:extLst>
          </p:cNvPr>
          <p:cNvSpPr>
            <a:spLocks noGrp="1"/>
          </p:cNvSpPr>
          <p:nvPr>
            <p:ph type="ctrTitle"/>
          </p:nvPr>
        </p:nvSpPr>
        <p:spPr>
          <a:xfrm>
            <a:off x="1524000" y="1122363"/>
            <a:ext cx="9144000" cy="1319754"/>
          </a:xfrm>
        </p:spPr>
        <p:txBody>
          <a:bodyPr/>
          <a:lstStyle/>
          <a:p>
            <a:r>
              <a:rPr lang="en-US" dirty="0"/>
              <a:t>Messaging about DLD</a:t>
            </a:r>
          </a:p>
        </p:txBody>
      </p:sp>
      <p:sp>
        <p:nvSpPr>
          <p:cNvPr id="3" name="Subtitle 2">
            <a:extLst>
              <a:ext uri="{FF2B5EF4-FFF2-40B4-BE49-F238E27FC236}">
                <a16:creationId xmlns:a16="http://schemas.microsoft.com/office/drawing/2014/main" id="{1649C970-3A1A-41DC-8A58-3F6BA79A1DD7}"/>
              </a:ext>
            </a:extLst>
          </p:cNvPr>
          <p:cNvSpPr>
            <a:spLocks noGrp="1"/>
          </p:cNvSpPr>
          <p:nvPr>
            <p:ph type="subTitle" idx="1"/>
          </p:nvPr>
        </p:nvSpPr>
        <p:spPr>
          <a:xfrm>
            <a:off x="1524000" y="2542478"/>
            <a:ext cx="9144000" cy="568712"/>
          </a:xfrm>
        </p:spPr>
        <p:txBody>
          <a:bodyPr/>
          <a:lstStyle/>
          <a:p>
            <a:r>
              <a:rPr lang="en-US" dirty="0"/>
              <a:t>Some Thoughts and Suggestions</a:t>
            </a:r>
          </a:p>
        </p:txBody>
      </p:sp>
      <p:sp>
        <p:nvSpPr>
          <p:cNvPr id="4" name="TextBox 3">
            <a:extLst>
              <a:ext uri="{FF2B5EF4-FFF2-40B4-BE49-F238E27FC236}">
                <a16:creationId xmlns:a16="http://schemas.microsoft.com/office/drawing/2014/main" id="{402638E3-7945-439B-9C53-1AE513BA7F1B}"/>
              </a:ext>
            </a:extLst>
          </p:cNvPr>
          <p:cNvSpPr txBox="1"/>
          <p:nvPr/>
        </p:nvSpPr>
        <p:spPr>
          <a:xfrm>
            <a:off x="2937647" y="6488668"/>
            <a:ext cx="9378721" cy="369332"/>
          </a:xfrm>
          <a:prstGeom prst="rect">
            <a:avLst/>
          </a:prstGeom>
          <a:noFill/>
        </p:spPr>
        <p:txBody>
          <a:bodyPr wrap="none" rtlCol="0">
            <a:spAutoFit/>
          </a:bodyPr>
          <a:lstStyle/>
          <a:p>
            <a:r>
              <a:rPr lang="en-US" dirty="0"/>
              <a:t>Oetting, 2021, with special thanks to Erin Bonfanti and the students in COMD 7750, Spring, 2020 </a:t>
            </a:r>
          </a:p>
        </p:txBody>
      </p:sp>
      <p:pic>
        <p:nvPicPr>
          <p:cNvPr id="5" name="Picture 4">
            <a:extLst>
              <a:ext uri="{FF2B5EF4-FFF2-40B4-BE49-F238E27FC236}">
                <a16:creationId xmlns:a16="http://schemas.microsoft.com/office/drawing/2014/main" id="{2897512B-6FFF-46D9-AAE5-1EAD93CA113C}"/>
              </a:ext>
            </a:extLst>
          </p:cNvPr>
          <p:cNvPicPr>
            <a:picLocks noChangeAspect="1"/>
          </p:cNvPicPr>
          <p:nvPr/>
        </p:nvPicPr>
        <p:blipFill>
          <a:blip r:embed="rId2"/>
          <a:stretch>
            <a:fillRect/>
          </a:stretch>
        </p:blipFill>
        <p:spPr>
          <a:xfrm>
            <a:off x="4832491" y="3337701"/>
            <a:ext cx="2697773" cy="2539628"/>
          </a:xfrm>
          <a:prstGeom prst="rect">
            <a:avLst/>
          </a:prstGeom>
        </p:spPr>
      </p:pic>
      <p:pic>
        <p:nvPicPr>
          <p:cNvPr id="6" name="Picture 5">
            <a:extLst>
              <a:ext uri="{FF2B5EF4-FFF2-40B4-BE49-F238E27FC236}">
                <a16:creationId xmlns:a16="http://schemas.microsoft.com/office/drawing/2014/main" id="{D3D2C5D2-70A6-491C-827E-81BE93B30C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158" y="4093377"/>
            <a:ext cx="2688743" cy="1404567"/>
          </a:xfrm>
          <a:prstGeom prst="rect">
            <a:avLst/>
          </a:prstGeom>
        </p:spPr>
      </p:pic>
      <p:pic>
        <p:nvPicPr>
          <p:cNvPr id="7" name="Picture 6">
            <a:extLst>
              <a:ext uri="{FF2B5EF4-FFF2-40B4-BE49-F238E27FC236}">
                <a16:creationId xmlns:a16="http://schemas.microsoft.com/office/drawing/2014/main" id="{AFE5C7D9-B2C7-45B2-96C1-02B44C1FC3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7879" y="4279041"/>
            <a:ext cx="2586752" cy="931604"/>
          </a:xfrm>
          <a:prstGeom prst="rect">
            <a:avLst/>
          </a:prstGeom>
        </p:spPr>
      </p:pic>
    </p:spTree>
    <p:extLst>
      <p:ext uri="{BB962C8B-B14F-4D97-AF65-F5344CB8AC3E}">
        <p14:creationId xmlns:p14="http://schemas.microsoft.com/office/powerpoint/2010/main" val="2213396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515E1-06B1-48F1-83F5-16128CE5EF6F}"/>
              </a:ext>
            </a:extLst>
          </p:cNvPr>
          <p:cNvSpPr>
            <a:spLocks noGrp="1"/>
          </p:cNvSpPr>
          <p:nvPr>
            <p:ph type="title"/>
          </p:nvPr>
        </p:nvSpPr>
        <p:spPr>
          <a:xfrm>
            <a:off x="375920" y="406399"/>
            <a:ext cx="10515600" cy="549275"/>
          </a:xfrm>
        </p:spPr>
        <p:txBody>
          <a:bodyPr>
            <a:normAutofit fontScale="90000"/>
          </a:bodyPr>
          <a:lstStyle/>
          <a:p>
            <a:r>
              <a:rPr lang="en-US" dirty="0"/>
              <a:t>Unambiguous</a:t>
            </a:r>
          </a:p>
        </p:txBody>
      </p:sp>
      <p:sp>
        <p:nvSpPr>
          <p:cNvPr id="3" name="Content Placeholder 2">
            <a:extLst>
              <a:ext uri="{FF2B5EF4-FFF2-40B4-BE49-F238E27FC236}">
                <a16:creationId xmlns:a16="http://schemas.microsoft.com/office/drawing/2014/main" id="{3D524331-8B8F-4FDF-B18B-24753DE61A0F}"/>
              </a:ext>
            </a:extLst>
          </p:cNvPr>
          <p:cNvSpPr>
            <a:spLocks noGrp="1"/>
          </p:cNvSpPr>
          <p:nvPr>
            <p:ph sz="half" idx="1"/>
          </p:nvPr>
        </p:nvSpPr>
        <p:spPr>
          <a:xfrm>
            <a:off x="193040" y="1134745"/>
            <a:ext cx="5679440" cy="4351338"/>
          </a:xfrm>
        </p:spPr>
        <p:txBody>
          <a:bodyPr>
            <a:noAutofit/>
          </a:bodyPr>
          <a:lstStyle/>
          <a:p>
            <a:pPr marL="0" indent="0">
              <a:buNone/>
            </a:pPr>
            <a:r>
              <a:rPr lang="en-US" sz="2000" dirty="0">
                <a:solidFill>
                  <a:srgbClr val="000000"/>
                </a:solidFill>
                <a:effectLst/>
                <a:ea typeface="Calibri" panose="020F0502020204030204" pitchFamily="34" charset="0"/>
              </a:rPr>
              <a:t>Across all dialects of English and all languages, some children struggle to learn language and perform well in school compared to their siblings, cousins, and friends; these children may have DLD. DLD is not caused by a hearing impairment, intellectual disability, autism, or other conditions.</a:t>
            </a:r>
          </a:p>
          <a:p>
            <a:pPr marL="0" indent="0">
              <a:buNone/>
            </a:pPr>
            <a:endParaRPr lang="en-US" sz="2000" dirty="0">
              <a:solidFill>
                <a:srgbClr val="000000"/>
              </a:solidFill>
            </a:endParaRPr>
          </a:p>
          <a:p>
            <a:pPr marL="0" indent="0">
              <a:buNone/>
            </a:pPr>
            <a:r>
              <a:rPr lang="en-US" sz="2000" dirty="0">
                <a:solidFill>
                  <a:srgbClr val="000000"/>
                </a:solidFill>
              </a:rPr>
              <a:t>Dialect Universal Markers: Some clinical markers of DLD are found in all dialects of English and all languages, including a reliance on generic words and simple sentence structure.</a:t>
            </a:r>
          </a:p>
          <a:p>
            <a:pPr marL="0" indent="0">
              <a:buNone/>
            </a:pPr>
            <a:endParaRPr lang="en-US" sz="2000" dirty="0">
              <a:solidFill>
                <a:srgbClr val="000000"/>
              </a:solidFill>
            </a:endParaRPr>
          </a:p>
          <a:p>
            <a:pPr marL="0" indent="0">
              <a:buNone/>
            </a:pPr>
            <a:r>
              <a:rPr lang="en-US" sz="2000" dirty="0">
                <a:solidFill>
                  <a:srgbClr val="000000"/>
                </a:solidFill>
              </a:rPr>
              <a:t>Dialect Specific Markers: Some clinical markers of DLD are specific to a child’s dialect and language.</a:t>
            </a:r>
          </a:p>
          <a:p>
            <a:pPr marL="0" indent="0">
              <a:buNone/>
            </a:pPr>
            <a:endParaRPr lang="en-US" sz="2000" dirty="0">
              <a:solidFill>
                <a:srgbClr val="000000"/>
              </a:solidFill>
            </a:endParaRPr>
          </a:p>
          <a:p>
            <a:pPr marL="0" indent="0">
              <a:buNone/>
            </a:pPr>
            <a:r>
              <a:rPr lang="en-US" sz="2000" dirty="0"/>
              <a:t>SLP services are customized for a child’s family, dialect, and language.</a:t>
            </a:r>
          </a:p>
        </p:txBody>
      </p:sp>
      <p:sp>
        <p:nvSpPr>
          <p:cNvPr id="4" name="Content Placeholder 3">
            <a:extLst>
              <a:ext uri="{FF2B5EF4-FFF2-40B4-BE49-F238E27FC236}">
                <a16:creationId xmlns:a16="http://schemas.microsoft.com/office/drawing/2014/main" id="{FF5A7D52-9FA3-4E4C-A162-62170DB0130D}"/>
              </a:ext>
            </a:extLst>
          </p:cNvPr>
          <p:cNvSpPr>
            <a:spLocks noGrp="1"/>
          </p:cNvSpPr>
          <p:nvPr>
            <p:ph sz="half" idx="2"/>
          </p:nvPr>
        </p:nvSpPr>
        <p:spPr>
          <a:xfrm>
            <a:off x="7609840" y="1209040"/>
            <a:ext cx="4307840" cy="4693603"/>
          </a:xfrm>
        </p:spPr>
        <p:txBody>
          <a:bodyPr>
            <a:normAutofit/>
          </a:bodyPr>
          <a:lstStyle/>
          <a:p>
            <a:pPr marL="0" indent="0">
              <a:buNone/>
            </a:pPr>
            <a:r>
              <a:rPr lang="en-US" sz="2400" dirty="0"/>
              <a:t>All dialects and languages are included. Reference is to children in the same dialect/language community. </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Sends a message that SLPs work with children who present with DLD within ALL dialects and ALL languages.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pic>
        <p:nvPicPr>
          <p:cNvPr id="5" name="Picture 4">
            <a:extLst>
              <a:ext uri="{FF2B5EF4-FFF2-40B4-BE49-F238E27FC236}">
                <a16:creationId xmlns:a16="http://schemas.microsoft.com/office/drawing/2014/main" id="{807609DA-8C4C-4F9D-A8F8-79A24AD88AAE}"/>
              </a:ext>
            </a:extLst>
          </p:cNvPr>
          <p:cNvPicPr>
            <a:picLocks noChangeAspect="1"/>
          </p:cNvPicPr>
          <p:nvPr/>
        </p:nvPicPr>
        <p:blipFill>
          <a:blip r:embed="rId2"/>
          <a:stretch>
            <a:fillRect/>
          </a:stretch>
        </p:blipFill>
        <p:spPr>
          <a:xfrm rot="10800000" flipH="1">
            <a:off x="5872480" y="1209040"/>
            <a:ext cx="1291183" cy="450209"/>
          </a:xfrm>
          <a:prstGeom prst="rect">
            <a:avLst/>
          </a:prstGeom>
        </p:spPr>
      </p:pic>
      <p:pic>
        <p:nvPicPr>
          <p:cNvPr id="6" name="Picture 5">
            <a:extLst>
              <a:ext uri="{FF2B5EF4-FFF2-40B4-BE49-F238E27FC236}">
                <a16:creationId xmlns:a16="http://schemas.microsoft.com/office/drawing/2014/main" id="{6FB859BE-FAD4-47BC-9345-679F17974A20}"/>
              </a:ext>
            </a:extLst>
          </p:cNvPr>
          <p:cNvPicPr>
            <a:picLocks noChangeAspect="1"/>
          </p:cNvPicPr>
          <p:nvPr/>
        </p:nvPicPr>
        <p:blipFill>
          <a:blip r:embed="rId2"/>
          <a:stretch>
            <a:fillRect/>
          </a:stretch>
        </p:blipFill>
        <p:spPr>
          <a:xfrm rot="12585314" flipH="1">
            <a:off x="5837159" y="3881120"/>
            <a:ext cx="1291183" cy="450209"/>
          </a:xfrm>
          <a:prstGeom prst="rect">
            <a:avLst/>
          </a:prstGeom>
        </p:spPr>
      </p:pic>
      <p:pic>
        <p:nvPicPr>
          <p:cNvPr id="7" name="Picture 6">
            <a:extLst>
              <a:ext uri="{FF2B5EF4-FFF2-40B4-BE49-F238E27FC236}">
                <a16:creationId xmlns:a16="http://schemas.microsoft.com/office/drawing/2014/main" id="{A7E1B89A-ED3E-4C5E-B65C-66A4E9973039}"/>
              </a:ext>
            </a:extLst>
          </p:cNvPr>
          <p:cNvPicPr>
            <a:picLocks noChangeAspect="1"/>
          </p:cNvPicPr>
          <p:nvPr/>
        </p:nvPicPr>
        <p:blipFill>
          <a:blip r:embed="rId2"/>
          <a:stretch>
            <a:fillRect/>
          </a:stretch>
        </p:blipFill>
        <p:spPr>
          <a:xfrm rot="9335411" flipH="1">
            <a:off x="5872479" y="5902643"/>
            <a:ext cx="1291183" cy="450209"/>
          </a:xfrm>
          <a:prstGeom prst="rect">
            <a:avLst/>
          </a:prstGeom>
        </p:spPr>
      </p:pic>
    </p:spTree>
    <p:extLst>
      <p:ext uri="{BB962C8B-B14F-4D97-AF65-F5344CB8AC3E}">
        <p14:creationId xmlns:p14="http://schemas.microsoft.com/office/powerpoint/2010/main" val="41552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113ABC5F-D590-46A4-B20B-0DF0081EE6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2930" y="163056"/>
            <a:ext cx="5102708" cy="6603504"/>
          </a:xfrm>
          <a:prstGeom prst="rect">
            <a:avLst/>
          </a:prstGeom>
        </p:spPr>
      </p:pic>
      <p:pic>
        <p:nvPicPr>
          <p:cNvPr id="5" name="Picture 4" descr="Text, application&#10;&#10;Description automatically generated">
            <a:extLst>
              <a:ext uri="{FF2B5EF4-FFF2-40B4-BE49-F238E27FC236}">
                <a16:creationId xmlns:a16="http://schemas.microsoft.com/office/drawing/2014/main" id="{49EDA9B6-BEFC-4E4A-9997-3C33AACE38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580" y="163057"/>
            <a:ext cx="5102708" cy="6603504"/>
          </a:xfrm>
          <a:prstGeom prst="rect">
            <a:avLst/>
          </a:prstGeom>
        </p:spPr>
      </p:pic>
      <p:sp>
        <p:nvSpPr>
          <p:cNvPr id="11" name="TextBox 10">
            <a:extLst>
              <a:ext uri="{FF2B5EF4-FFF2-40B4-BE49-F238E27FC236}">
                <a16:creationId xmlns:a16="http://schemas.microsoft.com/office/drawing/2014/main" id="{ACC0FC6D-BB81-47E3-9498-C8B441E005D7}"/>
              </a:ext>
            </a:extLst>
          </p:cNvPr>
          <p:cNvSpPr txBox="1"/>
          <p:nvPr/>
        </p:nvSpPr>
        <p:spPr>
          <a:xfrm rot="20434413">
            <a:off x="1795024" y="3276132"/>
            <a:ext cx="7850867" cy="923330"/>
          </a:xfrm>
          <a:prstGeom prst="rect">
            <a:avLst/>
          </a:prstGeom>
          <a:noFill/>
        </p:spPr>
        <p:txBody>
          <a:bodyPr wrap="none" rtlCol="0">
            <a:spAutoFit/>
          </a:bodyPr>
          <a:lstStyle/>
          <a:p>
            <a:r>
              <a:rPr lang="en-US" sz="5400" dirty="0">
                <a:solidFill>
                  <a:srgbClr val="FF0000"/>
                </a:solidFill>
              </a:rPr>
              <a:t>Small Changes = Big Impact</a:t>
            </a:r>
          </a:p>
        </p:txBody>
      </p:sp>
    </p:spTree>
    <p:extLst>
      <p:ext uri="{BB962C8B-B14F-4D97-AF65-F5344CB8AC3E}">
        <p14:creationId xmlns:p14="http://schemas.microsoft.com/office/powerpoint/2010/main" val="2044221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ED9CB602-780F-4F5A-90E8-9491D9486B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1394" y="136117"/>
            <a:ext cx="5074925" cy="6569483"/>
          </a:xfrm>
          <a:prstGeom prst="rect">
            <a:avLst/>
          </a:prstGeom>
        </p:spPr>
      </p:pic>
      <p:sp>
        <p:nvSpPr>
          <p:cNvPr id="4" name="TextBox 3">
            <a:extLst>
              <a:ext uri="{FF2B5EF4-FFF2-40B4-BE49-F238E27FC236}">
                <a16:creationId xmlns:a16="http://schemas.microsoft.com/office/drawing/2014/main" id="{B827F576-FF2E-464E-BDEE-114AED3FD620}"/>
              </a:ext>
            </a:extLst>
          </p:cNvPr>
          <p:cNvSpPr txBox="1"/>
          <p:nvPr/>
        </p:nvSpPr>
        <p:spPr>
          <a:xfrm>
            <a:off x="1351610" y="780836"/>
            <a:ext cx="3318537" cy="3108543"/>
          </a:xfrm>
          <a:prstGeom prst="rect">
            <a:avLst/>
          </a:prstGeom>
          <a:noFill/>
        </p:spPr>
        <p:txBody>
          <a:bodyPr wrap="none" rtlCol="0">
            <a:spAutoFit/>
          </a:bodyPr>
          <a:lstStyle/>
          <a:p>
            <a:pPr algn="ctr"/>
            <a:r>
              <a:rPr lang="en-US" sz="2800" dirty="0"/>
              <a:t>Final Product!</a:t>
            </a:r>
          </a:p>
          <a:p>
            <a:pPr algn="ctr"/>
            <a:endParaRPr lang="en-US" sz="2800" dirty="0"/>
          </a:p>
          <a:p>
            <a:pPr algn="ctr"/>
            <a:endParaRPr lang="en-US" sz="2800" dirty="0"/>
          </a:p>
          <a:p>
            <a:pPr algn="ctr"/>
            <a:r>
              <a:rPr lang="en-US" sz="2800" dirty="0"/>
              <a:t>Where else</a:t>
            </a:r>
          </a:p>
          <a:p>
            <a:pPr algn="ctr"/>
            <a:r>
              <a:rPr lang="en-US" sz="2800" dirty="0"/>
              <a:t>might we revise</a:t>
            </a:r>
          </a:p>
          <a:p>
            <a:pPr algn="ctr"/>
            <a:r>
              <a:rPr lang="en-US" sz="2800" dirty="0"/>
              <a:t>our messaging about </a:t>
            </a:r>
          </a:p>
          <a:p>
            <a:pPr algn="ctr"/>
            <a:r>
              <a:rPr lang="en-US" sz="2800" dirty="0"/>
              <a:t>Childhood DLD?</a:t>
            </a:r>
          </a:p>
        </p:txBody>
      </p:sp>
    </p:spTree>
    <p:extLst>
      <p:ext uri="{BB962C8B-B14F-4D97-AF65-F5344CB8AC3E}">
        <p14:creationId xmlns:p14="http://schemas.microsoft.com/office/powerpoint/2010/main" val="2742541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BDDFA-EFC7-405B-950E-8F927391C02F}"/>
              </a:ext>
            </a:extLst>
          </p:cNvPr>
          <p:cNvSpPr>
            <a:spLocks noGrp="1"/>
          </p:cNvSpPr>
          <p:nvPr>
            <p:ph type="title"/>
          </p:nvPr>
        </p:nvSpPr>
        <p:spPr>
          <a:xfrm>
            <a:off x="482600" y="357871"/>
            <a:ext cx="11018520" cy="646331"/>
          </a:xfrm>
        </p:spPr>
        <p:txBody>
          <a:bodyPr>
            <a:normAutofit fontScale="90000"/>
          </a:bodyPr>
          <a:lstStyle/>
          <a:p>
            <a:r>
              <a:rPr lang="en-US" dirty="0"/>
              <a:t>What are Linguistic Microaggressions?</a:t>
            </a:r>
          </a:p>
        </p:txBody>
      </p:sp>
      <p:sp>
        <p:nvSpPr>
          <p:cNvPr id="3" name="Content Placeholder 2">
            <a:extLst>
              <a:ext uri="{FF2B5EF4-FFF2-40B4-BE49-F238E27FC236}">
                <a16:creationId xmlns:a16="http://schemas.microsoft.com/office/drawing/2014/main" id="{751B65D8-DCBD-415A-92D6-34E816EF3CB5}"/>
              </a:ext>
            </a:extLst>
          </p:cNvPr>
          <p:cNvSpPr>
            <a:spLocks noGrp="1"/>
          </p:cNvSpPr>
          <p:nvPr>
            <p:ph idx="1"/>
          </p:nvPr>
        </p:nvSpPr>
        <p:spPr>
          <a:xfrm>
            <a:off x="604520" y="1514959"/>
            <a:ext cx="10515600" cy="5181442"/>
          </a:xfrm>
        </p:spPr>
        <p:txBody>
          <a:bodyPr>
            <a:normAutofit lnSpcReduction="10000"/>
          </a:bodyPr>
          <a:lstStyle/>
          <a:p>
            <a:pPr marL="0" indent="0">
              <a:buNone/>
            </a:pPr>
            <a:r>
              <a:rPr lang="en-US" dirty="0">
                <a:highlight>
                  <a:srgbClr val="FFFF00"/>
                </a:highlight>
                <a:latin typeface="Cabin"/>
              </a:rPr>
              <a:t>B</a:t>
            </a:r>
            <a:r>
              <a:rPr lang="en-US" i="0" dirty="0">
                <a:effectLst/>
                <a:highlight>
                  <a:srgbClr val="FFFF00"/>
                </a:highlight>
                <a:latin typeface="Cabin"/>
              </a:rPr>
              <a:t>rief, everyday exchanges </a:t>
            </a:r>
            <a:r>
              <a:rPr lang="en-US" i="0" dirty="0">
                <a:effectLst/>
                <a:latin typeface="Cabin"/>
              </a:rPr>
              <a:t>that send negative messages to individuals because of the way they talk.</a:t>
            </a:r>
          </a:p>
          <a:p>
            <a:pPr marL="0" indent="0">
              <a:buNone/>
            </a:pPr>
            <a:r>
              <a:rPr lang="en-US" i="0" dirty="0">
                <a:effectLst/>
                <a:latin typeface="Cabin"/>
              </a:rPr>
              <a:t> </a:t>
            </a:r>
            <a:endParaRPr lang="en-US" dirty="0">
              <a:latin typeface="Cabin"/>
            </a:endParaRPr>
          </a:p>
          <a:p>
            <a:pPr marL="0" indent="0">
              <a:buNone/>
            </a:pPr>
            <a:r>
              <a:rPr lang="en-US" i="0" dirty="0">
                <a:effectLst/>
                <a:latin typeface="Cabin"/>
              </a:rPr>
              <a:t>Microaggression deals with a class of utterances or sentences that, given the context of their production, </a:t>
            </a:r>
            <a:r>
              <a:rPr lang="en-US" i="0" dirty="0">
                <a:effectLst/>
                <a:highlight>
                  <a:srgbClr val="FFFF00"/>
                </a:highlight>
                <a:latin typeface="Cabin"/>
              </a:rPr>
              <a:t>are ambiguous</a:t>
            </a:r>
            <a:r>
              <a:rPr lang="en-US" i="0" dirty="0">
                <a:effectLst/>
                <a:latin typeface="Cabin"/>
              </a:rPr>
              <a:t>: they are </a:t>
            </a:r>
            <a:r>
              <a:rPr lang="en-US" i="0" dirty="0">
                <a:effectLst/>
                <a:highlight>
                  <a:srgbClr val="FFFF00"/>
                </a:highlight>
                <a:latin typeface="Cabin"/>
              </a:rPr>
              <a:t>potentially </a:t>
            </a:r>
            <a:r>
              <a:rPr lang="en-US" i="0" dirty="0">
                <a:effectLst/>
                <a:latin typeface="Cabin"/>
              </a:rPr>
              <a:t>insulting or invalidating, but the insult is </a:t>
            </a:r>
            <a:r>
              <a:rPr lang="en-US" i="1" dirty="0">
                <a:effectLst/>
                <a:latin typeface="Cabin"/>
              </a:rPr>
              <a:t>plausibly deniable.</a:t>
            </a:r>
          </a:p>
          <a:p>
            <a:pPr marL="0" indent="0">
              <a:buNone/>
            </a:pPr>
            <a:endParaRPr lang="en-US" i="1" dirty="0">
              <a:latin typeface="Cabin"/>
            </a:endParaRPr>
          </a:p>
          <a:p>
            <a:pPr marL="0" indent="0">
              <a:buNone/>
            </a:pPr>
            <a:r>
              <a:rPr lang="en-US" i="1" dirty="0">
                <a:effectLst/>
                <a:latin typeface="Cabin"/>
              </a:rPr>
              <a:t>	</a:t>
            </a:r>
            <a:r>
              <a:rPr lang="en-US" dirty="0">
                <a:latin typeface="Cabin"/>
              </a:rPr>
              <a:t>Unambiguously Negative</a:t>
            </a:r>
            <a:r>
              <a:rPr lang="en-US" dirty="0">
                <a:effectLst/>
                <a:latin typeface="Cabin"/>
              </a:rPr>
              <a:t>: </a:t>
            </a:r>
            <a:r>
              <a:rPr lang="en-US" i="1" dirty="0">
                <a:effectLst/>
                <a:latin typeface="Cabin"/>
              </a:rPr>
              <a:t>Your outfit looks dumb.</a:t>
            </a:r>
          </a:p>
          <a:p>
            <a:pPr marL="0" indent="0">
              <a:buNone/>
            </a:pPr>
            <a:r>
              <a:rPr lang="en-US" i="1" dirty="0">
                <a:latin typeface="Cabin"/>
              </a:rPr>
              <a:t>	</a:t>
            </a:r>
            <a:r>
              <a:rPr lang="en-US" dirty="0">
                <a:latin typeface="Cabin"/>
              </a:rPr>
              <a:t>Ambiguous: </a:t>
            </a:r>
            <a:r>
              <a:rPr lang="en-US" i="1" dirty="0">
                <a:latin typeface="Cabin"/>
              </a:rPr>
              <a:t>Your outfit looks [pause] so interesting.</a:t>
            </a:r>
          </a:p>
          <a:p>
            <a:pPr marL="0" indent="0">
              <a:buNone/>
            </a:pPr>
            <a:r>
              <a:rPr lang="en-US" i="1" dirty="0">
                <a:effectLst/>
                <a:latin typeface="Cabin"/>
              </a:rPr>
              <a:t>					</a:t>
            </a:r>
          </a:p>
          <a:p>
            <a:pPr marL="0" indent="0" algn="r">
              <a:buNone/>
            </a:pPr>
            <a:r>
              <a:rPr lang="en-US" dirty="0">
                <a:effectLst/>
                <a:latin typeface="Cabin"/>
              </a:rPr>
              <a:t>Intent vs. Effect</a:t>
            </a:r>
          </a:p>
          <a:p>
            <a:pPr marL="0" indent="0">
              <a:buNone/>
            </a:pPr>
            <a:endParaRPr lang="en-US" i="1" dirty="0">
              <a:latin typeface="Cabin"/>
            </a:endParaRPr>
          </a:p>
        </p:txBody>
      </p:sp>
      <p:sp>
        <p:nvSpPr>
          <p:cNvPr id="4" name="TextBox 3">
            <a:extLst>
              <a:ext uri="{FF2B5EF4-FFF2-40B4-BE49-F238E27FC236}">
                <a16:creationId xmlns:a16="http://schemas.microsoft.com/office/drawing/2014/main" id="{3EE64F68-BF4C-46A9-AE3D-A2B16BE8D67D}"/>
              </a:ext>
            </a:extLst>
          </p:cNvPr>
          <p:cNvSpPr txBox="1"/>
          <p:nvPr/>
        </p:nvSpPr>
        <p:spPr>
          <a:xfrm>
            <a:off x="2744601" y="6415514"/>
            <a:ext cx="9560374" cy="646331"/>
          </a:xfrm>
          <a:prstGeom prst="rect">
            <a:avLst/>
          </a:prstGeom>
          <a:noFill/>
        </p:spPr>
        <p:txBody>
          <a:bodyPr wrap="none" rtlCol="0">
            <a:spAutoFit/>
          </a:bodyPr>
          <a:lstStyle/>
          <a:p>
            <a:r>
              <a:rPr lang="en-US" i="0" dirty="0">
                <a:effectLst/>
                <a:latin typeface="Cabin"/>
              </a:rPr>
              <a:t>Taylor Jones, https://www.languagejones.com/blog-1/2016/9/8/oi6379payz9mb4diadulndc244gq1s</a:t>
            </a:r>
          </a:p>
          <a:p>
            <a:endParaRPr lang="en-US" dirty="0"/>
          </a:p>
        </p:txBody>
      </p:sp>
    </p:spTree>
    <p:extLst>
      <p:ext uri="{BB962C8B-B14F-4D97-AF65-F5344CB8AC3E}">
        <p14:creationId xmlns:p14="http://schemas.microsoft.com/office/powerpoint/2010/main" val="217472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E759A-7505-47CB-A5A5-5D55F3C23DB7}"/>
              </a:ext>
            </a:extLst>
          </p:cNvPr>
          <p:cNvSpPr>
            <a:spLocks noGrp="1"/>
          </p:cNvSpPr>
          <p:nvPr>
            <p:ph type="title"/>
          </p:nvPr>
        </p:nvSpPr>
        <p:spPr>
          <a:xfrm>
            <a:off x="838200" y="365125"/>
            <a:ext cx="10845800" cy="1325563"/>
          </a:xfrm>
        </p:spPr>
        <p:txBody>
          <a:bodyPr/>
          <a:lstStyle/>
          <a:p>
            <a:r>
              <a:rPr lang="en-US" dirty="0"/>
              <a:t>Do we have ambiguous messaging about DLD?</a:t>
            </a:r>
          </a:p>
        </p:txBody>
      </p:sp>
      <p:sp>
        <p:nvSpPr>
          <p:cNvPr id="3" name="Content Placeholder 2">
            <a:extLst>
              <a:ext uri="{FF2B5EF4-FFF2-40B4-BE49-F238E27FC236}">
                <a16:creationId xmlns:a16="http://schemas.microsoft.com/office/drawing/2014/main" id="{90166DDA-5F8B-4877-B0BC-35C73D53AC5D}"/>
              </a:ext>
            </a:extLst>
          </p:cNvPr>
          <p:cNvSpPr>
            <a:spLocks noGrp="1"/>
          </p:cNvSpPr>
          <p:nvPr>
            <p:ph idx="1"/>
          </p:nvPr>
        </p:nvSpPr>
        <p:spPr>
          <a:xfrm>
            <a:off x="838200" y="1825625"/>
            <a:ext cx="11028680" cy="4351338"/>
          </a:xfrm>
        </p:spPr>
        <p:txBody>
          <a:bodyPr>
            <a:normAutofit fontScale="92500" lnSpcReduction="10000"/>
          </a:bodyPr>
          <a:lstStyle/>
          <a:p>
            <a:pPr marL="0" indent="0">
              <a:buNone/>
            </a:pPr>
            <a:r>
              <a:rPr lang="en-US" dirty="0"/>
              <a:t>If we do, we may be unintentionally engaging in linguistic microaggressions.</a:t>
            </a:r>
          </a:p>
          <a:p>
            <a:pPr marL="0" indent="0">
              <a:buNone/>
            </a:pPr>
            <a:endParaRPr lang="en-US" dirty="0"/>
          </a:p>
          <a:p>
            <a:pPr marL="0" indent="0">
              <a:buNone/>
            </a:pPr>
            <a:r>
              <a:rPr lang="en-US" dirty="0"/>
              <a:t>If we do, we should work to change our messaging.</a:t>
            </a:r>
          </a:p>
          <a:p>
            <a:pPr marL="0" indent="0">
              <a:buNone/>
            </a:pPr>
            <a:endParaRPr lang="en-US" dirty="0"/>
          </a:p>
          <a:p>
            <a:pPr marL="0" indent="0">
              <a:buNone/>
            </a:pPr>
            <a:r>
              <a:rPr lang="en-US" dirty="0"/>
              <a:t>The next two infographics were created as supplements to a recent article in the ASHA Leader. The infographics were cut for space. I’m offering these infographics to spark dialogue. I’d love to learn more about ways to improve my messaging. Please share tips!</a:t>
            </a:r>
          </a:p>
          <a:p>
            <a:pPr marL="0" indent="0">
              <a:buNone/>
            </a:pPr>
            <a:endParaRPr lang="en-US" dirty="0"/>
          </a:p>
          <a:p>
            <a:pPr marL="0" indent="0">
              <a:buNone/>
            </a:pPr>
            <a:r>
              <a:rPr lang="en-US" dirty="0"/>
              <a:t>https://leader.pubs.asha.org/do/10.1044/leader.FMP.25112020.12/full/</a:t>
            </a:r>
          </a:p>
        </p:txBody>
      </p:sp>
    </p:spTree>
    <p:extLst>
      <p:ext uri="{BB962C8B-B14F-4D97-AF65-F5344CB8AC3E}">
        <p14:creationId xmlns:p14="http://schemas.microsoft.com/office/powerpoint/2010/main" val="76440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FBBB4D-212E-44BC-A61A-901CE6018E74}"/>
              </a:ext>
            </a:extLst>
          </p:cNvPr>
          <p:cNvSpPr txBox="1"/>
          <p:nvPr/>
        </p:nvSpPr>
        <p:spPr>
          <a:xfrm>
            <a:off x="597457" y="366623"/>
            <a:ext cx="5000703" cy="6124754"/>
          </a:xfrm>
          <a:prstGeom prst="rect">
            <a:avLst/>
          </a:prstGeom>
          <a:noFill/>
        </p:spPr>
        <p:txBody>
          <a:bodyPr wrap="square" rtlCol="0">
            <a:spAutoFit/>
          </a:bodyPr>
          <a:lstStyle/>
          <a:p>
            <a:pPr algn="ctr"/>
            <a:r>
              <a:rPr lang="en-US" sz="2800" dirty="0"/>
              <a:t>Let’s look at this first infographic. </a:t>
            </a:r>
          </a:p>
          <a:p>
            <a:pPr algn="ctr"/>
            <a:r>
              <a:rPr lang="en-US" sz="2800" dirty="0"/>
              <a:t>It was created using a </a:t>
            </a:r>
          </a:p>
          <a:p>
            <a:pPr algn="ctr"/>
            <a:endParaRPr lang="en-US" sz="2800" dirty="0"/>
          </a:p>
          <a:p>
            <a:pPr algn="ctr"/>
            <a:endParaRPr lang="en-US" sz="2800" dirty="0"/>
          </a:p>
          <a:p>
            <a:pPr algn="ctr"/>
            <a:r>
              <a:rPr lang="en-US" sz="2800" dirty="0"/>
              <a:t>Dialect vs. Disorder </a:t>
            </a:r>
          </a:p>
          <a:p>
            <a:pPr algn="ctr"/>
            <a:r>
              <a:rPr lang="en-US" sz="2800" dirty="0"/>
              <a:t>Framework</a:t>
            </a:r>
          </a:p>
          <a:p>
            <a:pPr algn="ctr"/>
            <a:endParaRPr lang="en-US" sz="2800" dirty="0"/>
          </a:p>
          <a:p>
            <a:pPr algn="ctr"/>
            <a:endParaRPr lang="en-US" sz="2800" dirty="0"/>
          </a:p>
          <a:p>
            <a:pPr algn="ctr"/>
            <a:endParaRPr lang="en-US" sz="2800" dirty="0"/>
          </a:p>
          <a:p>
            <a:pPr algn="ctr"/>
            <a:r>
              <a:rPr lang="en-US" sz="2800" dirty="0"/>
              <a:t>Pretty standard content, eh?</a:t>
            </a:r>
          </a:p>
          <a:p>
            <a:pPr algn="ctr"/>
            <a:endParaRPr lang="en-US" sz="2800" dirty="0"/>
          </a:p>
          <a:p>
            <a:pPr algn="ctr"/>
            <a:r>
              <a:rPr lang="en-US" sz="2800" dirty="0"/>
              <a:t>Now let’s think about this content through a microaggression lens.</a:t>
            </a:r>
          </a:p>
        </p:txBody>
      </p:sp>
      <p:pic>
        <p:nvPicPr>
          <p:cNvPr id="4" name="Picture 3" descr="Text, application&#10;&#10;Description automatically generated">
            <a:extLst>
              <a:ext uri="{FF2B5EF4-FFF2-40B4-BE49-F238E27FC236}">
                <a16:creationId xmlns:a16="http://schemas.microsoft.com/office/drawing/2014/main" id="{A427EB94-FB60-4CEA-9C3A-77A9160221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90176"/>
            <a:ext cx="5160000" cy="6677647"/>
          </a:xfrm>
          <a:prstGeom prst="rect">
            <a:avLst/>
          </a:prstGeom>
        </p:spPr>
      </p:pic>
    </p:spTree>
    <p:extLst>
      <p:ext uri="{BB962C8B-B14F-4D97-AF65-F5344CB8AC3E}">
        <p14:creationId xmlns:p14="http://schemas.microsoft.com/office/powerpoint/2010/main" val="3219491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197940-51D0-4C64-829D-55CD33D8545C}"/>
              </a:ext>
            </a:extLst>
          </p:cNvPr>
          <p:cNvSpPr txBox="1"/>
          <p:nvPr/>
        </p:nvSpPr>
        <p:spPr>
          <a:xfrm>
            <a:off x="929461" y="780586"/>
            <a:ext cx="4608060" cy="3539430"/>
          </a:xfrm>
          <a:prstGeom prst="rect">
            <a:avLst/>
          </a:prstGeom>
          <a:noFill/>
        </p:spPr>
        <p:txBody>
          <a:bodyPr wrap="square" rtlCol="0">
            <a:spAutoFit/>
          </a:bodyPr>
          <a:lstStyle/>
          <a:p>
            <a:pPr algn="ctr"/>
            <a:r>
              <a:rPr lang="en-US" sz="2800" dirty="0"/>
              <a:t>Look for ambiguity in the messaging.</a:t>
            </a:r>
          </a:p>
          <a:p>
            <a:pPr algn="ctr"/>
            <a:endParaRPr lang="en-US" sz="2800" dirty="0"/>
          </a:p>
          <a:p>
            <a:pPr algn="ctr"/>
            <a:r>
              <a:rPr lang="en-US" sz="2800" dirty="0"/>
              <a:t>If our messaging is ambiguous, </a:t>
            </a:r>
          </a:p>
          <a:p>
            <a:pPr algn="ctr"/>
            <a:r>
              <a:rPr lang="en-US" sz="2800" dirty="0"/>
              <a:t>we may be engaging</a:t>
            </a:r>
          </a:p>
          <a:p>
            <a:pPr algn="ctr"/>
            <a:r>
              <a:rPr lang="en-US" sz="2800" dirty="0"/>
              <a:t>in microaggressions.</a:t>
            </a:r>
          </a:p>
          <a:p>
            <a:endParaRPr lang="en-US" sz="2800" dirty="0"/>
          </a:p>
        </p:txBody>
      </p:sp>
      <p:pic>
        <p:nvPicPr>
          <p:cNvPr id="4" name="Picture 3" descr="Text, application&#10;&#10;Description automatically generated">
            <a:extLst>
              <a:ext uri="{FF2B5EF4-FFF2-40B4-BE49-F238E27FC236}">
                <a16:creationId xmlns:a16="http://schemas.microsoft.com/office/drawing/2014/main" id="{18F8693C-9405-4077-93BB-07547E1AC7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7915" y="71919"/>
            <a:ext cx="5160000" cy="6677647"/>
          </a:xfrm>
          <a:prstGeom prst="rect">
            <a:avLst/>
          </a:prstGeom>
        </p:spPr>
      </p:pic>
    </p:spTree>
    <p:extLst>
      <p:ext uri="{BB962C8B-B14F-4D97-AF65-F5344CB8AC3E}">
        <p14:creationId xmlns:p14="http://schemas.microsoft.com/office/powerpoint/2010/main" val="3390003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2D460D-E520-468F-8C91-2F468DD3ACB2}"/>
              </a:ext>
            </a:extLst>
          </p:cNvPr>
          <p:cNvSpPr>
            <a:spLocks noGrp="1"/>
          </p:cNvSpPr>
          <p:nvPr>
            <p:ph type="title"/>
          </p:nvPr>
        </p:nvSpPr>
        <p:spPr>
          <a:xfrm>
            <a:off x="452120" y="217170"/>
            <a:ext cx="10515600" cy="1325563"/>
          </a:xfrm>
        </p:spPr>
        <p:txBody>
          <a:bodyPr/>
          <a:lstStyle/>
          <a:p>
            <a:r>
              <a:rPr lang="en-US" dirty="0"/>
              <a:t>Ambiguous</a:t>
            </a:r>
          </a:p>
        </p:txBody>
      </p:sp>
      <p:sp>
        <p:nvSpPr>
          <p:cNvPr id="5" name="Content Placeholder 4">
            <a:extLst>
              <a:ext uri="{FF2B5EF4-FFF2-40B4-BE49-F238E27FC236}">
                <a16:creationId xmlns:a16="http://schemas.microsoft.com/office/drawing/2014/main" id="{B5541D1B-2E40-4AF5-8E4A-CEE99E79AEF4}"/>
              </a:ext>
            </a:extLst>
          </p:cNvPr>
          <p:cNvSpPr>
            <a:spLocks noGrp="1"/>
          </p:cNvSpPr>
          <p:nvPr>
            <p:ph sz="half" idx="1"/>
          </p:nvPr>
        </p:nvSpPr>
        <p:spPr>
          <a:xfrm>
            <a:off x="278130" y="1382751"/>
            <a:ext cx="4516894" cy="5189182"/>
          </a:xfrm>
        </p:spPr>
        <p:txBody>
          <a:bodyPr>
            <a:normAutofit fontScale="70000" lnSpcReduction="20000"/>
          </a:bodyPr>
          <a:lstStyle/>
          <a:p>
            <a:pPr marL="0" indent="0">
              <a:lnSpc>
                <a:spcPct val="120000"/>
              </a:lnSpc>
              <a:spcBef>
                <a:spcPts val="0"/>
              </a:spcBef>
              <a:buNone/>
            </a:pPr>
            <a:r>
              <a:rPr lang="en-US" sz="3000" dirty="0">
                <a:solidFill>
                  <a:srgbClr val="000000"/>
                </a:solidFill>
                <a:effectLst/>
                <a:ea typeface="Calibri" panose="020F0502020204030204" pitchFamily="34" charset="0"/>
              </a:rPr>
              <a:t>DLD affects children's abilities to learn and use language to communicate with others and perform well in school. DLD is not caused by a hearing impairment, intellectual disability, autism, or other conditions.</a:t>
            </a:r>
          </a:p>
          <a:p>
            <a:pPr marL="0" indent="0">
              <a:buNone/>
            </a:pPr>
            <a:endParaRPr lang="en-US" sz="3000" dirty="0">
              <a:solidFill>
                <a:srgbClr val="000000"/>
              </a:solidFill>
              <a:ea typeface="Calibri" panose="020F0502020204030204" pitchFamily="34" charset="0"/>
            </a:endParaRPr>
          </a:p>
          <a:p>
            <a:pPr marL="0" indent="0">
              <a:buNone/>
            </a:pPr>
            <a:endParaRPr lang="en-US" sz="3000" dirty="0">
              <a:solidFill>
                <a:srgbClr val="000000"/>
              </a:solidFill>
              <a:effectLst/>
              <a:ea typeface="Calibri" panose="020F0502020204030204" pitchFamily="34" charset="0"/>
            </a:endParaRPr>
          </a:p>
          <a:p>
            <a:pPr marL="0" indent="0">
              <a:buNone/>
            </a:pPr>
            <a:r>
              <a:rPr lang="en-US" sz="3000" dirty="0"/>
              <a:t>Young children with DLD often rely on generic words and simple sentence structure.</a:t>
            </a:r>
          </a:p>
          <a:p>
            <a:endParaRPr lang="en-US" sz="3000" dirty="0"/>
          </a:p>
          <a:p>
            <a:pPr marL="0" indent="0">
              <a:buNone/>
            </a:pPr>
            <a:r>
              <a:rPr lang="en-US" sz="3000" dirty="0"/>
              <a:t>A child with DLD says: “</a:t>
            </a:r>
            <a:r>
              <a:rPr lang="en-US" sz="3000" i="1" dirty="0"/>
              <a:t>He carry it</a:t>
            </a:r>
            <a:r>
              <a:rPr lang="en-US" sz="3000" dirty="0"/>
              <a:t>” and “</a:t>
            </a:r>
            <a:r>
              <a:rPr lang="en-US" sz="3000" i="1" dirty="0"/>
              <a:t>She go</a:t>
            </a:r>
            <a:r>
              <a:rPr lang="en-US" sz="3000" dirty="0"/>
              <a:t>”.</a:t>
            </a:r>
          </a:p>
          <a:p>
            <a:pPr marL="0" indent="0">
              <a:buNone/>
            </a:pPr>
            <a:r>
              <a:rPr lang="en-US" sz="3000" dirty="0"/>
              <a:t>Other children say: “</a:t>
            </a:r>
            <a:r>
              <a:rPr lang="en-US" sz="3000" i="1" dirty="0"/>
              <a:t>The boy carried the ball</a:t>
            </a:r>
            <a:r>
              <a:rPr lang="en-US" sz="3000" dirty="0"/>
              <a:t>” and “</a:t>
            </a:r>
            <a:r>
              <a:rPr lang="en-US" sz="3000" i="1" dirty="0"/>
              <a:t>Mia goes to the store</a:t>
            </a:r>
            <a:r>
              <a:rPr lang="en-US" sz="3000" dirty="0"/>
              <a:t>”.</a:t>
            </a:r>
          </a:p>
          <a:p>
            <a:pPr marL="0" indent="0">
              <a:buNone/>
            </a:pPr>
            <a:endParaRPr lang="en-US" sz="2800" dirty="0">
              <a:solidFill>
                <a:srgbClr val="000000"/>
              </a:solidFill>
              <a:effectLst/>
              <a:ea typeface="Calibri" panose="020F0502020204030204" pitchFamily="34" charset="0"/>
            </a:endParaRPr>
          </a:p>
          <a:p>
            <a:pPr marL="0" indent="0">
              <a:buNone/>
            </a:pPr>
            <a:endParaRPr lang="en-US" sz="2800" dirty="0">
              <a:solidFill>
                <a:srgbClr val="000000"/>
              </a:solidFill>
              <a:ea typeface="Calibri" panose="020F0502020204030204" pitchFamily="34" charset="0"/>
            </a:endParaRPr>
          </a:p>
          <a:p>
            <a:endParaRPr lang="en-US" dirty="0"/>
          </a:p>
        </p:txBody>
      </p:sp>
      <p:sp>
        <p:nvSpPr>
          <p:cNvPr id="10" name="Content Placeholder 9">
            <a:extLst>
              <a:ext uri="{FF2B5EF4-FFF2-40B4-BE49-F238E27FC236}">
                <a16:creationId xmlns:a16="http://schemas.microsoft.com/office/drawing/2014/main" id="{5DA36E49-6851-449E-A171-11F23756EBB4}"/>
              </a:ext>
            </a:extLst>
          </p:cNvPr>
          <p:cNvSpPr>
            <a:spLocks noGrp="1"/>
          </p:cNvSpPr>
          <p:nvPr>
            <p:ph sz="half" idx="2"/>
          </p:nvPr>
        </p:nvSpPr>
        <p:spPr>
          <a:xfrm>
            <a:off x="6015991" y="1420068"/>
            <a:ext cx="5897880" cy="5029200"/>
          </a:xfrm>
        </p:spPr>
        <p:txBody>
          <a:bodyPr>
            <a:normAutofit fontScale="70000" lnSpcReduction="20000"/>
          </a:bodyPr>
          <a:lstStyle/>
          <a:p>
            <a:pPr marL="0" indent="0">
              <a:buNone/>
            </a:pPr>
            <a:r>
              <a:rPr lang="en-US" sz="3000" dirty="0"/>
              <a:t>Some nonmainstream dialect speakers may also struggle with language and school for different reasons. They are invisible in this paragraph.</a:t>
            </a:r>
          </a:p>
          <a:p>
            <a:pPr marL="0" indent="0" algn="ctr">
              <a:buNone/>
            </a:pPr>
            <a:r>
              <a:rPr lang="en-US" sz="3000" dirty="0"/>
              <a:t>OR</a:t>
            </a:r>
          </a:p>
          <a:p>
            <a:pPr marL="0" indent="0">
              <a:buNone/>
            </a:pPr>
            <a:r>
              <a:rPr lang="en-US" sz="3000" dirty="0"/>
              <a:t>Dialects are treated as an “Other” condition, along with various childhood disorders. Neither interpretation is positive or affirming.</a:t>
            </a:r>
          </a:p>
          <a:p>
            <a:pPr marL="0" indent="0">
              <a:buNone/>
            </a:pPr>
            <a:endParaRPr lang="en-US" sz="3000" dirty="0"/>
          </a:p>
          <a:p>
            <a:pPr marL="0" indent="0">
              <a:buNone/>
            </a:pPr>
            <a:endParaRPr lang="en-US" sz="3000" dirty="0"/>
          </a:p>
          <a:p>
            <a:pPr marL="0" indent="0">
              <a:buNone/>
            </a:pPr>
            <a:endParaRPr lang="en-US" sz="3000" dirty="0"/>
          </a:p>
          <a:p>
            <a:pPr marL="0" indent="0">
              <a:buNone/>
            </a:pPr>
            <a:endParaRPr lang="en-US" sz="3000" dirty="0"/>
          </a:p>
          <a:p>
            <a:pPr marL="0" indent="0">
              <a:buNone/>
            </a:pPr>
            <a:endParaRPr lang="en-US" sz="3000" dirty="0"/>
          </a:p>
          <a:p>
            <a:pPr marL="0" indent="0">
              <a:buNone/>
            </a:pPr>
            <a:endParaRPr lang="en-US" sz="3000" dirty="0"/>
          </a:p>
          <a:p>
            <a:pPr marL="0" indent="0">
              <a:buNone/>
            </a:pPr>
            <a:r>
              <a:rPr lang="en-US" sz="3000" dirty="0"/>
              <a:t>Examples may be relevant for mainstream dialects of English, but they are not relevant for all dialects of English when presented without more context.  </a:t>
            </a:r>
          </a:p>
          <a:p>
            <a:pPr marL="0" indent="0">
              <a:buNone/>
            </a:pPr>
            <a:endParaRPr lang="en-US" sz="3000" dirty="0"/>
          </a:p>
          <a:p>
            <a:pPr marL="0" indent="0">
              <a:buNone/>
            </a:pPr>
            <a:endParaRPr lang="en-US" dirty="0"/>
          </a:p>
        </p:txBody>
      </p:sp>
      <p:pic>
        <p:nvPicPr>
          <p:cNvPr id="12" name="Picture 11">
            <a:extLst>
              <a:ext uri="{FF2B5EF4-FFF2-40B4-BE49-F238E27FC236}">
                <a16:creationId xmlns:a16="http://schemas.microsoft.com/office/drawing/2014/main" id="{3A117707-512A-4CF9-BFFD-A8D8F9DFFBDB}"/>
              </a:ext>
            </a:extLst>
          </p:cNvPr>
          <p:cNvPicPr>
            <a:picLocks noChangeAspect="1"/>
          </p:cNvPicPr>
          <p:nvPr/>
        </p:nvPicPr>
        <p:blipFill>
          <a:blip r:embed="rId2"/>
          <a:stretch>
            <a:fillRect/>
          </a:stretch>
        </p:blipFill>
        <p:spPr>
          <a:xfrm rot="12265649" flipH="1">
            <a:off x="4953785" y="2263240"/>
            <a:ext cx="903446" cy="315013"/>
          </a:xfrm>
          <a:prstGeom prst="rect">
            <a:avLst/>
          </a:prstGeom>
        </p:spPr>
      </p:pic>
      <p:pic>
        <p:nvPicPr>
          <p:cNvPr id="7" name="Picture 6">
            <a:extLst>
              <a:ext uri="{FF2B5EF4-FFF2-40B4-BE49-F238E27FC236}">
                <a16:creationId xmlns:a16="http://schemas.microsoft.com/office/drawing/2014/main" id="{6F2460A8-35DE-4D6F-8C6A-FA96C8AF585E}"/>
              </a:ext>
            </a:extLst>
          </p:cNvPr>
          <p:cNvPicPr>
            <a:picLocks noChangeAspect="1"/>
          </p:cNvPicPr>
          <p:nvPr/>
        </p:nvPicPr>
        <p:blipFill>
          <a:blip r:embed="rId2"/>
          <a:stretch>
            <a:fillRect/>
          </a:stretch>
        </p:blipFill>
        <p:spPr>
          <a:xfrm rot="10800000" flipH="1">
            <a:off x="4887819" y="1425399"/>
            <a:ext cx="903447" cy="315013"/>
          </a:xfrm>
          <a:prstGeom prst="rect">
            <a:avLst/>
          </a:prstGeom>
        </p:spPr>
      </p:pic>
      <p:pic>
        <p:nvPicPr>
          <p:cNvPr id="8" name="Picture 7">
            <a:extLst>
              <a:ext uri="{FF2B5EF4-FFF2-40B4-BE49-F238E27FC236}">
                <a16:creationId xmlns:a16="http://schemas.microsoft.com/office/drawing/2014/main" id="{E0C6B25B-85F3-4006-861A-F23BB9E2A596}"/>
              </a:ext>
            </a:extLst>
          </p:cNvPr>
          <p:cNvPicPr>
            <a:picLocks noChangeAspect="1"/>
          </p:cNvPicPr>
          <p:nvPr/>
        </p:nvPicPr>
        <p:blipFill>
          <a:blip r:embed="rId2"/>
          <a:stretch>
            <a:fillRect/>
          </a:stretch>
        </p:blipFill>
        <p:spPr>
          <a:xfrm rot="10800000" flipH="1">
            <a:off x="4929084" y="5264096"/>
            <a:ext cx="903447" cy="337011"/>
          </a:xfrm>
          <a:prstGeom prst="rect">
            <a:avLst/>
          </a:prstGeom>
        </p:spPr>
      </p:pic>
    </p:spTree>
    <p:extLst>
      <p:ext uri="{BB962C8B-B14F-4D97-AF65-F5344CB8AC3E}">
        <p14:creationId xmlns:p14="http://schemas.microsoft.com/office/powerpoint/2010/main" val="376855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2D460D-E520-468F-8C91-2F468DD3ACB2}"/>
              </a:ext>
            </a:extLst>
          </p:cNvPr>
          <p:cNvSpPr>
            <a:spLocks noGrp="1"/>
          </p:cNvSpPr>
          <p:nvPr>
            <p:ph type="title"/>
          </p:nvPr>
        </p:nvSpPr>
        <p:spPr>
          <a:xfrm>
            <a:off x="452120" y="217170"/>
            <a:ext cx="10515600" cy="1325563"/>
          </a:xfrm>
        </p:spPr>
        <p:txBody>
          <a:bodyPr/>
          <a:lstStyle/>
          <a:p>
            <a:r>
              <a:rPr lang="en-US" dirty="0"/>
              <a:t>Ambiguous</a:t>
            </a:r>
          </a:p>
        </p:txBody>
      </p:sp>
      <p:sp>
        <p:nvSpPr>
          <p:cNvPr id="5" name="Content Placeholder 4">
            <a:extLst>
              <a:ext uri="{FF2B5EF4-FFF2-40B4-BE49-F238E27FC236}">
                <a16:creationId xmlns:a16="http://schemas.microsoft.com/office/drawing/2014/main" id="{B5541D1B-2E40-4AF5-8E4A-CEE99E79AEF4}"/>
              </a:ext>
            </a:extLst>
          </p:cNvPr>
          <p:cNvSpPr>
            <a:spLocks noGrp="1"/>
          </p:cNvSpPr>
          <p:nvPr>
            <p:ph sz="half" idx="1"/>
          </p:nvPr>
        </p:nvSpPr>
        <p:spPr>
          <a:xfrm>
            <a:off x="278130" y="1542733"/>
            <a:ext cx="5181600" cy="5029200"/>
          </a:xfrm>
        </p:spPr>
        <p:txBody>
          <a:bodyPr>
            <a:normAutofit fontScale="92500"/>
          </a:bodyPr>
          <a:lstStyle/>
          <a:p>
            <a:pPr marL="0" indent="0">
              <a:buNone/>
            </a:pPr>
            <a:r>
              <a:rPr lang="en-US" sz="2800" dirty="0">
                <a:solidFill>
                  <a:srgbClr val="000000"/>
                </a:solidFill>
                <a:effectLst/>
                <a:ea typeface="Calibri" panose="020F0502020204030204" pitchFamily="34" charset="0"/>
              </a:rPr>
              <a:t>Dialect differences are not DLD. Some children speak a dialect that differs from school English. Some of these dialects are African American English, Southern White English, and Spanish-Influenced English. </a:t>
            </a:r>
          </a:p>
          <a:p>
            <a:pPr marL="0" indent="0">
              <a:buNone/>
            </a:pPr>
            <a:endParaRPr lang="en-US" sz="2800" dirty="0">
              <a:solidFill>
                <a:srgbClr val="000000"/>
              </a:solidFill>
              <a:effectLst/>
              <a:ea typeface="Calibri" panose="020F0502020204030204" pitchFamily="34" charset="0"/>
            </a:endParaRPr>
          </a:p>
          <a:p>
            <a:pPr marL="0" indent="0">
              <a:buNone/>
            </a:pPr>
            <a:r>
              <a:rPr lang="en-US" sz="2800" dirty="0">
                <a:solidFill>
                  <a:srgbClr val="000000"/>
                </a:solidFill>
                <a:effectLst/>
                <a:ea typeface="Calibri" panose="020F0502020204030204" pitchFamily="34" charset="0"/>
              </a:rPr>
              <a:t>Dialects are natural differences in how groups of speakers use language. A child who speaks a dialect that differs from school English presents a difference and not a disorder.</a:t>
            </a:r>
          </a:p>
          <a:p>
            <a:endParaRPr lang="en-US" dirty="0"/>
          </a:p>
        </p:txBody>
      </p:sp>
      <p:sp>
        <p:nvSpPr>
          <p:cNvPr id="10" name="Content Placeholder 9">
            <a:extLst>
              <a:ext uri="{FF2B5EF4-FFF2-40B4-BE49-F238E27FC236}">
                <a16:creationId xmlns:a16="http://schemas.microsoft.com/office/drawing/2014/main" id="{5DA36E49-6851-449E-A171-11F23756EBB4}"/>
              </a:ext>
            </a:extLst>
          </p:cNvPr>
          <p:cNvSpPr>
            <a:spLocks noGrp="1"/>
          </p:cNvSpPr>
          <p:nvPr>
            <p:ph sz="half" idx="2"/>
          </p:nvPr>
        </p:nvSpPr>
        <p:spPr>
          <a:xfrm>
            <a:off x="6172200" y="1542733"/>
            <a:ext cx="5897880" cy="5029200"/>
          </a:xfrm>
        </p:spPr>
        <p:txBody>
          <a:bodyPr>
            <a:normAutofit fontScale="92500"/>
          </a:bodyPr>
          <a:lstStyle/>
          <a:p>
            <a:pPr marL="0" indent="0">
              <a:buNone/>
            </a:pPr>
            <a:r>
              <a:rPr lang="en-US" dirty="0"/>
              <a:t>Well, that’s great to know but what does DLD look like in these other dialects?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Again, good to know but what does DLD look like in these other dialects? </a:t>
            </a:r>
          </a:p>
          <a:p>
            <a:pPr marL="0" indent="0">
              <a:buNone/>
            </a:pPr>
            <a:endParaRPr lang="en-US" dirty="0"/>
          </a:p>
          <a:p>
            <a:pPr marL="0" indent="0">
              <a:buNone/>
            </a:pPr>
            <a:r>
              <a:rPr lang="en-US" dirty="0"/>
              <a:t>Does our field care about DLD within dialects other than mainstream English?</a:t>
            </a:r>
          </a:p>
          <a:p>
            <a:pPr marL="0" indent="0">
              <a:buNone/>
            </a:pPr>
            <a:endParaRPr lang="en-US" dirty="0"/>
          </a:p>
        </p:txBody>
      </p:sp>
      <p:pic>
        <p:nvPicPr>
          <p:cNvPr id="8" name="Picture 7">
            <a:extLst>
              <a:ext uri="{FF2B5EF4-FFF2-40B4-BE49-F238E27FC236}">
                <a16:creationId xmlns:a16="http://schemas.microsoft.com/office/drawing/2014/main" id="{E0C6B25B-85F3-4006-861A-F23BB9E2A596}"/>
              </a:ext>
            </a:extLst>
          </p:cNvPr>
          <p:cNvPicPr>
            <a:picLocks noChangeAspect="1"/>
          </p:cNvPicPr>
          <p:nvPr/>
        </p:nvPicPr>
        <p:blipFill>
          <a:blip r:embed="rId2"/>
          <a:stretch>
            <a:fillRect/>
          </a:stretch>
        </p:blipFill>
        <p:spPr>
          <a:xfrm rot="10800000" flipH="1">
            <a:off x="5170252" y="1676481"/>
            <a:ext cx="903447" cy="315013"/>
          </a:xfrm>
          <a:prstGeom prst="rect">
            <a:avLst/>
          </a:prstGeom>
        </p:spPr>
      </p:pic>
      <p:pic>
        <p:nvPicPr>
          <p:cNvPr id="11" name="Picture 10">
            <a:extLst>
              <a:ext uri="{FF2B5EF4-FFF2-40B4-BE49-F238E27FC236}">
                <a16:creationId xmlns:a16="http://schemas.microsoft.com/office/drawing/2014/main" id="{B41670C4-FFA6-4754-8AC5-51B8B7BAA9CD}"/>
              </a:ext>
            </a:extLst>
          </p:cNvPr>
          <p:cNvPicPr>
            <a:picLocks noChangeAspect="1"/>
          </p:cNvPicPr>
          <p:nvPr/>
        </p:nvPicPr>
        <p:blipFill>
          <a:blip r:embed="rId2"/>
          <a:stretch>
            <a:fillRect/>
          </a:stretch>
        </p:blipFill>
        <p:spPr>
          <a:xfrm rot="10800000" flipH="1">
            <a:off x="5170252" y="4371893"/>
            <a:ext cx="903447" cy="315013"/>
          </a:xfrm>
          <a:prstGeom prst="rect">
            <a:avLst/>
          </a:prstGeom>
        </p:spPr>
      </p:pic>
    </p:spTree>
    <p:extLst>
      <p:ext uri="{BB962C8B-B14F-4D97-AF65-F5344CB8AC3E}">
        <p14:creationId xmlns:p14="http://schemas.microsoft.com/office/powerpoint/2010/main" val="3332130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 application&#10;&#10;Description automatically generated">
            <a:extLst>
              <a:ext uri="{FF2B5EF4-FFF2-40B4-BE49-F238E27FC236}">
                <a16:creationId xmlns:a16="http://schemas.microsoft.com/office/drawing/2014/main" id="{E3669E71-88D6-48C4-A6B3-0C97F5BC3B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2222" y="76879"/>
            <a:ext cx="5180550" cy="6704241"/>
          </a:xfrm>
          <a:prstGeom prst="rect">
            <a:avLst/>
          </a:prstGeom>
        </p:spPr>
      </p:pic>
      <p:sp>
        <p:nvSpPr>
          <p:cNvPr id="11" name="TextBox 10">
            <a:extLst>
              <a:ext uri="{FF2B5EF4-FFF2-40B4-BE49-F238E27FC236}">
                <a16:creationId xmlns:a16="http://schemas.microsoft.com/office/drawing/2014/main" id="{ACC0FC6D-BB81-47E3-9498-C8B441E005D7}"/>
              </a:ext>
            </a:extLst>
          </p:cNvPr>
          <p:cNvSpPr txBox="1"/>
          <p:nvPr/>
        </p:nvSpPr>
        <p:spPr>
          <a:xfrm rot="20434413">
            <a:off x="6831835" y="2626708"/>
            <a:ext cx="3422732" cy="830997"/>
          </a:xfrm>
          <a:prstGeom prst="rect">
            <a:avLst/>
          </a:prstGeom>
          <a:noFill/>
        </p:spPr>
        <p:txBody>
          <a:bodyPr wrap="none" rtlCol="0">
            <a:spAutoFit/>
          </a:bodyPr>
          <a:lstStyle/>
          <a:p>
            <a:r>
              <a:rPr lang="en-US" sz="4800" dirty="0">
                <a:solidFill>
                  <a:srgbClr val="FF0000"/>
                </a:solidFill>
              </a:rPr>
              <a:t>AMBIGUOUS</a:t>
            </a:r>
          </a:p>
        </p:txBody>
      </p:sp>
      <p:sp>
        <p:nvSpPr>
          <p:cNvPr id="2" name="TextBox 1">
            <a:extLst>
              <a:ext uri="{FF2B5EF4-FFF2-40B4-BE49-F238E27FC236}">
                <a16:creationId xmlns:a16="http://schemas.microsoft.com/office/drawing/2014/main" id="{75197940-51D0-4C64-829D-55CD33D8545C}"/>
              </a:ext>
            </a:extLst>
          </p:cNvPr>
          <p:cNvSpPr txBox="1"/>
          <p:nvPr/>
        </p:nvSpPr>
        <p:spPr>
          <a:xfrm>
            <a:off x="919228" y="1146467"/>
            <a:ext cx="4608060" cy="3970318"/>
          </a:xfrm>
          <a:prstGeom prst="rect">
            <a:avLst/>
          </a:prstGeom>
          <a:noFill/>
        </p:spPr>
        <p:txBody>
          <a:bodyPr wrap="square" rtlCol="0">
            <a:spAutoFit/>
          </a:bodyPr>
          <a:lstStyle/>
          <a:p>
            <a:pPr algn="ctr"/>
            <a:r>
              <a:rPr lang="en-US" sz="2800" dirty="0"/>
              <a:t>From a </a:t>
            </a:r>
          </a:p>
          <a:p>
            <a:pPr algn="ctr"/>
            <a:r>
              <a:rPr lang="en-US" sz="2800" dirty="0"/>
              <a:t>microaggression</a:t>
            </a:r>
          </a:p>
          <a:p>
            <a:pPr algn="ctr"/>
            <a:r>
              <a:rPr lang="en-US" sz="2800" dirty="0"/>
              <a:t>lens,</a:t>
            </a:r>
          </a:p>
          <a:p>
            <a:pPr algn="ctr"/>
            <a:endParaRPr lang="en-US" sz="2800" dirty="0"/>
          </a:p>
          <a:p>
            <a:pPr algn="ctr"/>
            <a:r>
              <a:rPr lang="en-US" sz="2800" dirty="0"/>
              <a:t>there is ambiguity </a:t>
            </a:r>
          </a:p>
          <a:p>
            <a:pPr algn="ctr"/>
            <a:r>
              <a:rPr lang="en-US" sz="2800" dirty="0"/>
              <a:t>in what seemed like a </a:t>
            </a:r>
          </a:p>
          <a:p>
            <a:pPr algn="ctr"/>
            <a:r>
              <a:rPr lang="en-US" sz="2800" dirty="0"/>
              <a:t>pretty good </a:t>
            </a:r>
          </a:p>
          <a:p>
            <a:pPr algn="ctr"/>
            <a:r>
              <a:rPr lang="en-US" sz="2800" dirty="0"/>
              <a:t>infographic.</a:t>
            </a:r>
          </a:p>
          <a:p>
            <a:endParaRPr lang="en-US" sz="2800" dirty="0"/>
          </a:p>
        </p:txBody>
      </p:sp>
    </p:spTree>
    <p:extLst>
      <p:ext uri="{BB962C8B-B14F-4D97-AF65-F5344CB8AC3E}">
        <p14:creationId xmlns:p14="http://schemas.microsoft.com/office/powerpoint/2010/main" val="252840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1988DE-9F5A-44EA-A8D8-CF08DDAC5E27}"/>
              </a:ext>
            </a:extLst>
          </p:cNvPr>
          <p:cNvSpPr txBox="1"/>
          <p:nvPr/>
        </p:nvSpPr>
        <p:spPr>
          <a:xfrm>
            <a:off x="825437" y="667586"/>
            <a:ext cx="3735411" cy="4832092"/>
          </a:xfrm>
          <a:prstGeom prst="rect">
            <a:avLst/>
          </a:prstGeom>
          <a:noFill/>
        </p:spPr>
        <p:txBody>
          <a:bodyPr wrap="square" rtlCol="0">
            <a:spAutoFit/>
          </a:bodyPr>
          <a:lstStyle/>
          <a:p>
            <a:pPr algn="ctr"/>
            <a:r>
              <a:rPr lang="en-US" sz="2800" dirty="0"/>
              <a:t>Let’s look at a second infographic.</a:t>
            </a:r>
          </a:p>
          <a:p>
            <a:pPr algn="ctr"/>
            <a:endParaRPr lang="en-US" sz="2800" dirty="0"/>
          </a:p>
          <a:p>
            <a:pPr algn="ctr"/>
            <a:r>
              <a:rPr lang="en-US" sz="2800" dirty="0"/>
              <a:t>Same content, but it is much more inclusive and unambiguous. It was written from a</a:t>
            </a:r>
          </a:p>
          <a:p>
            <a:pPr algn="ctr"/>
            <a:endParaRPr lang="en-US" sz="2800" dirty="0"/>
          </a:p>
          <a:p>
            <a:pPr algn="ctr"/>
            <a:r>
              <a:rPr lang="en-US" sz="2800" dirty="0"/>
              <a:t>Disorder within Dialects Framework</a:t>
            </a:r>
          </a:p>
          <a:p>
            <a:endParaRPr lang="en-US" sz="2800" dirty="0"/>
          </a:p>
        </p:txBody>
      </p:sp>
      <p:pic>
        <p:nvPicPr>
          <p:cNvPr id="5" name="Picture 4" descr="Text&#10;&#10;Description automatically generated">
            <a:extLst>
              <a:ext uri="{FF2B5EF4-FFF2-40B4-BE49-F238E27FC236}">
                <a16:creationId xmlns:a16="http://schemas.microsoft.com/office/drawing/2014/main" id="{C45521BD-2348-405D-BFAB-FCC7FE822E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4979" y="82194"/>
            <a:ext cx="5104855" cy="6606282"/>
          </a:xfrm>
          <a:prstGeom prst="rect">
            <a:avLst/>
          </a:prstGeom>
        </p:spPr>
      </p:pic>
    </p:spTree>
    <p:extLst>
      <p:ext uri="{BB962C8B-B14F-4D97-AF65-F5344CB8AC3E}">
        <p14:creationId xmlns:p14="http://schemas.microsoft.com/office/powerpoint/2010/main" val="3239407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778</Words>
  <Application>Microsoft Office PowerPoint</Application>
  <PresentationFormat>Widescreen</PresentationFormat>
  <Paragraphs>107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Cabin</vt:lpstr>
      <vt:lpstr>Calibri</vt:lpstr>
      <vt:lpstr>Calibri Light</vt:lpstr>
      <vt:lpstr>Office Theme</vt:lpstr>
      <vt:lpstr>Messaging about DLD</vt:lpstr>
      <vt:lpstr>What are Linguistic Microaggressions?</vt:lpstr>
      <vt:lpstr>Do we have ambiguous messaging about DLD?</vt:lpstr>
      <vt:lpstr>PowerPoint Presentation</vt:lpstr>
      <vt:lpstr>PowerPoint Presentation</vt:lpstr>
      <vt:lpstr>Ambiguous</vt:lpstr>
      <vt:lpstr>Ambiguous</vt:lpstr>
      <vt:lpstr>PowerPoint Presentation</vt:lpstr>
      <vt:lpstr>PowerPoint Presentation</vt:lpstr>
      <vt:lpstr>Unambiguous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Messaging in COMD</dc:title>
  <dc:creator>Janna B Oetting</dc:creator>
  <cp:lastModifiedBy>Janna B Oetting</cp:lastModifiedBy>
  <cp:revision>11</cp:revision>
  <dcterms:created xsi:type="dcterms:W3CDTF">2021-03-04T16:02:24Z</dcterms:created>
  <dcterms:modified xsi:type="dcterms:W3CDTF">2021-06-17T20:46:19Z</dcterms:modified>
</cp:coreProperties>
</file>