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71"/>
  </p:notesMasterIdLst>
  <p:sldIdLst>
    <p:sldId id="365" r:id="rId7"/>
    <p:sldId id="364" r:id="rId8"/>
    <p:sldId id="366" r:id="rId9"/>
    <p:sldId id="367" r:id="rId10"/>
    <p:sldId id="368" r:id="rId11"/>
    <p:sldId id="369" r:id="rId12"/>
    <p:sldId id="370" r:id="rId13"/>
    <p:sldId id="327" r:id="rId14"/>
    <p:sldId id="326" r:id="rId15"/>
    <p:sldId id="323" r:id="rId16"/>
    <p:sldId id="321" r:id="rId17"/>
    <p:sldId id="324" r:id="rId18"/>
    <p:sldId id="322" r:id="rId19"/>
    <p:sldId id="355" r:id="rId20"/>
    <p:sldId id="353" r:id="rId21"/>
    <p:sldId id="340" r:id="rId22"/>
    <p:sldId id="348" r:id="rId23"/>
    <p:sldId id="351" r:id="rId24"/>
    <p:sldId id="357" r:id="rId25"/>
    <p:sldId id="349" r:id="rId26"/>
    <p:sldId id="359" r:id="rId27"/>
    <p:sldId id="358" r:id="rId28"/>
    <p:sldId id="363" r:id="rId29"/>
    <p:sldId id="371" r:id="rId30"/>
    <p:sldId id="372" r:id="rId31"/>
    <p:sldId id="373" r:id="rId32"/>
    <p:sldId id="375" r:id="rId33"/>
    <p:sldId id="376" r:id="rId34"/>
    <p:sldId id="377" r:id="rId35"/>
    <p:sldId id="379" r:id="rId36"/>
    <p:sldId id="384" r:id="rId37"/>
    <p:sldId id="385" r:id="rId38"/>
    <p:sldId id="386" r:id="rId39"/>
    <p:sldId id="387" r:id="rId40"/>
    <p:sldId id="388" r:id="rId41"/>
    <p:sldId id="390" r:id="rId42"/>
    <p:sldId id="391" r:id="rId43"/>
    <p:sldId id="392" r:id="rId44"/>
    <p:sldId id="414" r:id="rId45"/>
    <p:sldId id="415" r:id="rId46"/>
    <p:sldId id="416" r:id="rId47"/>
    <p:sldId id="347" r:id="rId48"/>
    <p:sldId id="346" r:id="rId49"/>
    <p:sldId id="437" r:id="rId50"/>
    <p:sldId id="438" r:id="rId51"/>
    <p:sldId id="439" r:id="rId52"/>
    <p:sldId id="440" r:id="rId53"/>
    <p:sldId id="441" r:id="rId54"/>
    <p:sldId id="442" r:id="rId55"/>
    <p:sldId id="443" r:id="rId56"/>
    <p:sldId id="444" r:id="rId57"/>
    <p:sldId id="445" r:id="rId58"/>
    <p:sldId id="446" r:id="rId59"/>
    <p:sldId id="447" r:id="rId60"/>
    <p:sldId id="448" r:id="rId61"/>
    <p:sldId id="449" r:id="rId62"/>
    <p:sldId id="450" r:id="rId63"/>
    <p:sldId id="451" r:id="rId64"/>
    <p:sldId id="452" r:id="rId65"/>
    <p:sldId id="453" r:id="rId66"/>
    <p:sldId id="454" r:id="rId67"/>
    <p:sldId id="455" r:id="rId68"/>
    <p:sldId id="456" r:id="rId69"/>
    <p:sldId id="457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99FF"/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06" autoAdjust="0"/>
  </p:normalViewPr>
  <p:slideViewPr>
    <p:cSldViewPr>
      <p:cViewPr varScale="1">
        <p:scale>
          <a:sx n="60" d="100"/>
          <a:sy n="60" d="100"/>
        </p:scale>
        <p:origin x="-13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6C09A-F4E7-4B4F-9D6C-A347AE3F41DA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ED9A7-51D9-4FDF-9B2B-08D5BEA47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0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D9A7-51D9-4FDF-9B2B-08D5BEA47B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10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  CREATE EXCEEDENC</a:t>
            </a:r>
            <a:r>
              <a:rPr lang="en-US" baseline="0" dirty="0" smtClean="0"/>
              <a:t> CURVE; PICK A FLOODING DURATION, WHICH DICTATES YOUR ELEVATION.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D9A7-51D9-4FDF-9B2B-08D5BEA47B9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43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20 YEARS OF SUBSIDENCE AND SEA-LEVEL</a:t>
            </a:r>
            <a:r>
              <a:rPr lang="en-US" baseline="0" dirty="0" smtClean="0"/>
              <a:t> RISE; 2</a:t>
            </a:r>
            <a:r>
              <a:rPr lang="en-US" baseline="30000" dirty="0" smtClean="0"/>
              <a:t>ND</a:t>
            </a:r>
            <a:r>
              <a:rPr lang="en-US" baseline="0" dirty="0" smtClean="0"/>
              <a:t> REASON TO BUILD HIGH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MARSHES VERTICALLY ACCRETE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D9A7-51D9-4FDF-9B2B-08D5BEA47B9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58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ACKNOWLEDGING</a:t>
            </a:r>
            <a:r>
              <a:rPr lang="en-US" baseline="0" dirty="0" smtClean="0"/>
              <a:t> THAT ALL COASTAL MARSHES THAT EXPERIENCE SUBSIDENCE AND SEA-LEVEL RISE AND THAT HAVE BEEN STUDIED, ACCRETE.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D9A7-51D9-4FDF-9B2B-08D5BEA47B9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83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ACKNOWLEDGING</a:t>
            </a:r>
            <a:r>
              <a:rPr lang="en-US" baseline="0" dirty="0" smtClean="0"/>
              <a:t> THAT ALL COASTAL MARSHES THAT EXPERIENCE SUBSIDENCE AND SEA-LEVEL RISE AND THAT HAVE BEEN STUDIED, ACCRETE.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D9A7-51D9-4FDF-9B2B-08D5BEA47B9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83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081393-D532-4496-A2CC-7D1525386B7B}" type="slidenum">
              <a:rPr lang="en-US"/>
              <a:pPr/>
              <a:t>61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delta lobe cycle creates subsidence, so subsidence as well as gslr; travel a few km and subsidence differs</a:t>
            </a:r>
          </a:p>
          <a:p>
            <a:r>
              <a:rPr lang="en-US"/>
              <a:t>delta lobe cycle also creates wetland loss (18 ha/day from 1930-1990; 44.5 ac/day from 1930-1990)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081393-D532-4496-A2CC-7D1525386B7B}" type="slidenum">
              <a:rPr lang="en-US"/>
              <a:pPr/>
              <a:t>62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delta lobe cycle creates subsidence, so subsidence as well as gslr; travel a few km and subsidence differs</a:t>
            </a:r>
          </a:p>
          <a:p>
            <a:r>
              <a:rPr lang="en-US"/>
              <a:t>delta lobe cycle also creates wetland loss (18 ha/day from 1930-1990; 44.5 ac/day from 1930-1990)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F9BC4-BC82-4DA4-9150-0568FBD41F79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ACCRETION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D9A7-51D9-4FDF-9B2B-08D5BEA47B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34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COMPLICATED ASSESSMENT WITH FISH</a:t>
            </a:r>
            <a:r>
              <a:rPr lang="en-US" baseline="0" dirty="0" smtClean="0"/>
              <a:t> &amp; WILDLIFE?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D9A7-51D9-4FDF-9B2B-08D5BEA47B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9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FISH &amp;</a:t>
            </a:r>
            <a:r>
              <a:rPr lang="en-US" baseline="0" dirty="0" smtClean="0"/>
              <a:t> WILDLIFE ARE NOT MONITORED IN ANY RESTORATION PROGRAM THAT I KNOW</a:t>
            </a:r>
          </a:p>
          <a:p>
            <a:endParaRPr lang="en-US" baseline="0" dirty="0" smtClean="0"/>
          </a:p>
          <a:p>
            <a:r>
              <a:rPr lang="en-US" dirty="0" smtClean="0"/>
              <a:t>BARRIER</a:t>
            </a:r>
            <a:r>
              <a:rPr lang="en-US" baseline="0" dirty="0" smtClean="0"/>
              <a:t> ISLANDS/BACK BARRIER MARSHES; </a:t>
            </a:r>
            <a:r>
              <a:rPr lang="en-US" dirty="0" smtClean="0"/>
              <a:t>BAD NEWS:</a:t>
            </a:r>
          </a:p>
          <a:p>
            <a:endParaRPr lang="en-US" dirty="0" smtClean="0"/>
          </a:p>
          <a:p>
            <a:r>
              <a:rPr lang="en-US" dirty="0" smtClean="0"/>
              <a:t>FISH:</a:t>
            </a:r>
            <a:r>
              <a:rPr lang="en-US" baseline="0" dirty="0" smtClean="0"/>
              <a:t> </a:t>
            </a:r>
            <a:r>
              <a:rPr lang="en-US" dirty="0" smtClean="0"/>
              <a:t>PROBABLY CREATE SOME HABITAT FOR SOME FISH BUT ONLY STUDY FOCUSED ON LOSS OF HABITAT FOR BURROWING SHRIMP</a:t>
            </a:r>
          </a:p>
          <a:p>
            <a:endParaRPr lang="en-US" dirty="0" smtClean="0"/>
          </a:p>
          <a:p>
            <a:r>
              <a:rPr lang="en-US" dirty="0" smtClean="0"/>
              <a:t>WILDLIFE: BARRIER ISLANDS AND BACK BARRIER MARSHES</a:t>
            </a:r>
            <a:r>
              <a:rPr lang="en-US" baseline="0" dirty="0" smtClean="0"/>
              <a:t> ARE SO LARGE AND HIGH THAT THEY HOLD FRESHWATER PONDS AND CREATE HABITAT FOR RACOONS, COYOTES , AND/OR HOGS.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NONE OF THESE PROBLEMS ARE APPARENT IF ONLY VEGETATION IS USED AS PERFORMANCE MEASURE; PROBLEMS ARE GREATEST WITH THE MOST COMMON RESTORATION TYPE BEING CONSTRUCTED FOR THE PAST 10 YEARS.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D9A7-51D9-4FDF-9B2B-08D5BEA47B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62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r>
              <a:rPr lang="en-US" baseline="0" dirty="0" smtClean="0"/>
              <a:t> RELATE TO ELEVATION OF DREDGED MATERIAL WETLANDS, BARRIER ISLANDS, AND BACK BARRIER MARSHES.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HARDER TO CREATE COASTAL MARSHES ON THE GULF COAST THAN ON ATLANTIC OR PACIFIC COAST BECAUSE TIDAL RANGE IS SMALLER.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FURTHERMORE, GULF COAST MARSHES OCCURR WITHIN A NARROW RANGE WITHIN THE TIDAL RANGE THAN ATLANTIC COAST MARSHES.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D9A7-51D9-4FDF-9B2B-08D5BEA47B9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8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  HOW TO SELECT ELEVATION</a:t>
            </a:r>
          </a:p>
          <a:p>
            <a:r>
              <a:rPr lang="en-US" dirty="0" smtClean="0"/>
              <a:t>PICK MOST APPROPRIATE</a:t>
            </a:r>
            <a:r>
              <a:rPr lang="en-US" baseline="0" dirty="0" smtClean="0"/>
              <a:t> SALINITY TO EXPECT AT YOUR SITE; THEN SELECT PLANT COMMUNITY, WHICH DICTATES A FLOODING %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REDUCE FLOODING TO ACCOUNT FOR LACK OF PLANT ROOTS IN NEW WETLAND; FIRST REASON TO BUILD HIGH; THIS IS A LEGETIMATE REASON TO BUILD HIGHER THAN ADJACENT MARSHES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D9A7-51D9-4FDF-9B2B-08D5BEA47B9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24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TOO HIGH BECAUSE MARSH VERTICAL</a:t>
            </a:r>
            <a:r>
              <a:rPr lang="en-US" baseline="0" dirty="0" smtClean="0"/>
              <a:t> ACCRETION IS IGNORED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1.  OBTAIN WATER LEVEL DATA FROM CRMS SITE NEAREST RESTORATION 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D9A7-51D9-4FDF-9B2B-08D5BEA47B9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17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  CREATE EXCEEDENC</a:t>
            </a:r>
            <a:r>
              <a:rPr lang="en-US" baseline="0" dirty="0" smtClean="0"/>
              <a:t> CURVE; PICK A FLOODING DURATION, WHICH DICTATES YOUR ELEVATION.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D9A7-51D9-4FDF-9B2B-08D5BEA47B9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4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8F-BE70-44F1-9118-A58288C69DAF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5491-E959-4BD7-800A-3C312C452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9C178F-BE70-44F1-9118-A58288C69DAF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1B5491-E959-4BD7-800A-3C312C452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9C178F-BE70-44F1-9118-A58288C69DAF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1B5491-E959-4BD7-800A-3C312C452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CB83E-C78C-4F22-BB98-B3A75C21983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78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68483-F572-4756-A4AD-678C779359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80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DC5B7-20ED-448B-84D2-49C75A0D448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3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04D1D7-22E2-4B9D-A6D1-E404FE4D26A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56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E4238-77D4-46DC-A65E-659245C99B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29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C4AFF-1F03-4B50-A095-D763CA29284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34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A8B56-450F-42B0-AEF8-C36DF1A3C24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74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ED0E5-926B-43D5-B029-90A8367E22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74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9C178F-BE70-44F1-9118-A58288C69DAF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1B5491-E959-4BD7-800A-3C312C452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7B490-C340-40EE-B153-174E4E39C2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39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37DF2-4509-4B01-9000-15AC8049C2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61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A5B21-4A19-4D7F-9D6C-17B833C39CC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80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3BCB5E-4A5B-47B8-A6FD-02ACC7A00304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AC112-2BDE-414A-9042-4921DB41CA0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44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3BCB5E-4A5B-47B8-A6FD-02ACC7A00304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AC112-2BDE-414A-9042-4921DB41CA0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22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81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28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84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89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2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8F-BE70-44F1-9118-A58288C69DAF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5491-E959-4BD7-800A-3C312C452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07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14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01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27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31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14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67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55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26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50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8F-BE70-44F1-9118-A58288C69DAF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5491-E959-4BD7-800A-3C312C452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70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67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10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75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81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3BCB5E-4A5B-47B8-A6FD-02ACC7A00304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AC112-2BDE-414A-9042-4921DB41CA0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40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3BCB5E-4A5B-47B8-A6FD-02ACC7A00304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AC112-2BDE-414A-9042-4921DB41CA0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70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08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35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6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8F-BE70-44F1-9118-A58288C69DAF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5491-E959-4BD7-800A-3C312C452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83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46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1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1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33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891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609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996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964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8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9C178F-BE70-44F1-9118-A58288C69DAF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1B5491-E959-4BD7-800A-3C312C452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41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818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55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870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701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38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89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9C178F-BE70-44F1-9118-A58288C69DAF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1B5491-E959-4BD7-800A-3C312C452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9C178F-BE70-44F1-9118-A58288C69DAF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1B5491-E959-4BD7-800A-3C312C452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9C178F-BE70-44F1-9118-A58288C69DAF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1B5491-E959-4BD7-800A-3C312C452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19C178F-BE70-44F1-9118-A58288C69DAF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1B5491-E959-4BD7-800A-3C312C452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2B1DD8-9A59-43AF-A538-7640AE61C7F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580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0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BCB5E-4A5B-47B8-A6FD-02ACC7A00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AC112-2BDE-414A-9042-4921DB41CA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0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69DD471-8738-4AED-AA69-699E00774B50}" type="datetimeFigureOut">
              <a:rPr lang="en-US" smtClean="0">
                <a:solidFill>
                  <a:prstClr val="white"/>
                </a:solidFill>
              </a:rPr>
              <a:pPr/>
              <a:t>5/23/2018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4011EFC-2FDA-4DB7-B74D-BBE431FBD8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1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microsoft.com/office/2007/relationships/hdphoto" Target="../media/hdphoto1.wdp"/><Relationship Id="rId9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VertA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335" y="1529313"/>
            <a:ext cx="7106730" cy="501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Freeform 3"/>
          <p:cNvSpPr>
            <a:spLocks/>
          </p:cNvSpPr>
          <p:nvPr/>
        </p:nvSpPr>
        <p:spPr bwMode="auto">
          <a:xfrm>
            <a:off x="1345980" y="4389125"/>
            <a:ext cx="661987" cy="361950"/>
          </a:xfrm>
          <a:custGeom>
            <a:avLst/>
            <a:gdLst>
              <a:gd name="T0" fmla="*/ 112 w 417"/>
              <a:gd name="T1" fmla="*/ 210 h 228"/>
              <a:gd name="T2" fmla="*/ 358 w 417"/>
              <a:gd name="T3" fmla="*/ 213 h 228"/>
              <a:gd name="T4" fmla="*/ 394 w 417"/>
              <a:gd name="T5" fmla="*/ 150 h 228"/>
              <a:gd name="T6" fmla="*/ 406 w 417"/>
              <a:gd name="T7" fmla="*/ 123 h 228"/>
              <a:gd name="T8" fmla="*/ 379 w 417"/>
              <a:gd name="T9" fmla="*/ 27 h 228"/>
              <a:gd name="T10" fmla="*/ 364 w 417"/>
              <a:gd name="T11" fmla="*/ 15 h 228"/>
              <a:gd name="T12" fmla="*/ 319 w 417"/>
              <a:gd name="T13" fmla="*/ 42 h 228"/>
              <a:gd name="T14" fmla="*/ 268 w 417"/>
              <a:gd name="T15" fmla="*/ 0 h 228"/>
              <a:gd name="T16" fmla="*/ 241 w 417"/>
              <a:gd name="T17" fmla="*/ 12 h 228"/>
              <a:gd name="T18" fmla="*/ 214 w 417"/>
              <a:gd name="T19" fmla="*/ 33 h 228"/>
              <a:gd name="T20" fmla="*/ 151 w 417"/>
              <a:gd name="T21" fmla="*/ 3 h 228"/>
              <a:gd name="T22" fmla="*/ 136 w 417"/>
              <a:gd name="T23" fmla="*/ 27 h 228"/>
              <a:gd name="T24" fmla="*/ 130 w 417"/>
              <a:gd name="T25" fmla="*/ 45 h 228"/>
              <a:gd name="T26" fmla="*/ 82 w 417"/>
              <a:gd name="T27" fmla="*/ 36 h 228"/>
              <a:gd name="T28" fmla="*/ 67 w 417"/>
              <a:gd name="T29" fmla="*/ 9 h 228"/>
              <a:gd name="T30" fmla="*/ 55 w 417"/>
              <a:gd name="T31" fmla="*/ 39 h 228"/>
              <a:gd name="T32" fmla="*/ 16 w 417"/>
              <a:gd name="T33" fmla="*/ 48 h 228"/>
              <a:gd name="T34" fmla="*/ 16 w 417"/>
              <a:gd name="T35" fmla="*/ 147 h 228"/>
              <a:gd name="T36" fmla="*/ 28 w 417"/>
              <a:gd name="T37" fmla="*/ 210 h 228"/>
              <a:gd name="T38" fmla="*/ 112 w 417"/>
              <a:gd name="T39" fmla="*/ 210 h 22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17"/>
              <a:gd name="T61" fmla="*/ 0 h 228"/>
              <a:gd name="T62" fmla="*/ 417 w 417"/>
              <a:gd name="T63" fmla="*/ 228 h 22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17" h="228">
                <a:moveTo>
                  <a:pt x="112" y="210"/>
                </a:moveTo>
                <a:cubicBezTo>
                  <a:pt x="204" y="214"/>
                  <a:pt x="255" y="215"/>
                  <a:pt x="358" y="213"/>
                </a:cubicBezTo>
                <a:cubicBezTo>
                  <a:pt x="384" y="195"/>
                  <a:pt x="382" y="175"/>
                  <a:pt x="394" y="150"/>
                </a:cubicBezTo>
                <a:cubicBezTo>
                  <a:pt x="398" y="141"/>
                  <a:pt x="406" y="123"/>
                  <a:pt x="406" y="123"/>
                </a:cubicBezTo>
                <a:cubicBezTo>
                  <a:pt x="403" y="58"/>
                  <a:pt x="417" y="53"/>
                  <a:pt x="379" y="27"/>
                </a:cubicBezTo>
                <a:cubicBezTo>
                  <a:pt x="376" y="23"/>
                  <a:pt x="372" y="12"/>
                  <a:pt x="364" y="15"/>
                </a:cubicBezTo>
                <a:cubicBezTo>
                  <a:pt x="354" y="18"/>
                  <a:pt x="329" y="35"/>
                  <a:pt x="319" y="42"/>
                </a:cubicBezTo>
                <a:cubicBezTo>
                  <a:pt x="281" y="36"/>
                  <a:pt x="295" y="18"/>
                  <a:pt x="268" y="0"/>
                </a:cubicBezTo>
                <a:cubicBezTo>
                  <a:pt x="258" y="3"/>
                  <a:pt x="251" y="9"/>
                  <a:pt x="241" y="12"/>
                </a:cubicBezTo>
                <a:cubicBezTo>
                  <a:pt x="233" y="20"/>
                  <a:pt x="214" y="33"/>
                  <a:pt x="214" y="33"/>
                </a:cubicBezTo>
                <a:cubicBezTo>
                  <a:pt x="178" y="30"/>
                  <a:pt x="169" y="30"/>
                  <a:pt x="151" y="3"/>
                </a:cubicBezTo>
                <a:cubicBezTo>
                  <a:pt x="137" y="8"/>
                  <a:pt x="140" y="14"/>
                  <a:pt x="136" y="27"/>
                </a:cubicBezTo>
                <a:cubicBezTo>
                  <a:pt x="134" y="33"/>
                  <a:pt x="130" y="45"/>
                  <a:pt x="130" y="45"/>
                </a:cubicBezTo>
                <a:cubicBezTo>
                  <a:pt x="123" y="44"/>
                  <a:pt x="92" y="48"/>
                  <a:pt x="82" y="36"/>
                </a:cubicBezTo>
                <a:cubicBezTo>
                  <a:pt x="76" y="28"/>
                  <a:pt x="67" y="9"/>
                  <a:pt x="67" y="9"/>
                </a:cubicBezTo>
                <a:cubicBezTo>
                  <a:pt x="46" y="16"/>
                  <a:pt x="67" y="6"/>
                  <a:pt x="55" y="39"/>
                </a:cubicBezTo>
                <a:cubicBezTo>
                  <a:pt x="50" y="52"/>
                  <a:pt x="29" y="47"/>
                  <a:pt x="16" y="48"/>
                </a:cubicBezTo>
                <a:cubicBezTo>
                  <a:pt x="4" y="85"/>
                  <a:pt x="12" y="56"/>
                  <a:pt x="16" y="147"/>
                </a:cubicBezTo>
                <a:cubicBezTo>
                  <a:pt x="19" y="210"/>
                  <a:pt x="0" y="201"/>
                  <a:pt x="28" y="210"/>
                </a:cubicBezTo>
                <a:cubicBezTo>
                  <a:pt x="40" y="228"/>
                  <a:pt x="105" y="223"/>
                  <a:pt x="112" y="21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600" dirty="0" smtClean="0"/>
              <a:t>pond</a:t>
            </a:r>
            <a:endParaRPr lang="en-US" dirty="0"/>
          </a:p>
        </p:txBody>
      </p:sp>
      <p:sp>
        <p:nvSpPr>
          <p:cNvPr id="52228" name="Freeform 4"/>
          <p:cNvSpPr>
            <a:spLocks/>
          </p:cNvSpPr>
          <p:nvPr/>
        </p:nvSpPr>
        <p:spPr bwMode="auto">
          <a:xfrm>
            <a:off x="4408722" y="3852550"/>
            <a:ext cx="1392238" cy="1073150"/>
          </a:xfrm>
          <a:custGeom>
            <a:avLst/>
            <a:gdLst>
              <a:gd name="T0" fmla="*/ 664 w 877"/>
              <a:gd name="T1" fmla="*/ 622 h 676"/>
              <a:gd name="T2" fmla="*/ 820 w 877"/>
              <a:gd name="T3" fmla="*/ 610 h 676"/>
              <a:gd name="T4" fmla="*/ 844 w 877"/>
              <a:gd name="T5" fmla="*/ 556 h 676"/>
              <a:gd name="T6" fmla="*/ 814 w 877"/>
              <a:gd name="T7" fmla="*/ 340 h 676"/>
              <a:gd name="T8" fmla="*/ 802 w 877"/>
              <a:gd name="T9" fmla="*/ 322 h 676"/>
              <a:gd name="T10" fmla="*/ 784 w 877"/>
              <a:gd name="T11" fmla="*/ 310 h 676"/>
              <a:gd name="T12" fmla="*/ 730 w 877"/>
              <a:gd name="T13" fmla="*/ 244 h 676"/>
              <a:gd name="T14" fmla="*/ 682 w 877"/>
              <a:gd name="T15" fmla="*/ 202 h 676"/>
              <a:gd name="T16" fmla="*/ 664 w 877"/>
              <a:gd name="T17" fmla="*/ 190 h 676"/>
              <a:gd name="T18" fmla="*/ 472 w 877"/>
              <a:gd name="T19" fmla="*/ 250 h 676"/>
              <a:gd name="T20" fmla="*/ 370 w 877"/>
              <a:gd name="T21" fmla="*/ 190 h 676"/>
              <a:gd name="T22" fmla="*/ 376 w 877"/>
              <a:gd name="T23" fmla="*/ 112 h 676"/>
              <a:gd name="T24" fmla="*/ 388 w 877"/>
              <a:gd name="T25" fmla="*/ 94 h 676"/>
              <a:gd name="T26" fmla="*/ 352 w 877"/>
              <a:gd name="T27" fmla="*/ 40 h 676"/>
              <a:gd name="T28" fmla="*/ 310 w 877"/>
              <a:gd name="T29" fmla="*/ 10 h 676"/>
              <a:gd name="T30" fmla="*/ 256 w 877"/>
              <a:gd name="T31" fmla="*/ 46 h 676"/>
              <a:gd name="T32" fmla="*/ 238 w 877"/>
              <a:gd name="T33" fmla="*/ 40 h 676"/>
              <a:gd name="T34" fmla="*/ 214 w 877"/>
              <a:gd name="T35" fmla="*/ 4 h 676"/>
              <a:gd name="T36" fmla="*/ 178 w 877"/>
              <a:gd name="T37" fmla="*/ 52 h 676"/>
              <a:gd name="T38" fmla="*/ 130 w 877"/>
              <a:gd name="T39" fmla="*/ 10 h 676"/>
              <a:gd name="T40" fmla="*/ 112 w 877"/>
              <a:gd name="T41" fmla="*/ 16 h 676"/>
              <a:gd name="T42" fmla="*/ 88 w 877"/>
              <a:gd name="T43" fmla="*/ 52 h 676"/>
              <a:gd name="T44" fmla="*/ 34 w 877"/>
              <a:gd name="T45" fmla="*/ 28 h 676"/>
              <a:gd name="T46" fmla="*/ 16 w 877"/>
              <a:gd name="T47" fmla="*/ 172 h 676"/>
              <a:gd name="T48" fmla="*/ 34 w 877"/>
              <a:gd name="T49" fmla="*/ 472 h 676"/>
              <a:gd name="T50" fmla="*/ 40 w 877"/>
              <a:gd name="T51" fmla="*/ 574 h 676"/>
              <a:gd name="T52" fmla="*/ 166 w 877"/>
              <a:gd name="T53" fmla="*/ 634 h 676"/>
              <a:gd name="T54" fmla="*/ 286 w 877"/>
              <a:gd name="T55" fmla="*/ 658 h 676"/>
              <a:gd name="T56" fmla="*/ 358 w 877"/>
              <a:gd name="T57" fmla="*/ 676 h 676"/>
              <a:gd name="T58" fmla="*/ 592 w 877"/>
              <a:gd name="T59" fmla="*/ 652 h 676"/>
              <a:gd name="T60" fmla="*/ 670 w 877"/>
              <a:gd name="T61" fmla="*/ 628 h 676"/>
              <a:gd name="T62" fmla="*/ 664 w 877"/>
              <a:gd name="T63" fmla="*/ 622 h 67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7"/>
              <a:gd name="T97" fmla="*/ 0 h 676"/>
              <a:gd name="T98" fmla="*/ 877 w 877"/>
              <a:gd name="T99" fmla="*/ 676 h 67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7" h="676">
                <a:moveTo>
                  <a:pt x="664" y="622"/>
                </a:moveTo>
                <a:cubicBezTo>
                  <a:pt x="716" y="620"/>
                  <a:pt x="779" y="643"/>
                  <a:pt x="820" y="610"/>
                </a:cubicBezTo>
                <a:cubicBezTo>
                  <a:pt x="835" y="598"/>
                  <a:pt x="844" y="556"/>
                  <a:pt x="844" y="556"/>
                </a:cubicBezTo>
                <a:cubicBezTo>
                  <a:pt x="842" y="503"/>
                  <a:pt x="877" y="382"/>
                  <a:pt x="814" y="340"/>
                </a:cubicBezTo>
                <a:cubicBezTo>
                  <a:pt x="810" y="334"/>
                  <a:pt x="807" y="327"/>
                  <a:pt x="802" y="322"/>
                </a:cubicBezTo>
                <a:cubicBezTo>
                  <a:pt x="797" y="317"/>
                  <a:pt x="789" y="315"/>
                  <a:pt x="784" y="310"/>
                </a:cubicBezTo>
                <a:cubicBezTo>
                  <a:pt x="761" y="283"/>
                  <a:pt x="758" y="263"/>
                  <a:pt x="730" y="244"/>
                </a:cubicBezTo>
                <a:cubicBezTo>
                  <a:pt x="710" y="214"/>
                  <a:pt x="724" y="230"/>
                  <a:pt x="682" y="202"/>
                </a:cubicBezTo>
                <a:cubicBezTo>
                  <a:pt x="676" y="198"/>
                  <a:pt x="664" y="190"/>
                  <a:pt x="664" y="190"/>
                </a:cubicBezTo>
                <a:cubicBezTo>
                  <a:pt x="577" y="196"/>
                  <a:pt x="540" y="205"/>
                  <a:pt x="472" y="250"/>
                </a:cubicBezTo>
                <a:cubicBezTo>
                  <a:pt x="396" y="244"/>
                  <a:pt x="392" y="255"/>
                  <a:pt x="370" y="190"/>
                </a:cubicBezTo>
                <a:cubicBezTo>
                  <a:pt x="372" y="164"/>
                  <a:pt x="371" y="138"/>
                  <a:pt x="376" y="112"/>
                </a:cubicBezTo>
                <a:cubicBezTo>
                  <a:pt x="377" y="105"/>
                  <a:pt x="387" y="101"/>
                  <a:pt x="388" y="94"/>
                </a:cubicBezTo>
                <a:cubicBezTo>
                  <a:pt x="392" y="69"/>
                  <a:pt x="369" y="51"/>
                  <a:pt x="352" y="40"/>
                </a:cubicBezTo>
                <a:cubicBezTo>
                  <a:pt x="331" y="9"/>
                  <a:pt x="349" y="0"/>
                  <a:pt x="310" y="10"/>
                </a:cubicBezTo>
                <a:cubicBezTo>
                  <a:pt x="289" y="24"/>
                  <a:pt x="274" y="28"/>
                  <a:pt x="256" y="46"/>
                </a:cubicBezTo>
                <a:cubicBezTo>
                  <a:pt x="250" y="44"/>
                  <a:pt x="242" y="44"/>
                  <a:pt x="238" y="40"/>
                </a:cubicBezTo>
                <a:cubicBezTo>
                  <a:pt x="228" y="30"/>
                  <a:pt x="214" y="4"/>
                  <a:pt x="214" y="4"/>
                </a:cubicBezTo>
                <a:cubicBezTo>
                  <a:pt x="192" y="18"/>
                  <a:pt x="192" y="31"/>
                  <a:pt x="178" y="52"/>
                </a:cubicBezTo>
                <a:cubicBezTo>
                  <a:pt x="154" y="44"/>
                  <a:pt x="144" y="31"/>
                  <a:pt x="130" y="10"/>
                </a:cubicBezTo>
                <a:cubicBezTo>
                  <a:pt x="124" y="12"/>
                  <a:pt x="116" y="12"/>
                  <a:pt x="112" y="16"/>
                </a:cubicBezTo>
                <a:cubicBezTo>
                  <a:pt x="102" y="26"/>
                  <a:pt x="88" y="52"/>
                  <a:pt x="88" y="52"/>
                </a:cubicBezTo>
                <a:cubicBezTo>
                  <a:pt x="68" y="45"/>
                  <a:pt x="54" y="35"/>
                  <a:pt x="34" y="28"/>
                </a:cubicBezTo>
                <a:cubicBezTo>
                  <a:pt x="0" y="79"/>
                  <a:pt x="16" y="48"/>
                  <a:pt x="16" y="172"/>
                </a:cubicBezTo>
                <a:cubicBezTo>
                  <a:pt x="16" y="274"/>
                  <a:pt x="21" y="372"/>
                  <a:pt x="34" y="472"/>
                </a:cubicBezTo>
                <a:cubicBezTo>
                  <a:pt x="36" y="506"/>
                  <a:pt x="36" y="540"/>
                  <a:pt x="40" y="574"/>
                </a:cubicBezTo>
                <a:cubicBezTo>
                  <a:pt x="49" y="642"/>
                  <a:pt x="112" y="625"/>
                  <a:pt x="166" y="634"/>
                </a:cubicBezTo>
                <a:cubicBezTo>
                  <a:pt x="212" y="657"/>
                  <a:pt x="224" y="653"/>
                  <a:pt x="286" y="658"/>
                </a:cubicBezTo>
                <a:cubicBezTo>
                  <a:pt x="311" y="663"/>
                  <a:pt x="334" y="668"/>
                  <a:pt x="358" y="676"/>
                </a:cubicBezTo>
                <a:cubicBezTo>
                  <a:pt x="441" y="670"/>
                  <a:pt x="508" y="657"/>
                  <a:pt x="592" y="652"/>
                </a:cubicBezTo>
                <a:cubicBezTo>
                  <a:pt x="593" y="652"/>
                  <a:pt x="664" y="632"/>
                  <a:pt x="670" y="628"/>
                </a:cubicBezTo>
                <a:cubicBezTo>
                  <a:pt x="672" y="626"/>
                  <a:pt x="666" y="624"/>
                  <a:pt x="664" y="62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1600" dirty="0" smtClean="0"/>
              <a:t>pond</a:t>
            </a:r>
            <a:endParaRPr lang="en-US" dirty="0"/>
          </a:p>
        </p:txBody>
      </p:sp>
      <p:sp>
        <p:nvSpPr>
          <p:cNvPr id="52229" name="TextBox 9"/>
          <p:cNvSpPr txBox="1">
            <a:spLocks noChangeArrowheads="1"/>
          </p:cNvSpPr>
          <p:nvPr/>
        </p:nvSpPr>
        <p:spPr bwMode="auto">
          <a:xfrm>
            <a:off x="1558329" y="6446838"/>
            <a:ext cx="5990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Times New Roman" pitchFamily="18" charset="0"/>
              </a:rPr>
              <a:t>m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</a:rPr>
              <a:t>odified from </a:t>
            </a:r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</a:rPr>
              <a:t>DeLaune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Times New Roman" pitchFamily="18" charset="0"/>
              </a:rPr>
              <a:t>et al. 1990.  Catena 17:277-288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5411" y="5810110"/>
            <a:ext cx="889000" cy="27432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254" y="126170"/>
            <a:ext cx="788889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Workshop </a:t>
            </a:r>
            <a:r>
              <a:rPr lang="en-US" sz="2800" b="1" dirty="0"/>
              <a:t>for Coastal Wetland Wildlife Managers</a:t>
            </a:r>
            <a:endParaRPr lang="en-US" sz="2800" dirty="0"/>
          </a:p>
          <a:p>
            <a:pPr algn="ctr"/>
            <a:r>
              <a:rPr lang="en-US" b="1" dirty="0"/>
              <a:t>21 – 25 May 2018, </a:t>
            </a:r>
            <a:endParaRPr lang="en-US" b="1" dirty="0" smtClean="0"/>
          </a:p>
          <a:p>
            <a:pPr algn="ctr"/>
            <a:r>
              <a:rPr lang="en-US" b="1" dirty="0" smtClean="0"/>
              <a:t>Rockefeller </a:t>
            </a:r>
            <a:r>
              <a:rPr lang="en-US" b="1" dirty="0"/>
              <a:t>Refuge, Grand Chenier, </a:t>
            </a:r>
            <a:r>
              <a:rPr lang="en-US" b="1" dirty="0" smtClean="0"/>
              <a:t>Louisiana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9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267200"/>
            <a:ext cx="8686800" cy="1858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Weller and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Spatcher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(1965): It is apparent from fig. 28 that half vegetation and half open water produced the most suitable conditions for most species and that the habitat extremes were tolerated by a few forms but were not ideal for any marsh species.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52401"/>
            <a:ext cx="4190999" cy="37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314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5528" y="1066800"/>
            <a:ext cx="446227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1" y="1600200"/>
            <a:ext cx="388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Weller and </a:t>
            </a:r>
            <a:r>
              <a:rPr lang="en-US" sz="2800" dirty="0" err="1" smtClean="0">
                <a:solidFill>
                  <a:prstClr val="white"/>
                </a:solidFill>
              </a:rPr>
              <a:t>Spatcher</a:t>
            </a:r>
            <a:r>
              <a:rPr lang="en-US" sz="2800" dirty="0" smtClean="0">
                <a:solidFill>
                  <a:prstClr val="white"/>
                </a:solidFill>
              </a:rPr>
              <a:t> 1965. Role of habitat distribution in the distribution and abundance of marsh birds.  Special report No. 43.  Iowa State University of Science and Technology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15240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kern="0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0480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>
                <a:solidFill>
                  <a:prstClr val="white"/>
                </a:solidFill>
              </a:rPr>
              <a:t>prairie pothole wetlands</a:t>
            </a:r>
          </a:p>
        </p:txBody>
      </p:sp>
    </p:spTree>
    <p:extLst>
      <p:ext uri="{BB962C8B-B14F-4D97-AF65-F5344CB8AC3E}">
        <p14:creationId xmlns:p14="http://schemas.microsoft.com/office/powerpoint/2010/main" val="81631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9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"/>
            <a:ext cx="329184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52400"/>
            <a:ext cx="50292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prstClr val="white"/>
                </a:solidFill>
              </a:rPr>
              <a:t>prairie pothole wetlands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90600"/>
            <a:ext cx="533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Hutchinson’s Pothole,  Delta Marsh, Manitoba, Canada</a:t>
            </a:r>
          </a:p>
          <a:p>
            <a:r>
              <a:rPr lang="en-US" sz="2800" dirty="0" smtClean="0">
                <a:solidFill>
                  <a:prstClr val="white"/>
                </a:solidFill>
              </a:rPr>
              <a:t>1965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5" name="Picture 2" descr="19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29184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4253805"/>
            <a:ext cx="533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Hutchinson’s Pothole,  Delta Marsh, Manitoba, Canada</a:t>
            </a:r>
          </a:p>
          <a:p>
            <a:r>
              <a:rPr lang="en-US" sz="2800" dirty="0" smtClean="0">
                <a:solidFill>
                  <a:prstClr val="white"/>
                </a:solidFill>
              </a:rPr>
              <a:t>1997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62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871106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47800" y="4110335"/>
            <a:ext cx="5885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van </a:t>
            </a:r>
            <a:r>
              <a:rPr lang="en-US" sz="2800" dirty="0" err="1" smtClean="0">
                <a:solidFill>
                  <a:prstClr val="white"/>
                </a:solidFill>
              </a:rPr>
              <a:t>der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Valk</a:t>
            </a:r>
            <a:r>
              <a:rPr lang="en-US" sz="2800" dirty="0" smtClean="0">
                <a:solidFill>
                  <a:prstClr val="white"/>
                </a:solidFill>
              </a:rPr>
              <a:t> 1981.  Ecology 62:688-696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15240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>
                <a:solidFill>
                  <a:prstClr val="white"/>
                </a:solidFill>
              </a:rPr>
              <a:t>prairie pothole wetlands</a:t>
            </a:r>
          </a:p>
        </p:txBody>
      </p:sp>
    </p:spTree>
    <p:extLst>
      <p:ext uri="{BB962C8B-B14F-4D97-AF65-F5344CB8AC3E}">
        <p14:creationId xmlns:p14="http://schemas.microsoft.com/office/powerpoint/2010/main" val="13736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2" y="0"/>
            <a:ext cx="78248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4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4093"/>
            <a:ext cx="480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410200"/>
            <a:ext cx="605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Baltz</a:t>
            </a:r>
            <a:r>
              <a:rPr lang="en-US" dirty="0" smtClean="0">
                <a:solidFill>
                  <a:schemeClr val="bg1"/>
                </a:solidFill>
              </a:rPr>
              <a:t> et al. 1993.  Environmental Biology of Fishes  36:109-126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9" name="Picture 5" descr="terracedigging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33800" cy="2800350"/>
          </a:xfrm>
          <a:prstGeom prst="rect">
            <a:avLst/>
          </a:prstGeom>
          <a:noFill/>
        </p:spPr>
      </p:pic>
      <p:pic>
        <p:nvPicPr>
          <p:cNvPr id="446471" name="Picture 7" descr="freshter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828800"/>
            <a:ext cx="3733800" cy="2800350"/>
          </a:xfrm>
          <a:prstGeom prst="rect">
            <a:avLst/>
          </a:prstGeom>
          <a:noFill/>
        </p:spPr>
      </p:pic>
      <p:pic>
        <p:nvPicPr>
          <p:cNvPr id="446467" name="Picture 3" descr="P10101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8168" y="405765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7859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 descr="Sabine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1587" name="Picture 3" descr="pecan island ter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38600" cy="3200400"/>
          </a:xfrm>
          <a:prstGeom prst="rect">
            <a:avLst/>
          </a:prstGeom>
          <a:noFill/>
        </p:spPr>
      </p:pic>
      <p:pic>
        <p:nvPicPr>
          <p:cNvPr id="451588" name="Picture 4" descr="Sabine5-20-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51300"/>
            <a:ext cx="4572000" cy="2798763"/>
          </a:xfrm>
          <a:prstGeom prst="rect">
            <a:avLst/>
          </a:prstGeom>
          <a:noFill/>
        </p:spPr>
      </p:pic>
      <p:pic>
        <p:nvPicPr>
          <p:cNvPr id="451589" name="Picture 5" descr="sonris_i_gisim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5713" y="3886200"/>
            <a:ext cx="28082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10120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1355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submersed aquatic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vegetation</a:t>
            </a:r>
          </a:p>
          <a:p>
            <a:pPr lvl="1">
              <a:spcBef>
                <a:spcPts val="0"/>
              </a:spcBef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</a:t>
            </a: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</a:pP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Steyer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1993. LDNR report.</a:t>
            </a:r>
          </a:p>
          <a:p>
            <a:pPr lvl="2">
              <a:spcBef>
                <a:spcPts val="0"/>
              </a:spcBef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Caldwell. 2003. LSU Thesis.</a:t>
            </a:r>
          </a:p>
          <a:p>
            <a:pPr lvl="1">
              <a:spcBef>
                <a:spcPts val="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ncrease </a:t>
            </a:r>
          </a:p>
          <a:p>
            <a:pPr lvl="2">
              <a:spcBef>
                <a:spcPts val="0"/>
              </a:spcBef>
            </a:pP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Cannaday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2006 LSU Thesis</a:t>
            </a:r>
          </a:p>
          <a:p>
            <a:pPr lvl="2">
              <a:spcBef>
                <a:spcPts val="0"/>
              </a:spcBef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Peyre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2007.  Estuaries and Coasts 30:526-536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nekton:  terraces increase abundance and alter composition 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Rozas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Minello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2001. Wetlands 21:327-341.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Bush Thom et al. 2004.  Ecological Engineering 23:63-75.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Rozas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2005. Journal of Coastal Research  40:37-50.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Peyre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2007.  Estuaries and Coasts 30:526-536.</a:t>
            </a:r>
          </a:p>
        </p:txBody>
      </p:sp>
    </p:spTree>
    <p:extLst>
      <p:ext uri="{BB962C8B-B14F-4D97-AF65-F5344CB8AC3E}">
        <p14:creationId xmlns:p14="http://schemas.microsoft.com/office/powerpoint/2010/main" val="23897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hole pond scale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90463" y="6248400"/>
            <a:ext cx="491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O’Connell and Nyman 2010  Wetlands 30:125-135.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1157288"/>
            <a:ext cx="48291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7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466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6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hole pond scale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18338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81" y="1459230"/>
            <a:ext cx="4157663" cy="384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90463" y="6248400"/>
            <a:ext cx="491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O’Connell and Nyman 2010  Wetlands 30:125-135.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52600"/>
            <a:ext cx="9144000" cy="3078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13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Edge and salinity stress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42590" y="6248400"/>
            <a:ext cx="504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Patton 2016 LSU Thesis, Patton et al. in preparation.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P:\Research_Thesis_14Sep15\Thesis_Draft\sigmaplot_figs\60mx20m_sample desig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0" y="1047750"/>
            <a:ext cx="4861560" cy="476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18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13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Edge and salinity stress</a:t>
            </a:r>
            <a:endParaRPr lang="en-US" dirty="0"/>
          </a:p>
        </p:txBody>
      </p:sp>
      <p:pic>
        <p:nvPicPr>
          <p:cNvPr id="3" name="Picture 2" descr="P:\Research_Thesis_14Sep15\Thesis_Draft\sigmaplot_figs\thesis_figs_corrected\densit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5940"/>
            <a:ext cx="4572000" cy="342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:\Research_Thesis_14Sep15\manuscript_JWM\Figures_bw\density_no RWBL_07Nov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81899"/>
            <a:ext cx="4572000" cy="33427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42590" y="6248400"/>
            <a:ext cx="504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Patton 2016 LSU Thesis, Patton et al. in preparation.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tress &amp; edges 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Coastal wetland edges are associated with increased fish and bird abundance relative to emergent vegetation and open water.</a:t>
            </a:r>
          </a:p>
          <a:p>
            <a:r>
              <a:rPr lang="en-US" dirty="0" smtClean="0"/>
              <a:t>The magnitude of the edge effect decreases as salinity increases.</a:t>
            </a:r>
          </a:p>
          <a:p>
            <a:r>
              <a:rPr lang="en-US" dirty="0" smtClean="0"/>
              <a:t>Cycles of disturbance/succession appear more complicated/diverse in lower salinity marshes than higher salinity marshes.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36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-152400"/>
            <a:ext cx="8321040" cy="72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806575"/>
            <a:ext cx="8686800" cy="147002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Update on Roseau Cane </a:t>
            </a:r>
            <a:r>
              <a:rPr lang="en-US" sz="3600" dirty="0">
                <a:solidFill>
                  <a:srgbClr val="FFFF00"/>
                </a:solidFill>
              </a:rPr>
              <a:t>D</a:t>
            </a:r>
            <a:r>
              <a:rPr lang="en-US" sz="3600" dirty="0" smtClean="0">
                <a:solidFill>
                  <a:srgbClr val="FFFF00"/>
                </a:solidFill>
              </a:rPr>
              <a:t>ie-Back in Coastal Louisiana</a:t>
            </a:r>
            <a:r>
              <a:rPr lang="en-US" sz="3800" dirty="0" smtClean="0">
                <a:solidFill>
                  <a:srgbClr val="FFFF00"/>
                </a:solidFill>
              </a:rPr>
              <a:t>: </a:t>
            </a:r>
            <a:r>
              <a:rPr lang="en-US" sz="2800" dirty="0">
                <a:solidFill>
                  <a:srgbClr val="FFFF00"/>
                </a:solidFill>
              </a:rPr>
              <a:t>m</a:t>
            </a:r>
            <a:r>
              <a:rPr lang="en-US" sz="2800" dirty="0" smtClean="0">
                <a:solidFill>
                  <a:srgbClr val="FFFF00"/>
                </a:solidFill>
              </a:rPr>
              <a:t>ore </a:t>
            </a:r>
            <a:r>
              <a:rPr lang="en-US" sz="2800" dirty="0">
                <a:solidFill>
                  <a:srgbClr val="FFFF00"/>
                </a:solidFill>
              </a:rPr>
              <a:t>q</a:t>
            </a:r>
            <a:r>
              <a:rPr lang="en-US" sz="2800" dirty="0" smtClean="0">
                <a:solidFill>
                  <a:srgbClr val="FFFF00"/>
                </a:solidFill>
              </a:rPr>
              <a:t>uestions than </a:t>
            </a:r>
            <a:r>
              <a:rPr lang="en-US" sz="2800" dirty="0">
                <a:solidFill>
                  <a:srgbClr val="FFFF00"/>
                </a:solidFill>
              </a:rPr>
              <a:t>a</a:t>
            </a:r>
            <a:r>
              <a:rPr lang="en-US" sz="2800" dirty="0" smtClean="0">
                <a:solidFill>
                  <a:srgbClr val="FFFF00"/>
                </a:solidFill>
              </a:rPr>
              <a:t>nswers in May 2017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1438" y="3886200"/>
            <a:ext cx="5981125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Andy Nyman, Ph.D.</a:t>
            </a:r>
          </a:p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of Renewable Natural Resources</a:t>
            </a:r>
          </a:p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LSU and LSU Agricultural Center</a:t>
            </a:r>
          </a:p>
          <a:p>
            <a:pPr algn="ctr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jnyman@lsu.edu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311"/>
            <a:ext cx="914400" cy="522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331300"/>
            <a:ext cx="914400" cy="4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6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7686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4" y="152400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 names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ane, Roseau </a:t>
            </a:r>
            <a:r>
              <a:rPr lang="en-US" dirty="0"/>
              <a:t>c</a:t>
            </a:r>
            <a:r>
              <a:rPr lang="en-US" dirty="0" smtClean="0"/>
              <a:t>ane, reed beds</a:t>
            </a:r>
            <a:endParaRPr lang="en-US" dirty="0"/>
          </a:p>
          <a:p>
            <a:r>
              <a:rPr lang="en-US" dirty="0" smtClean="0"/>
              <a:t>insect, bug, scale-bug, or scale (bad bugs)</a:t>
            </a:r>
          </a:p>
          <a:p>
            <a:endParaRPr lang="en-US" dirty="0"/>
          </a:p>
          <a:p>
            <a:r>
              <a:rPr lang="en-US" dirty="0" smtClean="0"/>
              <a:t>parasite or parasitoid (good bugs)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Scientific names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i="1" dirty="0" err="1" smtClean="0"/>
              <a:t>Phragmites</a:t>
            </a:r>
            <a:r>
              <a:rPr lang="en-US" i="1" dirty="0" smtClean="0"/>
              <a:t> </a:t>
            </a:r>
            <a:r>
              <a:rPr lang="en-US" i="1" dirty="0" err="1" smtClean="0"/>
              <a:t>australis</a:t>
            </a:r>
            <a:r>
              <a:rPr lang="en-US" i="1" dirty="0" smtClean="0"/>
              <a:t> </a:t>
            </a:r>
            <a:r>
              <a:rPr lang="en-US" dirty="0" smtClean="0"/>
              <a:t>or</a:t>
            </a:r>
            <a:r>
              <a:rPr lang="en-US" i="1" dirty="0" smtClean="0"/>
              <a:t> </a:t>
            </a:r>
            <a:r>
              <a:rPr lang="en-US" i="1" dirty="0" err="1" smtClean="0"/>
              <a:t>Phragmites</a:t>
            </a:r>
            <a:r>
              <a:rPr lang="en-US" i="1" dirty="0" smtClean="0"/>
              <a:t> </a:t>
            </a:r>
            <a:r>
              <a:rPr lang="en-US" dirty="0" smtClean="0"/>
              <a:t>or</a:t>
            </a:r>
            <a:r>
              <a:rPr lang="en-US" i="1" dirty="0" smtClean="0"/>
              <a:t> P. </a:t>
            </a:r>
            <a:r>
              <a:rPr lang="en-US" i="1" dirty="0" err="1" smtClean="0"/>
              <a:t>australis</a:t>
            </a:r>
            <a:endParaRPr lang="en-US" i="1" dirty="0" smtClean="0"/>
          </a:p>
          <a:p>
            <a:r>
              <a:rPr lang="en-US" i="1" dirty="0" err="1"/>
              <a:t>Nipponaclerda</a:t>
            </a:r>
            <a:r>
              <a:rPr lang="en-US" i="1" dirty="0"/>
              <a:t> </a:t>
            </a:r>
            <a:r>
              <a:rPr lang="en-US" i="1" dirty="0" err="1" smtClean="0"/>
              <a:t>biwakoensis</a:t>
            </a:r>
            <a:r>
              <a:rPr lang="en-US" i="1" dirty="0" smtClean="0"/>
              <a:t> </a:t>
            </a:r>
            <a:r>
              <a:rPr lang="en-US" dirty="0" smtClean="0"/>
              <a:t>or</a:t>
            </a:r>
            <a:r>
              <a:rPr lang="en-US" i="1" dirty="0" smtClean="0"/>
              <a:t> </a:t>
            </a:r>
            <a:r>
              <a:rPr lang="en-US" i="1" dirty="0" err="1" smtClean="0"/>
              <a:t>Nipponaclerda</a:t>
            </a:r>
            <a:r>
              <a:rPr lang="en-US" i="1" dirty="0" smtClean="0"/>
              <a:t> </a:t>
            </a:r>
            <a:r>
              <a:rPr lang="en-US" dirty="0" smtClean="0"/>
              <a:t>or</a:t>
            </a:r>
            <a:r>
              <a:rPr lang="en-US" i="1" dirty="0" smtClean="0"/>
              <a:t> N. </a:t>
            </a:r>
            <a:r>
              <a:rPr lang="en-US" i="1" dirty="0" err="1" smtClean="0"/>
              <a:t>biwakoensis</a:t>
            </a:r>
            <a:endParaRPr lang="en-US" i="1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</a:t>
            </a:r>
            <a:r>
              <a:rPr lang="en-US" i="1" dirty="0" err="1" smtClean="0"/>
              <a:t>Neastymachus</a:t>
            </a:r>
            <a:r>
              <a:rPr lang="en-US" i="1" dirty="0" smtClean="0"/>
              <a:t> </a:t>
            </a:r>
            <a:r>
              <a:rPr lang="en-US" i="1" dirty="0" err="1" smtClean="0"/>
              <a:t>japonicus</a:t>
            </a:r>
            <a:r>
              <a:rPr lang="en-US" i="1" dirty="0" smtClean="0"/>
              <a:t>, </a:t>
            </a:r>
            <a:r>
              <a:rPr lang="en-US" dirty="0" smtClean="0"/>
              <a:t>(ii) </a:t>
            </a:r>
            <a:r>
              <a:rPr lang="en-US" i="1" dirty="0" err="1"/>
              <a:t>Boucekiella</a:t>
            </a:r>
            <a:r>
              <a:rPr lang="en-US" i="1" dirty="0"/>
              <a:t> </a:t>
            </a:r>
            <a:r>
              <a:rPr lang="en-US" i="1" dirty="0" err="1" smtClean="0"/>
              <a:t>depressa</a:t>
            </a:r>
            <a:r>
              <a:rPr lang="en-US" dirty="0" smtClean="0"/>
              <a:t>,  (iii</a:t>
            </a:r>
            <a:r>
              <a:rPr lang="en-US" dirty="0"/>
              <a:t>) </a:t>
            </a:r>
            <a:r>
              <a:rPr lang="en-US" i="1" dirty="0" err="1"/>
              <a:t>Astymachus</a:t>
            </a:r>
            <a:r>
              <a:rPr lang="en-US" i="1" dirty="0"/>
              <a:t> </a:t>
            </a:r>
            <a:r>
              <a:rPr lang="en-US" i="1" dirty="0" err="1"/>
              <a:t>japonicus</a:t>
            </a:r>
            <a:r>
              <a:rPr lang="en-US" i="1" dirty="0"/>
              <a:t>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711" y="6096000"/>
            <a:ext cx="783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</a:t>
            </a:r>
            <a:r>
              <a:rPr lang="en-US" sz="2400" dirty="0" smtClean="0">
                <a:solidFill>
                  <a:srgbClr val="FFFF00"/>
                </a:solidFill>
              </a:rPr>
              <a:t>nsect information provided by Rodrigo Diaz, LSU Entomology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My </a:t>
            </a:r>
            <a:r>
              <a:rPr lang="en-US" dirty="0"/>
              <a:t>c</a:t>
            </a:r>
            <a:r>
              <a:rPr lang="en-US" dirty="0" smtClean="0"/>
              <a:t>urrent </a:t>
            </a:r>
            <a:r>
              <a:rPr lang="en-US" dirty="0"/>
              <a:t>t</a:t>
            </a:r>
            <a:r>
              <a:rPr lang="en-US" dirty="0" smtClean="0"/>
              <a:t>hinking…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73162"/>
            <a:ext cx="8686800" cy="495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Roseau Cane (</a:t>
            </a:r>
            <a:r>
              <a:rPr lang="en-US" sz="2400" i="1" dirty="0" err="1" smtClean="0"/>
              <a:t>Phragmites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australis</a:t>
            </a:r>
            <a:r>
              <a:rPr lang="en-US" sz="2400" dirty="0" smtClean="0"/>
              <a:t>) die-back appears</a:t>
            </a:r>
          </a:p>
          <a:p>
            <a:pPr lvl="1"/>
            <a:r>
              <a:rPr lang="en-US" sz="2000" dirty="0" smtClean="0"/>
              <a:t>relatively new in coastal Louisiana</a:t>
            </a:r>
          </a:p>
          <a:p>
            <a:pPr lvl="1"/>
            <a:r>
              <a:rPr lang="en-US" sz="2000" dirty="0" smtClean="0"/>
              <a:t>caused by a scale bug (b</a:t>
            </a:r>
            <a:r>
              <a:rPr lang="en-US" sz="1800" dirty="0" smtClean="0"/>
              <a:t>ut maybe not)</a:t>
            </a:r>
          </a:p>
          <a:p>
            <a:r>
              <a:rPr lang="en-US" sz="2400" dirty="0" smtClean="0"/>
              <a:t>In most of North America, wildlife </a:t>
            </a:r>
            <a:r>
              <a:rPr lang="en-US" sz="2400" dirty="0"/>
              <a:t>biologists and duck hunters </a:t>
            </a:r>
            <a:r>
              <a:rPr lang="en-US" sz="2400" dirty="0" smtClean="0"/>
              <a:t>either wouldn’t care or would celebrate if their Roseau Cane died</a:t>
            </a:r>
          </a:p>
          <a:p>
            <a:r>
              <a:rPr lang="en-US" sz="2400" dirty="0" smtClean="0"/>
              <a:t>If Roseau Cane declines in the Bird’s Foot Delta</a:t>
            </a:r>
          </a:p>
          <a:p>
            <a:pPr lvl="1"/>
            <a:r>
              <a:rPr lang="en-US" sz="2000" dirty="0" smtClean="0"/>
              <a:t>I am pretty sure that </a:t>
            </a:r>
          </a:p>
          <a:p>
            <a:pPr lvl="2"/>
            <a:r>
              <a:rPr lang="en-US" sz="1800" dirty="0" smtClean="0"/>
              <a:t>fish and wildlife abundance will decline there</a:t>
            </a:r>
          </a:p>
          <a:p>
            <a:pPr lvl="2"/>
            <a:r>
              <a:rPr lang="en-US" sz="1800" dirty="0" smtClean="0"/>
              <a:t>storm damage to infrastructure will increase there</a:t>
            </a:r>
          </a:p>
          <a:p>
            <a:pPr lvl="1"/>
            <a:r>
              <a:rPr lang="en-US" sz="2000" dirty="0" smtClean="0"/>
              <a:t>I </a:t>
            </a:r>
            <a:r>
              <a:rPr lang="en-US" sz="2000" i="1" dirty="0" smtClean="0"/>
              <a:t>suspect</a:t>
            </a:r>
            <a:r>
              <a:rPr lang="en-US" sz="2000" dirty="0" smtClean="0"/>
              <a:t> that navigation dredging in the Mississippi River may need to be increased to maintain the existing channel</a:t>
            </a:r>
          </a:p>
          <a:p>
            <a:r>
              <a:rPr lang="en-US" sz="2400" dirty="0" smtClean="0"/>
              <a:t>I’m hoping that future generations of the organism that is killing Roseau Cane are less fatal than the present generation</a:t>
            </a:r>
          </a:p>
        </p:txBody>
      </p:sp>
    </p:spTree>
    <p:extLst>
      <p:ext uri="{BB962C8B-B14F-4D97-AF65-F5344CB8AC3E}">
        <p14:creationId xmlns:p14="http://schemas.microsoft.com/office/powerpoint/2010/main" val="19188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5" y="-76200"/>
            <a:ext cx="8229600" cy="721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18753" r="12879" b="4373"/>
          <a:stretch/>
        </p:blipFill>
        <p:spPr bwMode="auto">
          <a:xfrm>
            <a:off x="0" y="4038600"/>
            <a:ext cx="456671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762000" y="5971675"/>
            <a:ext cx="2286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928" y="597167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 miles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1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8248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1066800" y="5943600"/>
            <a:ext cx="1447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49656" y="5971675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mile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1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466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694944" y="2040941"/>
            <a:ext cx="2172918" cy="1660550"/>
          </a:xfrm>
          <a:custGeom>
            <a:avLst/>
            <a:gdLst>
              <a:gd name="connsiteX0" fmla="*/ 1016813 w 2172918"/>
              <a:gd name="connsiteY0" fmla="*/ 190195 h 1660550"/>
              <a:gd name="connsiteX1" fmla="*/ 1104595 w 2172918"/>
              <a:gd name="connsiteY1" fmla="*/ 190195 h 1660550"/>
              <a:gd name="connsiteX2" fmla="*/ 1192378 w 2172918"/>
              <a:gd name="connsiteY2" fmla="*/ 175565 h 1660550"/>
              <a:gd name="connsiteX3" fmla="*/ 1382573 w 2172918"/>
              <a:gd name="connsiteY3" fmla="*/ 190195 h 1660550"/>
              <a:gd name="connsiteX4" fmla="*/ 1433779 w 2172918"/>
              <a:gd name="connsiteY4" fmla="*/ 204825 h 1660550"/>
              <a:gd name="connsiteX5" fmla="*/ 1492301 w 2172918"/>
              <a:gd name="connsiteY5" fmla="*/ 219456 h 1660550"/>
              <a:gd name="connsiteX6" fmla="*/ 1514246 w 2172918"/>
              <a:gd name="connsiteY6" fmla="*/ 226771 h 1660550"/>
              <a:gd name="connsiteX7" fmla="*/ 1594714 w 2172918"/>
              <a:gd name="connsiteY7" fmla="*/ 241401 h 1660550"/>
              <a:gd name="connsiteX8" fmla="*/ 1638605 w 2172918"/>
              <a:gd name="connsiteY8" fmla="*/ 256032 h 1660550"/>
              <a:gd name="connsiteX9" fmla="*/ 1697126 w 2172918"/>
              <a:gd name="connsiteY9" fmla="*/ 270662 h 1660550"/>
              <a:gd name="connsiteX10" fmla="*/ 1711757 w 2172918"/>
              <a:gd name="connsiteY10" fmla="*/ 285293 h 1660550"/>
              <a:gd name="connsiteX11" fmla="*/ 1755648 w 2172918"/>
              <a:gd name="connsiteY11" fmla="*/ 299923 h 1660550"/>
              <a:gd name="connsiteX12" fmla="*/ 1799539 w 2172918"/>
              <a:gd name="connsiteY12" fmla="*/ 314553 h 1660550"/>
              <a:gd name="connsiteX13" fmla="*/ 1821485 w 2172918"/>
              <a:gd name="connsiteY13" fmla="*/ 321869 h 1660550"/>
              <a:gd name="connsiteX14" fmla="*/ 1843430 w 2172918"/>
              <a:gd name="connsiteY14" fmla="*/ 329184 h 1660550"/>
              <a:gd name="connsiteX15" fmla="*/ 1858061 w 2172918"/>
              <a:gd name="connsiteY15" fmla="*/ 343814 h 1660550"/>
              <a:gd name="connsiteX16" fmla="*/ 1901952 w 2172918"/>
              <a:gd name="connsiteY16" fmla="*/ 358445 h 1660550"/>
              <a:gd name="connsiteX17" fmla="*/ 1938528 w 2172918"/>
              <a:gd name="connsiteY17" fmla="*/ 395021 h 1660550"/>
              <a:gd name="connsiteX18" fmla="*/ 1967789 w 2172918"/>
              <a:gd name="connsiteY18" fmla="*/ 431597 h 1660550"/>
              <a:gd name="connsiteX19" fmla="*/ 1975104 w 2172918"/>
              <a:gd name="connsiteY19" fmla="*/ 475488 h 1660550"/>
              <a:gd name="connsiteX20" fmla="*/ 1982419 w 2172918"/>
              <a:gd name="connsiteY20" fmla="*/ 512064 h 1660550"/>
              <a:gd name="connsiteX21" fmla="*/ 1989734 w 2172918"/>
              <a:gd name="connsiteY21" fmla="*/ 577901 h 1660550"/>
              <a:gd name="connsiteX22" fmla="*/ 1997050 w 2172918"/>
              <a:gd name="connsiteY22" fmla="*/ 607161 h 1660550"/>
              <a:gd name="connsiteX23" fmla="*/ 2004365 w 2172918"/>
              <a:gd name="connsiteY23" fmla="*/ 658368 h 1660550"/>
              <a:gd name="connsiteX24" fmla="*/ 2018995 w 2172918"/>
              <a:gd name="connsiteY24" fmla="*/ 702259 h 1660550"/>
              <a:gd name="connsiteX25" fmla="*/ 2040941 w 2172918"/>
              <a:gd name="connsiteY25" fmla="*/ 775411 h 1660550"/>
              <a:gd name="connsiteX26" fmla="*/ 2055571 w 2172918"/>
              <a:gd name="connsiteY26" fmla="*/ 819302 h 1660550"/>
              <a:gd name="connsiteX27" fmla="*/ 2070202 w 2172918"/>
              <a:gd name="connsiteY27" fmla="*/ 833933 h 1660550"/>
              <a:gd name="connsiteX28" fmla="*/ 2077517 w 2172918"/>
              <a:gd name="connsiteY28" fmla="*/ 863193 h 1660550"/>
              <a:gd name="connsiteX29" fmla="*/ 2106778 w 2172918"/>
              <a:gd name="connsiteY29" fmla="*/ 899769 h 1660550"/>
              <a:gd name="connsiteX30" fmla="*/ 2121408 w 2172918"/>
              <a:gd name="connsiteY30" fmla="*/ 943661 h 1660550"/>
              <a:gd name="connsiteX31" fmla="*/ 2136038 w 2172918"/>
              <a:gd name="connsiteY31" fmla="*/ 965606 h 1660550"/>
              <a:gd name="connsiteX32" fmla="*/ 2157984 w 2172918"/>
              <a:gd name="connsiteY32" fmla="*/ 1009497 h 1660550"/>
              <a:gd name="connsiteX33" fmla="*/ 2165299 w 2172918"/>
              <a:gd name="connsiteY33" fmla="*/ 1075334 h 1660550"/>
              <a:gd name="connsiteX34" fmla="*/ 1880006 w 2172918"/>
              <a:gd name="connsiteY34" fmla="*/ 1060704 h 1660550"/>
              <a:gd name="connsiteX35" fmla="*/ 1821485 w 2172918"/>
              <a:gd name="connsiteY35" fmla="*/ 1038758 h 1660550"/>
              <a:gd name="connsiteX36" fmla="*/ 1777594 w 2172918"/>
              <a:gd name="connsiteY36" fmla="*/ 1024128 h 1660550"/>
              <a:gd name="connsiteX37" fmla="*/ 1726387 w 2172918"/>
              <a:gd name="connsiteY37" fmla="*/ 1009497 h 1660550"/>
              <a:gd name="connsiteX38" fmla="*/ 1682496 w 2172918"/>
              <a:gd name="connsiteY38" fmla="*/ 987552 h 1660550"/>
              <a:gd name="connsiteX39" fmla="*/ 1623974 w 2172918"/>
              <a:gd name="connsiteY39" fmla="*/ 958291 h 1660550"/>
              <a:gd name="connsiteX40" fmla="*/ 1550822 w 2172918"/>
              <a:gd name="connsiteY40" fmla="*/ 936345 h 1660550"/>
              <a:gd name="connsiteX41" fmla="*/ 1528877 w 2172918"/>
              <a:gd name="connsiteY41" fmla="*/ 921715 h 1660550"/>
              <a:gd name="connsiteX42" fmla="*/ 1499616 w 2172918"/>
              <a:gd name="connsiteY42" fmla="*/ 907085 h 1660550"/>
              <a:gd name="connsiteX43" fmla="*/ 1477670 w 2172918"/>
              <a:gd name="connsiteY43" fmla="*/ 899769 h 1660550"/>
              <a:gd name="connsiteX44" fmla="*/ 1455725 w 2172918"/>
              <a:gd name="connsiteY44" fmla="*/ 885139 h 1660550"/>
              <a:gd name="connsiteX45" fmla="*/ 1411834 w 2172918"/>
              <a:gd name="connsiteY45" fmla="*/ 870509 h 1660550"/>
              <a:gd name="connsiteX46" fmla="*/ 1375258 w 2172918"/>
              <a:gd name="connsiteY46" fmla="*/ 841248 h 1660550"/>
              <a:gd name="connsiteX47" fmla="*/ 1345997 w 2172918"/>
              <a:gd name="connsiteY47" fmla="*/ 833933 h 1660550"/>
              <a:gd name="connsiteX48" fmla="*/ 1331366 w 2172918"/>
              <a:gd name="connsiteY48" fmla="*/ 819302 h 1660550"/>
              <a:gd name="connsiteX49" fmla="*/ 1302106 w 2172918"/>
              <a:gd name="connsiteY49" fmla="*/ 811987 h 1660550"/>
              <a:gd name="connsiteX50" fmla="*/ 1280160 w 2172918"/>
              <a:gd name="connsiteY50" fmla="*/ 804672 h 1660550"/>
              <a:gd name="connsiteX51" fmla="*/ 1214323 w 2172918"/>
              <a:gd name="connsiteY51" fmla="*/ 775411 h 1660550"/>
              <a:gd name="connsiteX52" fmla="*/ 1185062 w 2172918"/>
              <a:gd name="connsiteY52" fmla="*/ 760781 h 1660550"/>
              <a:gd name="connsiteX53" fmla="*/ 1163117 w 2172918"/>
              <a:gd name="connsiteY53" fmla="*/ 746150 h 1660550"/>
              <a:gd name="connsiteX54" fmla="*/ 1119226 w 2172918"/>
              <a:gd name="connsiteY54" fmla="*/ 731520 h 1660550"/>
              <a:gd name="connsiteX55" fmla="*/ 1097280 w 2172918"/>
              <a:gd name="connsiteY55" fmla="*/ 724205 h 1660550"/>
              <a:gd name="connsiteX56" fmla="*/ 1075334 w 2172918"/>
              <a:gd name="connsiteY56" fmla="*/ 709574 h 1660550"/>
              <a:gd name="connsiteX57" fmla="*/ 1053389 w 2172918"/>
              <a:gd name="connsiteY57" fmla="*/ 702259 h 1660550"/>
              <a:gd name="connsiteX58" fmla="*/ 1016813 w 2172918"/>
              <a:gd name="connsiteY58" fmla="*/ 680313 h 1660550"/>
              <a:gd name="connsiteX59" fmla="*/ 980237 w 2172918"/>
              <a:gd name="connsiteY59" fmla="*/ 658368 h 1660550"/>
              <a:gd name="connsiteX60" fmla="*/ 965606 w 2172918"/>
              <a:gd name="connsiteY60" fmla="*/ 672998 h 1660550"/>
              <a:gd name="connsiteX61" fmla="*/ 943661 w 2172918"/>
              <a:gd name="connsiteY61" fmla="*/ 819302 h 1660550"/>
              <a:gd name="connsiteX62" fmla="*/ 936346 w 2172918"/>
              <a:gd name="connsiteY62" fmla="*/ 841248 h 1660550"/>
              <a:gd name="connsiteX63" fmla="*/ 907085 w 2172918"/>
              <a:gd name="connsiteY63" fmla="*/ 877824 h 1660550"/>
              <a:gd name="connsiteX64" fmla="*/ 863194 w 2172918"/>
              <a:gd name="connsiteY64" fmla="*/ 855878 h 1660550"/>
              <a:gd name="connsiteX65" fmla="*/ 811987 w 2172918"/>
              <a:gd name="connsiteY65" fmla="*/ 833933 h 1660550"/>
              <a:gd name="connsiteX66" fmla="*/ 797357 w 2172918"/>
              <a:gd name="connsiteY66" fmla="*/ 819302 h 1660550"/>
              <a:gd name="connsiteX67" fmla="*/ 753466 w 2172918"/>
              <a:gd name="connsiteY67" fmla="*/ 804672 h 1660550"/>
              <a:gd name="connsiteX68" fmla="*/ 731520 w 2172918"/>
              <a:gd name="connsiteY68" fmla="*/ 790041 h 1660550"/>
              <a:gd name="connsiteX69" fmla="*/ 716890 w 2172918"/>
              <a:gd name="connsiteY69" fmla="*/ 768096 h 1660550"/>
              <a:gd name="connsiteX70" fmla="*/ 694944 w 2172918"/>
              <a:gd name="connsiteY70" fmla="*/ 760781 h 1660550"/>
              <a:gd name="connsiteX71" fmla="*/ 672998 w 2172918"/>
              <a:gd name="connsiteY71" fmla="*/ 746150 h 1660550"/>
              <a:gd name="connsiteX72" fmla="*/ 621792 w 2172918"/>
              <a:gd name="connsiteY72" fmla="*/ 702259 h 1660550"/>
              <a:gd name="connsiteX73" fmla="*/ 570586 w 2172918"/>
              <a:gd name="connsiteY73" fmla="*/ 680313 h 1660550"/>
              <a:gd name="connsiteX74" fmla="*/ 512064 w 2172918"/>
              <a:gd name="connsiteY74" fmla="*/ 614477 h 1660550"/>
              <a:gd name="connsiteX75" fmla="*/ 497434 w 2172918"/>
              <a:gd name="connsiteY75" fmla="*/ 541325 h 1660550"/>
              <a:gd name="connsiteX76" fmla="*/ 512064 w 2172918"/>
              <a:gd name="connsiteY76" fmla="*/ 358445 h 1660550"/>
              <a:gd name="connsiteX77" fmla="*/ 519379 w 2172918"/>
              <a:gd name="connsiteY77" fmla="*/ 336499 h 1660550"/>
              <a:gd name="connsiteX78" fmla="*/ 526694 w 2172918"/>
              <a:gd name="connsiteY78" fmla="*/ 285293 h 1660550"/>
              <a:gd name="connsiteX79" fmla="*/ 534010 w 2172918"/>
              <a:gd name="connsiteY79" fmla="*/ 241401 h 1660550"/>
              <a:gd name="connsiteX80" fmla="*/ 526694 w 2172918"/>
              <a:gd name="connsiteY80" fmla="*/ 65837 h 1660550"/>
              <a:gd name="connsiteX81" fmla="*/ 504749 w 2172918"/>
              <a:gd name="connsiteY81" fmla="*/ 21945 h 1660550"/>
              <a:gd name="connsiteX82" fmla="*/ 497434 w 2172918"/>
              <a:gd name="connsiteY82" fmla="*/ 0 h 1660550"/>
              <a:gd name="connsiteX83" fmla="*/ 468173 w 2172918"/>
              <a:gd name="connsiteY83" fmla="*/ 7315 h 1660550"/>
              <a:gd name="connsiteX84" fmla="*/ 424282 w 2172918"/>
              <a:gd name="connsiteY84" fmla="*/ 58521 h 1660550"/>
              <a:gd name="connsiteX85" fmla="*/ 409651 w 2172918"/>
              <a:gd name="connsiteY85" fmla="*/ 87782 h 1660550"/>
              <a:gd name="connsiteX86" fmla="*/ 402336 w 2172918"/>
              <a:gd name="connsiteY86" fmla="*/ 109728 h 1660550"/>
              <a:gd name="connsiteX87" fmla="*/ 387706 w 2172918"/>
              <a:gd name="connsiteY87" fmla="*/ 168249 h 1660550"/>
              <a:gd name="connsiteX88" fmla="*/ 395021 w 2172918"/>
              <a:gd name="connsiteY88" fmla="*/ 504749 h 1660550"/>
              <a:gd name="connsiteX89" fmla="*/ 402336 w 2172918"/>
              <a:gd name="connsiteY89" fmla="*/ 541325 h 1660550"/>
              <a:gd name="connsiteX90" fmla="*/ 409651 w 2172918"/>
              <a:gd name="connsiteY90" fmla="*/ 599846 h 1660550"/>
              <a:gd name="connsiteX91" fmla="*/ 416966 w 2172918"/>
              <a:gd name="connsiteY91" fmla="*/ 621792 h 1660550"/>
              <a:gd name="connsiteX92" fmla="*/ 431597 w 2172918"/>
              <a:gd name="connsiteY92" fmla="*/ 680313 h 1660550"/>
              <a:gd name="connsiteX93" fmla="*/ 438912 w 2172918"/>
              <a:gd name="connsiteY93" fmla="*/ 724205 h 1660550"/>
              <a:gd name="connsiteX94" fmla="*/ 453542 w 2172918"/>
              <a:gd name="connsiteY94" fmla="*/ 768096 h 1660550"/>
              <a:gd name="connsiteX95" fmla="*/ 446227 w 2172918"/>
              <a:gd name="connsiteY95" fmla="*/ 1024128 h 1660550"/>
              <a:gd name="connsiteX96" fmla="*/ 402336 w 2172918"/>
              <a:gd name="connsiteY96" fmla="*/ 1053389 h 1660550"/>
              <a:gd name="connsiteX97" fmla="*/ 321869 w 2172918"/>
              <a:gd name="connsiteY97" fmla="*/ 1060704 h 1660550"/>
              <a:gd name="connsiteX98" fmla="*/ 270662 w 2172918"/>
              <a:gd name="connsiteY98" fmla="*/ 1068019 h 1660550"/>
              <a:gd name="connsiteX99" fmla="*/ 131674 w 2172918"/>
              <a:gd name="connsiteY99" fmla="*/ 1075334 h 1660550"/>
              <a:gd name="connsiteX100" fmla="*/ 87782 w 2172918"/>
              <a:gd name="connsiteY100" fmla="*/ 1089965 h 1660550"/>
              <a:gd name="connsiteX101" fmla="*/ 36576 w 2172918"/>
              <a:gd name="connsiteY101" fmla="*/ 1148486 h 1660550"/>
              <a:gd name="connsiteX102" fmla="*/ 21946 w 2172918"/>
              <a:gd name="connsiteY102" fmla="*/ 1192377 h 1660550"/>
              <a:gd name="connsiteX103" fmla="*/ 14630 w 2172918"/>
              <a:gd name="connsiteY103" fmla="*/ 1221638 h 1660550"/>
              <a:gd name="connsiteX104" fmla="*/ 0 w 2172918"/>
              <a:gd name="connsiteY104" fmla="*/ 1243584 h 1660550"/>
              <a:gd name="connsiteX105" fmla="*/ 14630 w 2172918"/>
              <a:gd name="connsiteY105" fmla="*/ 1338681 h 1660550"/>
              <a:gd name="connsiteX106" fmla="*/ 21946 w 2172918"/>
              <a:gd name="connsiteY106" fmla="*/ 1360627 h 1660550"/>
              <a:gd name="connsiteX107" fmla="*/ 36576 w 2172918"/>
              <a:gd name="connsiteY107" fmla="*/ 1382573 h 1660550"/>
              <a:gd name="connsiteX108" fmla="*/ 36576 w 2172918"/>
              <a:gd name="connsiteY108" fmla="*/ 1565453 h 1660550"/>
              <a:gd name="connsiteX109" fmla="*/ 29261 w 2172918"/>
              <a:gd name="connsiteY109" fmla="*/ 1587398 h 1660550"/>
              <a:gd name="connsiteX110" fmla="*/ 29261 w 2172918"/>
              <a:gd name="connsiteY110" fmla="*/ 1660550 h 166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2172918" h="1660550">
                <a:moveTo>
                  <a:pt x="1016813" y="190195"/>
                </a:moveTo>
                <a:cubicBezTo>
                  <a:pt x="1068372" y="200506"/>
                  <a:pt x="1043749" y="199802"/>
                  <a:pt x="1104595" y="190195"/>
                </a:cubicBezTo>
                <a:lnTo>
                  <a:pt x="1192378" y="175565"/>
                </a:lnTo>
                <a:cubicBezTo>
                  <a:pt x="1286151" y="180254"/>
                  <a:pt x="1310974" y="175876"/>
                  <a:pt x="1382573" y="190195"/>
                </a:cubicBezTo>
                <a:cubicBezTo>
                  <a:pt x="1428260" y="199332"/>
                  <a:pt x="1395435" y="194367"/>
                  <a:pt x="1433779" y="204825"/>
                </a:cubicBezTo>
                <a:cubicBezTo>
                  <a:pt x="1453178" y="210116"/>
                  <a:pt x="1473225" y="213097"/>
                  <a:pt x="1492301" y="219456"/>
                </a:cubicBezTo>
                <a:cubicBezTo>
                  <a:pt x="1499616" y="221894"/>
                  <a:pt x="1506766" y="224901"/>
                  <a:pt x="1514246" y="226771"/>
                </a:cubicBezTo>
                <a:cubicBezTo>
                  <a:pt x="1534695" y="231883"/>
                  <a:pt x="1575148" y="238140"/>
                  <a:pt x="1594714" y="241401"/>
                </a:cubicBezTo>
                <a:cubicBezTo>
                  <a:pt x="1609344" y="246278"/>
                  <a:pt x="1623644" y="252292"/>
                  <a:pt x="1638605" y="256032"/>
                </a:cubicBezTo>
                <a:lnTo>
                  <a:pt x="1697126" y="270662"/>
                </a:lnTo>
                <a:cubicBezTo>
                  <a:pt x="1702003" y="275539"/>
                  <a:pt x="1705588" y="282209"/>
                  <a:pt x="1711757" y="285293"/>
                </a:cubicBezTo>
                <a:cubicBezTo>
                  <a:pt x="1725551" y="292190"/>
                  <a:pt x="1741018" y="295046"/>
                  <a:pt x="1755648" y="299923"/>
                </a:cubicBezTo>
                <a:lnTo>
                  <a:pt x="1799539" y="314553"/>
                </a:lnTo>
                <a:lnTo>
                  <a:pt x="1821485" y="321869"/>
                </a:lnTo>
                <a:lnTo>
                  <a:pt x="1843430" y="329184"/>
                </a:lnTo>
                <a:cubicBezTo>
                  <a:pt x="1848307" y="334061"/>
                  <a:pt x="1851892" y="340730"/>
                  <a:pt x="1858061" y="343814"/>
                </a:cubicBezTo>
                <a:cubicBezTo>
                  <a:pt x="1871855" y="350711"/>
                  <a:pt x="1901952" y="358445"/>
                  <a:pt x="1901952" y="358445"/>
                </a:cubicBezTo>
                <a:cubicBezTo>
                  <a:pt x="1914144" y="370637"/>
                  <a:pt x="1928964" y="380675"/>
                  <a:pt x="1938528" y="395021"/>
                </a:cubicBezTo>
                <a:cubicBezTo>
                  <a:pt x="1956984" y="422705"/>
                  <a:pt x="1946941" y="410749"/>
                  <a:pt x="1967789" y="431597"/>
                </a:cubicBezTo>
                <a:cubicBezTo>
                  <a:pt x="1970227" y="446227"/>
                  <a:pt x="1972451" y="460895"/>
                  <a:pt x="1975104" y="475488"/>
                </a:cubicBezTo>
                <a:cubicBezTo>
                  <a:pt x="1977328" y="487721"/>
                  <a:pt x="1980661" y="499756"/>
                  <a:pt x="1982419" y="512064"/>
                </a:cubicBezTo>
                <a:cubicBezTo>
                  <a:pt x="1985542" y="533923"/>
                  <a:pt x="1986376" y="556077"/>
                  <a:pt x="1989734" y="577901"/>
                </a:cubicBezTo>
                <a:cubicBezTo>
                  <a:pt x="1991263" y="587838"/>
                  <a:pt x="1995251" y="597270"/>
                  <a:pt x="1997050" y="607161"/>
                </a:cubicBezTo>
                <a:cubicBezTo>
                  <a:pt x="2000135" y="624125"/>
                  <a:pt x="2000488" y="641567"/>
                  <a:pt x="2004365" y="658368"/>
                </a:cubicBezTo>
                <a:cubicBezTo>
                  <a:pt x="2007833" y="673395"/>
                  <a:pt x="2015255" y="687298"/>
                  <a:pt x="2018995" y="702259"/>
                </a:cubicBezTo>
                <a:cubicBezTo>
                  <a:pt x="2030051" y="746486"/>
                  <a:pt x="2023129" y="721976"/>
                  <a:pt x="2040941" y="775411"/>
                </a:cubicBezTo>
                <a:lnTo>
                  <a:pt x="2055571" y="819302"/>
                </a:lnTo>
                <a:lnTo>
                  <a:pt x="2070202" y="833933"/>
                </a:lnTo>
                <a:cubicBezTo>
                  <a:pt x="2072640" y="843686"/>
                  <a:pt x="2073557" y="853952"/>
                  <a:pt x="2077517" y="863193"/>
                </a:cubicBezTo>
                <a:cubicBezTo>
                  <a:pt x="2084439" y="879345"/>
                  <a:pt x="2094978" y="887969"/>
                  <a:pt x="2106778" y="899769"/>
                </a:cubicBezTo>
                <a:cubicBezTo>
                  <a:pt x="2111655" y="914400"/>
                  <a:pt x="2112853" y="930829"/>
                  <a:pt x="2121408" y="943661"/>
                </a:cubicBezTo>
                <a:cubicBezTo>
                  <a:pt x="2126285" y="950976"/>
                  <a:pt x="2132106" y="957743"/>
                  <a:pt x="2136038" y="965606"/>
                </a:cubicBezTo>
                <a:cubicBezTo>
                  <a:pt x="2166324" y="1026177"/>
                  <a:pt x="2116058" y="946608"/>
                  <a:pt x="2157984" y="1009497"/>
                </a:cubicBezTo>
                <a:cubicBezTo>
                  <a:pt x="2175052" y="1060704"/>
                  <a:pt x="2177491" y="1038758"/>
                  <a:pt x="2165299" y="1075334"/>
                </a:cubicBezTo>
                <a:lnTo>
                  <a:pt x="1880006" y="1060704"/>
                </a:lnTo>
                <a:cubicBezTo>
                  <a:pt x="1851229" y="1058696"/>
                  <a:pt x="1847738" y="1049259"/>
                  <a:pt x="1821485" y="1038758"/>
                </a:cubicBezTo>
                <a:cubicBezTo>
                  <a:pt x="1807166" y="1033030"/>
                  <a:pt x="1792224" y="1029005"/>
                  <a:pt x="1777594" y="1024128"/>
                </a:cubicBezTo>
                <a:cubicBezTo>
                  <a:pt x="1746112" y="1013634"/>
                  <a:pt x="1763126" y="1018683"/>
                  <a:pt x="1726387" y="1009497"/>
                </a:cubicBezTo>
                <a:cubicBezTo>
                  <a:pt x="1678293" y="977434"/>
                  <a:pt x="1730090" y="1009185"/>
                  <a:pt x="1682496" y="987552"/>
                </a:cubicBezTo>
                <a:cubicBezTo>
                  <a:pt x="1662641" y="978527"/>
                  <a:pt x="1645133" y="963581"/>
                  <a:pt x="1623974" y="958291"/>
                </a:cubicBezTo>
                <a:cubicBezTo>
                  <a:pt x="1607616" y="954201"/>
                  <a:pt x="1561509" y="943470"/>
                  <a:pt x="1550822" y="936345"/>
                </a:cubicBezTo>
                <a:cubicBezTo>
                  <a:pt x="1543507" y="931468"/>
                  <a:pt x="1536510" y="926077"/>
                  <a:pt x="1528877" y="921715"/>
                </a:cubicBezTo>
                <a:cubicBezTo>
                  <a:pt x="1519409" y="916305"/>
                  <a:pt x="1509639" y="911381"/>
                  <a:pt x="1499616" y="907085"/>
                </a:cubicBezTo>
                <a:cubicBezTo>
                  <a:pt x="1492528" y="904047"/>
                  <a:pt x="1484567" y="903218"/>
                  <a:pt x="1477670" y="899769"/>
                </a:cubicBezTo>
                <a:cubicBezTo>
                  <a:pt x="1469807" y="895837"/>
                  <a:pt x="1463759" y="888710"/>
                  <a:pt x="1455725" y="885139"/>
                </a:cubicBezTo>
                <a:cubicBezTo>
                  <a:pt x="1441632" y="878876"/>
                  <a:pt x="1411834" y="870509"/>
                  <a:pt x="1411834" y="870509"/>
                </a:cubicBezTo>
                <a:cubicBezTo>
                  <a:pt x="1400036" y="858711"/>
                  <a:pt x="1391407" y="848169"/>
                  <a:pt x="1375258" y="841248"/>
                </a:cubicBezTo>
                <a:cubicBezTo>
                  <a:pt x="1366017" y="837288"/>
                  <a:pt x="1355751" y="836371"/>
                  <a:pt x="1345997" y="833933"/>
                </a:cubicBezTo>
                <a:cubicBezTo>
                  <a:pt x="1341120" y="829056"/>
                  <a:pt x="1337535" y="822387"/>
                  <a:pt x="1331366" y="819302"/>
                </a:cubicBezTo>
                <a:cubicBezTo>
                  <a:pt x="1322374" y="814806"/>
                  <a:pt x="1311773" y="814749"/>
                  <a:pt x="1302106" y="811987"/>
                </a:cubicBezTo>
                <a:cubicBezTo>
                  <a:pt x="1294692" y="809869"/>
                  <a:pt x="1287475" y="807110"/>
                  <a:pt x="1280160" y="804672"/>
                </a:cubicBezTo>
                <a:cubicBezTo>
                  <a:pt x="1215612" y="761639"/>
                  <a:pt x="1318774" y="827635"/>
                  <a:pt x="1214323" y="775411"/>
                </a:cubicBezTo>
                <a:cubicBezTo>
                  <a:pt x="1204569" y="770534"/>
                  <a:pt x="1194530" y="766191"/>
                  <a:pt x="1185062" y="760781"/>
                </a:cubicBezTo>
                <a:cubicBezTo>
                  <a:pt x="1177429" y="756419"/>
                  <a:pt x="1171151" y="749721"/>
                  <a:pt x="1163117" y="746150"/>
                </a:cubicBezTo>
                <a:cubicBezTo>
                  <a:pt x="1149025" y="739887"/>
                  <a:pt x="1133856" y="736397"/>
                  <a:pt x="1119226" y="731520"/>
                </a:cubicBezTo>
                <a:lnTo>
                  <a:pt x="1097280" y="724205"/>
                </a:lnTo>
                <a:cubicBezTo>
                  <a:pt x="1089965" y="719328"/>
                  <a:pt x="1083198" y="713506"/>
                  <a:pt x="1075334" y="709574"/>
                </a:cubicBezTo>
                <a:cubicBezTo>
                  <a:pt x="1068437" y="706126"/>
                  <a:pt x="1060001" y="706226"/>
                  <a:pt x="1053389" y="702259"/>
                </a:cubicBezTo>
                <a:cubicBezTo>
                  <a:pt x="1003177" y="672133"/>
                  <a:pt x="1078985" y="701040"/>
                  <a:pt x="1016813" y="680313"/>
                </a:cubicBezTo>
                <a:cubicBezTo>
                  <a:pt x="1008055" y="671556"/>
                  <a:pt x="996063" y="655203"/>
                  <a:pt x="980237" y="658368"/>
                </a:cubicBezTo>
                <a:cubicBezTo>
                  <a:pt x="973474" y="659721"/>
                  <a:pt x="970483" y="668121"/>
                  <a:pt x="965606" y="672998"/>
                </a:cubicBezTo>
                <a:cubicBezTo>
                  <a:pt x="957192" y="790795"/>
                  <a:pt x="969114" y="742942"/>
                  <a:pt x="943661" y="819302"/>
                </a:cubicBezTo>
                <a:cubicBezTo>
                  <a:pt x="941223" y="826617"/>
                  <a:pt x="941799" y="835796"/>
                  <a:pt x="936346" y="841248"/>
                </a:cubicBezTo>
                <a:cubicBezTo>
                  <a:pt x="915498" y="862095"/>
                  <a:pt x="925541" y="850139"/>
                  <a:pt x="907085" y="877824"/>
                </a:cubicBezTo>
                <a:cubicBezTo>
                  <a:pt x="866846" y="864412"/>
                  <a:pt x="902902" y="878569"/>
                  <a:pt x="863194" y="855878"/>
                </a:cubicBezTo>
                <a:cubicBezTo>
                  <a:pt x="837886" y="841416"/>
                  <a:pt x="836606" y="842139"/>
                  <a:pt x="811987" y="833933"/>
                </a:cubicBezTo>
                <a:cubicBezTo>
                  <a:pt x="807110" y="829056"/>
                  <a:pt x="803526" y="822386"/>
                  <a:pt x="797357" y="819302"/>
                </a:cubicBezTo>
                <a:cubicBezTo>
                  <a:pt x="783563" y="812405"/>
                  <a:pt x="753466" y="804672"/>
                  <a:pt x="753466" y="804672"/>
                </a:cubicBezTo>
                <a:cubicBezTo>
                  <a:pt x="746151" y="799795"/>
                  <a:pt x="737737" y="796258"/>
                  <a:pt x="731520" y="790041"/>
                </a:cubicBezTo>
                <a:cubicBezTo>
                  <a:pt x="725303" y="783824"/>
                  <a:pt x="723755" y="773588"/>
                  <a:pt x="716890" y="768096"/>
                </a:cubicBezTo>
                <a:cubicBezTo>
                  <a:pt x="710869" y="763279"/>
                  <a:pt x="702259" y="763219"/>
                  <a:pt x="694944" y="760781"/>
                </a:cubicBezTo>
                <a:cubicBezTo>
                  <a:pt x="687629" y="755904"/>
                  <a:pt x="679752" y="751779"/>
                  <a:pt x="672998" y="746150"/>
                </a:cubicBezTo>
                <a:cubicBezTo>
                  <a:pt x="644698" y="722567"/>
                  <a:pt x="656658" y="722182"/>
                  <a:pt x="621792" y="702259"/>
                </a:cubicBezTo>
                <a:cubicBezTo>
                  <a:pt x="589417" y="683759"/>
                  <a:pt x="606862" y="709334"/>
                  <a:pt x="570586" y="680313"/>
                </a:cubicBezTo>
                <a:cubicBezTo>
                  <a:pt x="534792" y="651678"/>
                  <a:pt x="532089" y="644514"/>
                  <a:pt x="512064" y="614477"/>
                </a:cubicBezTo>
                <a:cubicBezTo>
                  <a:pt x="503056" y="587452"/>
                  <a:pt x="497434" y="574947"/>
                  <a:pt x="497434" y="541325"/>
                </a:cubicBezTo>
                <a:cubicBezTo>
                  <a:pt x="497434" y="455283"/>
                  <a:pt x="493844" y="422217"/>
                  <a:pt x="512064" y="358445"/>
                </a:cubicBezTo>
                <a:cubicBezTo>
                  <a:pt x="514182" y="351031"/>
                  <a:pt x="516941" y="343814"/>
                  <a:pt x="519379" y="336499"/>
                </a:cubicBezTo>
                <a:cubicBezTo>
                  <a:pt x="521817" y="319430"/>
                  <a:pt x="524072" y="302334"/>
                  <a:pt x="526694" y="285293"/>
                </a:cubicBezTo>
                <a:cubicBezTo>
                  <a:pt x="528949" y="270633"/>
                  <a:pt x="534010" y="256234"/>
                  <a:pt x="534010" y="241401"/>
                </a:cubicBezTo>
                <a:cubicBezTo>
                  <a:pt x="534010" y="182829"/>
                  <a:pt x="531021" y="124249"/>
                  <a:pt x="526694" y="65837"/>
                </a:cubicBezTo>
                <a:cubicBezTo>
                  <a:pt x="525095" y="44252"/>
                  <a:pt x="513969" y="40386"/>
                  <a:pt x="504749" y="21945"/>
                </a:cubicBezTo>
                <a:cubicBezTo>
                  <a:pt x="501301" y="15048"/>
                  <a:pt x="499872" y="7315"/>
                  <a:pt x="497434" y="0"/>
                </a:cubicBezTo>
                <a:cubicBezTo>
                  <a:pt x="487680" y="2438"/>
                  <a:pt x="476699" y="1987"/>
                  <a:pt x="468173" y="7315"/>
                </a:cubicBezTo>
                <a:cubicBezTo>
                  <a:pt x="452290" y="17242"/>
                  <a:pt x="434075" y="41384"/>
                  <a:pt x="424282" y="58521"/>
                </a:cubicBezTo>
                <a:cubicBezTo>
                  <a:pt x="418872" y="67989"/>
                  <a:pt x="413947" y="77759"/>
                  <a:pt x="409651" y="87782"/>
                </a:cubicBezTo>
                <a:cubicBezTo>
                  <a:pt x="406613" y="94870"/>
                  <a:pt x="404206" y="102247"/>
                  <a:pt x="402336" y="109728"/>
                </a:cubicBezTo>
                <a:lnTo>
                  <a:pt x="387706" y="168249"/>
                </a:lnTo>
                <a:cubicBezTo>
                  <a:pt x="390144" y="280416"/>
                  <a:pt x="390625" y="392642"/>
                  <a:pt x="395021" y="504749"/>
                </a:cubicBezTo>
                <a:cubicBezTo>
                  <a:pt x="395508" y="517173"/>
                  <a:pt x="400445" y="529036"/>
                  <a:pt x="402336" y="541325"/>
                </a:cubicBezTo>
                <a:cubicBezTo>
                  <a:pt x="405325" y="560755"/>
                  <a:pt x="406134" y="580504"/>
                  <a:pt x="409651" y="599846"/>
                </a:cubicBezTo>
                <a:cubicBezTo>
                  <a:pt x="411030" y="607433"/>
                  <a:pt x="414937" y="614353"/>
                  <a:pt x="416966" y="621792"/>
                </a:cubicBezTo>
                <a:cubicBezTo>
                  <a:pt x="422257" y="641191"/>
                  <a:pt x="428292" y="660479"/>
                  <a:pt x="431597" y="680313"/>
                </a:cubicBezTo>
                <a:cubicBezTo>
                  <a:pt x="434035" y="694944"/>
                  <a:pt x="435315" y="709815"/>
                  <a:pt x="438912" y="724205"/>
                </a:cubicBezTo>
                <a:cubicBezTo>
                  <a:pt x="442652" y="739166"/>
                  <a:pt x="453542" y="768096"/>
                  <a:pt x="453542" y="768096"/>
                </a:cubicBezTo>
                <a:cubicBezTo>
                  <a:pt x="451104" y="853440"/>
                  <a:pt x="461310" y="940092"/>
                  <a:pt x="446227" y="1024128"/>
                </a:cubicBezTo>
                <a:cubicBezTo>
                  <a:pt x="443121" y="1041435"/>
                  <a:pt x="419847" y="1051797"/>
                  <a:pt x="402336" y="1053389"/>
                </a:cubicBezTo>
                <a:cubicBezTo>
                  <a:pt x="375514" y="1055827"/>
                  <a:pt x="348637" y="1057730"/>
                  <a:pt x="321869" y="1060704"/>
                </a:cubicBezTo>
                <a:cubicBezTo>
                  <a:pt x="304732" y="1062608"/>
                  <a:pt x="287853" y="1066697"/>
                  <a:pt x="270662" y="1068019"/>
                </a:cubicBezTo>
                <a:cubicBezTo>
                  <a:pt x="224405" y="1071577"/>
                  <a:pt x="178003" y="1072896"/>
                  <a:pt x="131674" y="1075334"/>
                </a:cubicBezTo>
                <a:cubicBezTo>
                  <a:pt x="117043" y="1080211"/>
                  <a:pt x="98687" y="1079060"/>
                  <a:pt x="87782" y="1089965"/>
                </a:cubicBezTo>
                <a:cubicBezTo>
                  <a:pt x="44989" y="1132758"/>
                  <a:pt x="60770" y="1112195"/>
                  <a:pt x="36576" y="1148486"/>
                </a:cubicBezTo>
                <a:cubicBezTo>
                  <a:pt x="31699" y="1163116"/>
                  <a:pt x="25687" y="1177416"/>
                  <a:pt x="21946" y="1192377"/>
                </a:cubicBezTo>
                <a:cubicBezTo>
                  <a:pt x="19507" y="1202131"/>
                  <a:pt x="18590" y="1212397"/>
                  <a:pt x="14630" y="1221638"/>
                </a:cubicBezTo>
                <a:cubicBezTo>
                  <a:pt x="11167" y="1229719"/>
                  <a:pt x="4877" y="1236269"/>
                  <a:pt x="0" y="1243584"/>
                </a:cubicBezTo>
                <a:cubicBezTo>
                  <a:pt x="4877" y="1275283"/>
                  <a:pt x="8719" y="1307158"/>
                  <a:pt x="14630" y="1338681"/>
                </a:cubicBezTo>
                <a:cubicBezTo>
                  <a:pt x="16051" y="1346260"/>
                  <a:pt x="18497" y="1353730"/>
                  <a:pt x="21946" y="1360627"/>
                </a:cubicBezTo>
                <a:cubicBezTo>
                  <a:pt x="25878" y="1368491"/>
                  <a:pt x="31699" y="1375258"/>
                  <a:pt x="36576" y="1382573"/>
                </a:cubicBezTo>
                <a:cubicBezTo>
                  <a:pt x="55465" y="1458128"/>
                  <a:pt x="48753" y="1419326"/>
                  <a:pt x="36576" y="1565453"/>
                </a:cubicBezTo>
                <a:cubicBezTo>
                  <a:pt x="35936" y="1573137"/>
                  <a:pt x="29852" y="1579710"/>
                  <a:pt x="29261" y="1587398"/>
                </a:cubicBezTo>
                <a:cubicBezTo>
                  <a:pt x="27391" y="1611710"/>
                  <a:pt x="29261" y="1636166"/>
                  <a:pt x="29261" y="166055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5290" y="5221069"/>
            <a:ext cx="5273420" cy="646331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Roseau Cane is a robust plant that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ppears to channelize water.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7709" y="848380"/>
            <a:ext cx="3248582" cy="523220"/>
          </a:xfrm>
          <a:prstGeom prst="rect">
            <a:avLst/>
          </a:prstGeom>
          <a:solidFill>
            <a:srgbClr val="0066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Healthy Roseau Cane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6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5" y="-76200"/>
            <a:ext cx="8229600" cy="721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36871"/>
            <a:ext cx="5111750" cy="4525963"/>
          </a:xfrm>
        </p:spPr>
      </p:pic>
      <p:sp>
        <p:nvSpPr>
          <p:cNvPr id="5" name="TextBox 4"/>
          <p:cNvSpPr txBox="1"/>
          <p:nvPr/>
        </p:nvSpPr>
        <p:spPr>
          <a:xfrm>
            <a:off x="685800" y="5029200"/>
            <a:ext cx="7675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Roseau Cane that dominates the distributary channels in the Bird's Foot Delta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appears unique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its extent, dominance, and desirability.  </a:t>
            </a:r>
          </a:p>
        </p:txBody>
      </p:sp>
    </p:spTree>
    <p:extLst>
      <p:ext uri="{BB962C8B-B14F-4D97-AF65-F5344CB8AC3E}">
        <p14:creationId xmlns:p14="http://schemas.microsoft.com/office/powerpoint/2010/main" val="416296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7709" y="848380"/>
            <a:ext cx="3248582" cy="523220"/>
          </a:xfrm>
          <a:prstGeom prst="rect">
            <a:avLst/>
          </a:prstGeom>
          <a:solidFill>
            <a:srgbClr val="0066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Healthy Roseau Cane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5290" y="5221069"/>
            <a:ext cx="5273420" cy="646331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Roseau Cane is a robust plant that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can grow in deeper water than almost any other plant.</a:t>
            </a:r>
          </a:p>
        </p:txBody>
      </p:sp>
    </p:spTree>
    <p:extLst>
      <p:ext uri="{BB962C8B-B14F-4D97-AF65-F5344CB8AC3E}">
        <p14:creationId xmlns:p14="http://schemas.microsoft.com/office/powerpoint/2010/main" val="421876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2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6146" y="4953000"/>
            <a:ext cx="5272021" cy="646331"/>
          </a:xfrm>
          <a:prstGeom prst="rect">
            <a:avLst/>
          </a:prstGeom>
          <a:solidFill>
            <a:srgbClr val="0066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 thousands of acres of deep water (~18 inches deep)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nothing is replacing Roseau Cane that dies.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8700" y="848380"/>
            <a:ext cx="3402535" cy="523220"/>
          </a:xfrm>
          <a:prstGeom prst="rect">
            <a:avLst/>
          </a:prstGeom>
          <a:solidFill>
            <a:srgbClr val="0066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Die-back Roseau Cane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783943" y="4953000"/>
            <a:ext cx="7687233" cy="369332"/>
          </a:xfrm>
          <a:prstGeom prst="rect">
            <a:avLst/>
          </a:prstGeom>
          <a:solidFill>
            <a:srgbClr val="0066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Roseau Cane growing in shallower water is being replaced by less robust species.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8700" y="848380"/>
            <a:ext cx="3402535" cy="523220"/>
          </a:xfrm>
          <a:prstGeom prst="rect">
            <a:avLst/>
          </a:prstGeom>
          <a:solidFill>
            <a:srgbClr val="0066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Die-back Roseau Cane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TextBox 2"/>
          <p:cNvSpPr txBox="1"/>
          <p:nvPr/>
        </p:nvSpPr>
        <p:spPr>
          <a:xfrm>
            <a:off x="2026367" y="6400800"/>
            <a:ext cx="5091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Pass A </a:t>
            </a:r>
            <a:r>
              <a:rPr lang="en-US" sz="2800" dirty="0" err="1" smtClean="0">
                <a:solidFill>
                  <a:schemeClr val="bg1"/>
                </a:solidFill>
              </a:rPr>
              <a:t>Loutre</a:t>
            </a:r>
            <a:r>
              <a:rPr lang="en-US" sz="2800" dirty="0" smtClean="0">
                <a:solidFill>
                  <a:schemeClr val="bg1"/>
                </a:solidFill>
              </a:rPr>
              <a:t> WMA, 12 Apr 2017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9163665" cy="6872749"/>
          </a:xfrm>
        </p:spPr>
      </p:pic>
      <p:sp>
        <p:nvSpPr>
          <p:cNvPr id="5" name="TextBox 4"/>
          <p:cNvSpPr txBox="1"/>
          <p:nvPr/>
        </p:nvSpPr>
        <p:spPr>
          <a:xfrm>
            <a:off x="2026367" y="6400800"/>
            <a:ext cx="4289636" cy="523220"/>
          </a:xfrm>
          <a:prstGeom prst="rect">
            <a:avLst/>
          </a:prstGeom>
          <a:solidFill>
            <a:srgbClr val="0066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Bayou Cutler, 17 May 2017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6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-71128"/>
            <a:ext cx="2266950" cy="136652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Scale Bug Life cycle 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(bad guys)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9812" y="1155190"/>
            <a:ext cx="2666317" cy="14998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56" t="20830" r="43804" b="24518"/>
          <a:stretch/>
        </p:blipFill>
        <p:spPr>
          <a:xfrm>
            <a:off x="1080796" y="1605179"/>
            <a:ext cx="1597188" cy="16345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4" b="887"/>
          <a:stretch/>
        </p:blipFill>
        <p:spPr>
          <a:xfrm>
            <a:off x="695762" y="3813495"/>
            <a:ext cx="2367256" cy="20495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4360" t="51104" r="10420" b="14220"/>
          <a:stretch/>
        </p:blipFill>
        <p:spPr>
          <a:xfrm rot="5400000">
            <a:off x="3930760" y="3887824"/>
            <a:ext cx="1929470" cy="2155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7"/>
          <a:srcRect l="24554" t="30807" r="33551" b="22910"/>
          <a:stretch/>
        </p:blipFill>
        <p:spPr>
          <a:xfrm rot="16200000">
            <a:off x="6280160" y="4012664"/>
            <a:ext cx="2365694" cy="14700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Arrow: Down 8"/>
          <p:cNvSpPr/>
          <p:nvPr/>
        </p:nvSpPr>
        <p:spPr>
          <a:xfrm>
            <a:off x="1795244" y="3352800"/>
            <a:ext cx="192947" cy="28824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Arrow: Down 9"/>
          <p:cNvSpPr/>
          <p:nvPr/>
        </p:nvSpPr>
        <p:spPr>
          <a:xfrm rot="16200000">
            <a:off x="3343789" y="4821684"/>
            <a:ext cx="192947" cy="28824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Arrow: Down 10"/>
          <p:cNvSpPr/>
          <p:nvPr/>
        </p:nvSpPr>
        <p:spPr>
          <a:xfrm rot="5400000">
            <a:off x="5877007" y="1892710"/>
            <a:ext cx="192946" cy="28824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Arrow: Down 11"/>
          <p:cNvSpPr/>
          <p:nvPr/>
        </p:nvSpPr>
        <p:spPr>
          <a:xfrm rot="16200000">
            <a:off x="6262134" y="4790633"/>
            <a:ext cx="192947" cy="28824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Arrow: Down 12"/>
          <p:cNvSpPr/>
          <p:nvPr/>
        </p:nvSpPr>
        <p:spPr>
          <a:xfrm rot="5400000">
            <a:off x="3110669" y="1940674"/>
            <a:ext cx="192947" cy="28824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5" name="Picture 2" descr="https://cnt-00.content-na.drive.amazonaws.com/cdproxy/templink/_W4Hrs2WVGBvxB_bjKk4YEYmFmOUivnLZ5d75YAYwaspX92IB?viewBox=1732%2C97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6" t="31825" r="42304" b="26310"/>
          <a:stretch/>
        </p:blipFill>
        <p:spPr bwMode="auto">
          <a:xfrm rot="5400000">
            <a:off x="6378249" y="888396"/>
            <a:ext cx="2064645" cy="210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88152" y="190075"/>
            <a:ext cx="264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Eggs inside a dead female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5762" y="5961053"/>
            <a:ext cx="2455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Crawlers or first nymphs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58" y="2237766"/>
            <a:ext cx="1069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Eggs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extracted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63069" y="6134211"/>
            <a:ext cx="1742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Crawlers settled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76227" y="6150411"/>
            <a:ext cx="2623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Second and third nymphs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26424" y="533400"/>
            <a:ext cx="145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Young female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Arrow: Down 8"/>
          <p:cNvSpPr/>
          <p:nvPr/>
        </p:nvSpPr>
        <p:spPr>
          <a:xfrm rot="10800000">
            <a:off x="7350853" y="3200400"/>
            <a:ext cx="192947" cy="28824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00" y="6477000"/>
            <a:ext cx="6062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</a:t>
            </a:r>
            <a:r>
              <a:rPr lang="en-US" sz="2400" dirty="0" smtClean="0">
                <a:solidFill>
                  <a:srgbClr val="FFFF00"/>
                </a:solidFill>
              </a:rPr>
              <a:t>mages provided Rodrigo Diaz, LSU Entomology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311"/>
            <a:ext cx="914400" cy="52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5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" y="76200"/>
            <a:ext cx="5562600" cy="5355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Parasitoids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(good guys)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3424" y="685800"/>
            <a:ext cx="7226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Tentative ID: </a:t>
            </a:r>
            <a:r>
              <a:rPr lang="en-US" sz="2400" dirty="0" err="1">
                <a:solidFill>
                  <a:schemeClr val="bg1"/>
                </a:solidFill>
              </a:rPr>
              <a:t>Neastymachus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japonicus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Encyrtidae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923424" y="4872335"/>
            <a:ext cx="7226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Tentative ID: </a:t>
            </a:r>
            <a:r>
              <a:rPr lang="en-US" sz="2400" dirty="0" err="1">
                <a:solidFill>
                  <a:schemeClr val="bg1"/>
                </a:solidFill>
              </a:rPr>
              <a:t>Boucekiella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depressa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Encyrtidae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691816" y="2891135"/>
            <a:ext cx="7690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Tentative ID: </a:t>
            </a:r>
            <a:r>
              <a:rPr lang="en-US" sz="2400" i="1" dirty="0" err="1">
                <a:solidFill>
                  <a:schemeClr val="bg1"/>
                </a:solidFill>
              </a:rPr>
              <a:t>Astymachus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japonicus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Encyrtidae</a:t>
            </a:r>
            <a:r>
              <a:rPr lang="en-US" sz="2400" dirty="0" smtClean="0">
                <a:solidFill>
                  <a:schemeClr val="bg1"/>
                </a:solidFill>
              </a:rPr>
              <a:t>) (</a:t>
            </a:r>
            <a:r>
              <a:rPr lang="en-US" sz="2400" dirty="0" err="1">
                <a:solidFill>
                  <a:schemeClr val="bg1"/>
                </a:solidFill>
              </a:rPr>
              <a:t>Encyrtidae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147465"/>
            <a:ext cx="1461628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1165098"/>
            <a:ext cx="1828800" cy="1575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7920" y="581432"/>
            <a:ext cx="1114563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9" t="20283" r="37935" b="19724"/>
          <a:stretch/>
        </p:blipFill>
        <p:spPr>
          <a:xfrm>
            <a:off x="5410200" y="3363228"/>
            <a:ext cx="1828800" cy="1502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7697" r="54809" b="12802"/>
          <a:stretch/>
        </p:blipFill>
        <p:spPr>
          <a:xfrm rot="5400000">
            <a:off x="1712591" y="3090616"/>
            <a:ext cx="129962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30281" r="34863" b="26756"/>
          <a:stretch/>
        </p:blipFill>
        <p:spPr>
          <a:xfrm>
            <a:off x="4800600" y="5463941"/>
            <a:ext cx="2743200" cy="11887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 t="29380" r="17975" b="46195"/>
          <a:stretch/>
        </p:blipFill>
        <p:spPr>
          <a:xfrm>
            <a:off x="1981200" y="5318306"/>
            <a:ext cx="2034208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038600" y="159299"/>
            <a:ext cx="5212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i</a:t>
            </a:r>
            <a:r>
              <a:rPr lang="en-US" sz="2800" dirty="0" smtClean="0">
                <a:solidFill>
                  <a:srgbClr val="FFFF00"/>
                </a:solidFill>
              </a:rPr>
              <a:t>mages provided Rodrigo Diaz, LSU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311"/>
            <a:ext cx="914400" cy="52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3657600"/>
            <a:ext cx="56896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7" y="5943599"/>
            <a:ext cx="3505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 May 2017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Hwy 82, West of Rockefeller Refuge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7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466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1499616" y="1960474"/>
            <a:ext cx="1470355" cy="2852928"/>
          </a:xfrm>
          <a:custGeom>
            <a:avLst/>
            <a:gdLst>
              <a:gd name="connsiteX0" fmla="*/ 0 w 1470355"/>
              <a:gd name="connsiteY0" fmla="*/ 0 h 2852928"/>
              <a:gd name="connsiteX1" fmla="*/ 7315 w 1470355"/>
              <a:gd name="connsiteY1" fmla="*/ 182880 h 2852928"/>
              <a:gd name="connsiteX2" fmla="*/ 14630 w 1470355"/>
              <a:gd name="connsiteY2" fmla="*/ 204825 h 2852928"/>
              <a:gd name="connsiteX3" fmla="*/ 51206 w 1470355"/>
              <a:gd name="connsiteY3" fmla="*/ 241401 h 2852928"/>
              <a:gd name="connsiteX4" fmla="*/ 73152 w 1470355"/>
              <a:gd name="connsiteY4" fmla="*/ 256032 h 2852928"/>
              <a:gd name="connsiteX5" fmla="*/ 87782 w 1470355"/>
              <a:gd name="connsiteY5" fmla="*/ 277977 h 2852928"/>
              <a:gd name="connsiteX6" fmla="*/ 168250 w 1470355"/>
              <a:gd name="connsiteY6" fmla="*/ 314553 h 2852928"/>
              <a:gd name="connsiteX7" fmla="*/ 248717 w 1470355"/>
              <a:gd name="connsiteY7" fmla="*/ 351129 h 2852928"/>
              <a:gd name="connsiteX8" fmla="*/ 270662 w 1470355"/>
              <a:gd name="connsiteY8" fmla="*/ 358444 h 2852928"/>
              <a:gd name="connsiteX9" fmla="*/ 329184 w 1470355"/>
              <a:gd name="connsiteY9" fmla="*/ 365760 h 2852928"/>
              <a:gd name="connsiteX10" fmla="*/ 380390 w 1470355"/>
              <a:gd name="connsiteY10" fmla="*/ 380390 h 2852928"/>
              <a:gd name="connsiteX11" fmla="*/ 431597 w 1470355"/>
              <a:gd name="connsiteY11" fmla="*/ 395020 h 2852928"/>
              <a:gd name="connsiteX12" fmla="*/ 519379 w 1470355"/>
              <a:gd name="connsiteY12" fmla="*/ 416966 h 2852928"/>
              <a:gd name="connsiteX13" fmla="*/ 541325 w 1470355"/>
              <a:gd name="connsiteY13" fmla="*/ 424281 h 2852928"/>
              <a:gd name="connsiteX14" fmla="*/ 607162 w 1470355"/>
              <a:gd name="connsiteY14" fmla="*/ 438912 h 2852928"/>
              <a:gd name="connsiteX15" fmla="*/ 636422 w 1470355"/>
              <a:gd name="connsiteY15" fmla="*/ 453542 h 2852928"/>
              <a:gd name="connsiteX16" fmla="*/ 665683 w 1470355"/>
              <a:gd name="connsiteY16" fmla="*/ 460857 h 2852928"/>
              <a:gd name="connsiteX17" fmla="*/ 687629 w 1470355"/>
              <a:gd name="connsiteY17" fmla="*/ 468172 h 2852928"/>
              <a:gd name="connsiteX18" fmla="*/ 709574 w 1470355"/>
              <a:gd name="connsiteY18" fmla="*/ 482803 h 2852928"/>
              <a:gd name="connsiteX19" fmla="*/ 738835 w 1470355"/>
              <a:gd name="connsiteY19" fmla="*/ 490118 h 2852928"/>
              <a:gd name="connsiteX20" fmla="*/ 753466 w 1470355"/>
              <a:gd name="connsiteY20" fmla="*/ 504748 h 2852928"/>
              <a:gd name="connsiteX21" fmla="*/ 775411 w 1470355"/>
              <a:gd name="connsiteY21" fmla="*/ 512064 h 2852928"/>
              <a:gd name="connsiteX22" fmla="*/ 819302 w 1470355"/>
              <a:gd name="connsiteY22" fmla="*/ 534009 h 2852928"/>
              <a:gd name="connsiteX23" fmla="*/ 877824 w 1470355"/>
              <a:gd name="connsiteY23" fmla="*/ 577900 h 2852928"/>
              <a:gd name="connsiteX24" fmla="*/ 907085 w 1470355"/>
              <a:gd name="connsiteY24" fmla="*/ 592531 h 2852928"/>
              <a:gd name="connsiteX25" fmla="*/ 936346 w 1470355"/>
              <a:gd name="connsiteY25" fmla="*/ 614476 h 2852928"/>
              <a:gd name="connsiteX26" fmla="*/ 980237 w 1470355"/>
              <a:gd name="connsiteY26" fmla="*/ 629107 h 2852928"/>
              <a:gd name="connsiteX27" fmla="*/ 1031443 w 1470355"/>
              <a:gd name="connsiteY27" fmla="*/ 658368 h 2852928"/>
              <a:gd name="connsiteX28" fmla="*/ 1075334 w 1470355"/>
              <a:gd name="connsiteY28" fmla="*/ 680313 h 2852928"/>
              <a:gd name="connsiteX29" fmla="*/ 1141171 w 1470355"/>
              <a:gd name="connsiteY29" fmla="*/ 709574 h 2852928"/>
              <a:gd name="connsiteX30" fmla="*/ 1163117 w 1470355"/>
              <a:gd name="connsiteY30" fmla="*/ 716889 h 2852928"/>
              <a:gd name="connsiteX31" fmla="*/ 1228954 w 1470355"/>
              <a:gd name="connsiteY31" fmla="*/ 746150 h 2852928"/>
              <a:gd name="connsiteX32" fmla="*/ 1258214 w 1470355"/>
              <a:gd name="connsiteY32" fmla="*/ 760780 h 2852928"/>
              <a:gd name="connsiteX33" fmla="*/ 1280160 w 1470355"/>
              <a:gd name="connsiteY33" fmla="*/ 775411 h 2852928"/>
              <a:gd name="connsiteX34" fmla="*/ 1302106 w 1470355"/>
              <a:gd name="connsiteY34" fmla="*/ 782726 h 2852928"/>
              <a:gd name="connsiteX35" fmla="*/ 1338682 w 1470355"/>
              <a:gd name="connsiteY35" fmla="*/ 811987 h 2852928"/>
              <a:gd name="connsiteX36" fmla="*/ 1360627 w 1470355"/>
              <a:gd name="connsiteY36" fmla="*/ 826617 h 2852928"/>
              <a:gd name="connsiteX37" fmla="*/ 1367942 w 1470355"/>
              <a:gd name="connsiteY37" fmla="*/ 848563 h 2852928"/>
              <a:gd name="connsiteX38" fmla="*/ 1375258 w 1470355"/>
              <a:gd name="connsiteY38" fmla="*/ 885139 h 2852928"/>
              <a:gd name="connsiteX39" fmla="*/ 1389888 w 1470355"/>
              <a:gd name="connsiteY39" fmla="*/ 914400 h 2852928"/>
              <a:gd name="connsiteX40" fmla="*/ 1397203 w 1470355"/>
              <a:gd name="connsiteY40" fmla="*/ 943660 h 2852928"/>
              <a:gd name="connsiteX41" fmla="*/ 1419149 w 1470355"/>
              <a:gd name="connsiteY41" fmla="*/ 1009497 h 2852928"/>
              <a:gd name="connsiteX42" fmla="*/ 1433779 w 1470355"/>
              <a:gd name="connsiteY42" fmla="*/ 1075334 h 2852928"/>
              <a:gd name="connsiteX43" fmla="*/ 1448410 w 1470355"/>
              <a:gd name="connsiteY43" fmla="*/ 1141171 h 2852928"/>
              <a:gd name="connsiteX44" fmla="*/ 1470355 w 1470355"/>
              <a:gd name="connsiteY44" fmla="*/ 1207008 h 2852928"/>
              <a:gd name="connsiteX45" fmla="*/ 1463040 w 1470355"/>
              <a:gd name="connsiteY45" fmla="*/ 1433779 h 2852928"/>
              <a:gd name="connsiteX46" fmla="*/ 1455725 w 1470355"/>
              <a:gd name="connsiteY46" fmla="*/ 1455724 h 2852928"/>
              <a:gd name="connsiteX47" fmla="*/ 1441094 w 1470355"/>
              <a:gd name="connsiteY47" fmla="*/ 1528876 h 2852928"/>
              <a:gd name="connsiteX48" fmla="*/ 1433779 w 1470355"/>
              <a:gd name="connsiteY48" fmla="*/ 1631289 h 2852928"/>
              <a:gd name="connsiteX49" fmla="*/ 1426464 w 1470355"/>
              <a:gd name="connsiteY49" fmla="*/ 1653235 h 2852928"/>
              <a:gd name="connsiteX50" fmla="*/ 1411834 w 1470355"/>
              <a:gd name="connsiteY50" fmla="*/ 1726387 h 2852928"/>
              <a:gd name="connsiteX51" fmla="*/ 1389888 w 1470355"/>
              <a:gd name="connsiteY51" fmla="*/ 1792224 h 2852928"/>
              <a:gd name="connsiteX52" fmla="*/ 1382573 w 1470355"/>
              <a:gd name="connsiteY52" fmla="*/ 1814169 h 2852928"/>
              <a:gd name="connsiteX53" fmla="*/ 1360627 w 1470355"/>
              <a:gd name="connsiteY53" fmla="*/ 1894636 h 2852928"/>
              <a:gd name="connsiteX54" fmla="*/ 1345997 w 1470355"/>
              <a:gd name="connsiteY54" fmla="*/ 1938528 h 2852928"/>
              <a:gd name="connsiteX55" fmla="*/ 1331366 w 1470355"/>
              <a:gd name="connsiteY55" fmla="*/ 2055571 h 2852928"/>
              <a:gd name="connsiteX56" fmla="*/ 1324051 w 1470355"/>
              <a:gd name="connsiteY56" fmla="*/ 2077516 h 2852928"/>
              <a:gd name="connsiteX57" fmla="*/ 1309421 w 1470355"/>
              <a:gd name="connsiteY57" fmla="*/ 2216505 h 2852928"/>
              <a:gd name="connsiteX58" fmla="*/ 1302106 w 1470355"/>
              <a:gd name="connsiteY58" fmla="*/ 2238451 h 2852928"/>
              <a:gd name="connsiteX59" fmla="*/ 1287475 w 1470355"/>
              <a:gd name="connsiteY59" fmla="*/ 2326233 h 2852928"/>
              <a:gd name="connsiteX60" fmla="*/ 1272845 w 1470355"/>
              <a:gd name="connsiteY60" fmla="*/ 2399385 h 2852928"/>
              <a:gd name="connsiteX61" fmla="*/ 1258214 w 1470355"/>
              <a:gd name="connsiteY61" fmla="*/ 2421331 h 2852928"/>
              <a:gd name="connsiteX62" fmla="*/ 1243584 w 1470355"/>
              <a:gd name="connsiteY62" fmla="*/ 2465222 h 2852928"/>
              <a:gd name="connsiteX63" fmla="*/ 1228954 w 1470355"/>
              <a:gd name="connsiteY63" fmla="*/ 2553004 h 2852928"/>
              <a:gd name="connsiteX64" fmla="*/ 1236269 w 1470355"/>
              <a:gd name="connsiteY64" fmla="*/ 2633472 h 2852928"/>
              <a:gd name="connsiteX65" fmla="*/ 1250899 w 1470355"/>
              <a:gd name="connsiteY65" fmla="*/ 2655417 h 2852928"/>
              <a:gd name="connsiteX66" fmla="*/ 1258214 w 1470355"/>
              <a:gd name="connsiteY66" fmla="*/ 2677363 h 2852928"/>
              <a:gd name="connsiteX67" fmla="*/ 1243584 w 1470355"/>
              <a:gd name="connsiteY67" fmla="*/ 2728569 h 2852928"/>
              <a:gd name="connsiteX68" fmla="*/ 1236269 w 1470355"/>
              <a:gd name="connsiteY68" fmla="*/ 2801721 h 2852928"/>
              <a:gd name="connsiteX69" fmla="*/ 1199693 w 1470355"/>
              <a:gd name="connsiteY69" fmla="*/ 2838297 h 2852928"/>
              <a:gd name="connsiteX70" fmla="*/ 1185062 w 1470355"/>
              <a:gd name="connsiteY70" fmla="*/ 2852928 h 2852928"/>
              <a:gd name="connsiteX71" fmla="*/ 1155802 w 1470355"/>
              <a:gd name="connsiteY71" fmla="*/ 2845612 h 2852928"/>
              <a:gd name="connsiteX72" fmla="*/ 1119226 w 1470355"/>
              <a:gd name="connsiteY72" fmla="*/ 2823667 h 2852928"/>
              <a:gd name="connsiteX73" fmla="*/ 1053389 w 1470355"/>
              <a:gd name="connsiteY73" fmla="*/ 2816352 h 2852928"/>
              <a:gd name="connsiteX74" fmla="*/ 1024128 w 1470355"/>
              <a:gd name="connsiteY74" fmla="*/ 2809036 h 2852928"/>
              <a:gd name="connsiteX75" fmla="*/ 987552 w 1470355"/>
              <a:gd name="connsiteY75" fmla="*/ 2801721 h 2852928"/>
              <a:gd name="connsiteX76" fmla="*/ 943661 w 1470355"/>
              <a:gd name="connsiteY76" fmla="*/ 2765145 h 2852928"/>
              <a:gd name="connsiteX77" fmla="*/ 929030 w 1470355"/>
              <a:gd name="connsiteY77" fmla="*/ 2750515 h 2852928"/>
              <a:gd name="connsiteX78" fmla="*/ 870509 w 1470355"/>
              <a:gd name="connsiteY78" fmla="*/ 2735884 h 2852928"/>
              <a:gd name="connsiteX79" fmla="*/ 855878 w 1470355"/>
              <a:gd name="connsiteY79" fmla="*/ 2721254 h 2852928"/>
              <a:gd name="connsiteX80" fmla="*/ 841248 w 1470355"/>
              <a:gd name="connsiteY80" fmla="*/ 2699308 h 2852928"/>
              <a:gd name="connsiteX81" fmla="*/ 819302 w 1470355"/>
              <a:gd name="connsiteY81" fmla="*/ 2691993 h 2852928"/>
              <a:gd name="connsiteX82" fmla="*/ 760781 w 1470355"/>
              <a:gd name="connsiteY82" fmla="*/ 2640787 h 2852928"/>
              <a:gd name="connsiteX83" fmla="*/ 746150 w 1470355"/>
              <a:gd name="connsiteY83" fmla="*/ 2626156 h 2852928"/>
              <a:gd name="connsiteX84" fmla="*/ 724205 w 1470355"/>
              <a:gd name="connsiteY84" fmla="*/ 2589580 h 2852928"/>
              <a:gd name="connsiteX85" fmla="*/ 702259 w 1470355"/>
              <a:gd name="connsiteY85" fmla="*/ 2582265 h 2852928"/>
              <a:gd name="connsiteX86" fmla="*/ 614477 w 1470355"/>
              <a:gd name="connsiteY86" fmla="*/ 2538374 h 2852928"/>
              <a:gd name="connsiteX87" fmla="*/ 555955 w 1470355"/>
              <a:gd name="connsiteY87" fmla="*/ 2523744 h 2852928"/>
              <a:gd name="connsiteX88" fmla="*/ 534010 w 1470355"/>
              <a:gd name="connsiteY88" fmla="*/ 2509113 h 2852928"/>
              <a:gd name="connsiteX89" fmla="*/ 490118 w 1470355"/>
              <a:gd name="connsiteY89" fmla="*/ 2494483 h 2852928"/>
              <a:gd name="connsiteX90" fmla="*/ 475488 w 1470355"/>
              <a:gd name="connsiteY90" fmla="*/ 2479852 h 2852928"/>
              <a:gd name="connsiteX91" fmla="*/ 453542 w 1470355"/>
              <a:gd name="connsiteY91" fmla="*/ 2472537 h 2852928"/>
              <a:gd name="connsiteX92" fmla="*/ 438912 w 1470355"/>
              <a:gd name="connsiteY92" fmla="*/ 2443276 h 2852928"/>
              <a:gd name="connsiteX93" fmla="*/ 395021 w 1470355"/>
              <a:gd name="connsiteY93" fmla="*/ 2414016 h 2852928"/>
              <a:gd name="connsiteX94" fmla="*/ 365760 w 1470355"/>
              <a:gd name="connsiteY94" fmla="*/ 2392070 h 2852928"/>
              <a:gd name="connsiteX95" fmla="*/ 343814 w 1470355"/>
              <a:gd name="connsiteY95" fmla="*/ 2377440 h 2852928"/>
              <a:gd name="connsiteX96" fmla="*/ 343814 w 1470355"/>
              <a:gd name="connsiteY96" fmla="*/ 2355494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470355" h="2852928">
                <a:moveTo>
                  <a:pt x="0" y="0"/>
                </a:moveTo>
                <a:cubicBezTo>
                  <a:pt x="2438" y="60960"/>
                  <a:pt x="2968" y="122026"/>
                  <a:pt x="7315" y="182880"/>
                </a:cubicBezTo>
                <a:cubicBezTo>
                  <a:pt x="7864" y="190571"/>
                  <a:pt x="10004" y="198656"/>
                  <a:pt x="14630" y="204825"/>
                </a:cubicBezTo>
                <a:cubicBezTo>
                  <a:pt x="24975" y="218619"/>
                  <a:pt x="36860" y="231837"/>
                  <a:pt x="51206" y="241401"/>
                </a:cubicBezTo>
                <a:lnTo>
                  <a:pt x="73152" y="256032"/>
                </a:lnTo>
                <a:cubicBezTo>
                  <a:pt x="78029" y="263347"/>
                  <a:pt x="80580" y="272935"/>
                  <a:pt x="87782" y="277977"/>
                </a:cubicBezTo>
                <a:cubicBezTo>
                  <a:pt x="154445" y="324641"/>
                  <a:pt x="125173" y="295408"/>
                  <a:pt x="168250" y="314553"/>
                </a:cubicBezTo>
                <a:cubicBezTo>
                  <a:pt x="245191" y="348749"/>
                  <a:pt x="179851" y="325305"/>
                  <a:pt x="248717" y="351129"/>
                </a:cubicBezTo>
                <a:cubicBezTo>
                  <a:pt x="255937" y="353836"/>
                  <a:pt x="263076" y="357065"/>
                  <a:pt x="270662" y="358444"/>
                </a:cubicBezTo>
                <a:cubicBezTo>
                  <a:pt x="290004" y="361961"/>
                  <a:pt x="309792" y="362528"/>
                  <a:pt x="329184" y="365760"/>
                </a:cubicBezTo>
                <a:cubicBezTo>
                  <a:pt x="356632" y="370335"/>
                  <a:pt x="356035" y="373431"/>
                  <a:pt x="380390" y="380390"/>
                </a:cubicBezTo>
                <a:cubicBezTo>
                  <a:pt x="444696" y="398763"/>
                  <a:pt x="378972" y="377479"/>
                  <a:pt x="431597" y="395020"/>
                </a:cubicBezTo>
                <a:cubicBezTo>
                  <a:pt x="475213" y="424099"/>
                  <a:pt x="436519" y="403156"/>
                  <a:pt x="519379" y="416966"/>
                </a:cubicBezTo>
                <a:cubicBezTo>
                  <a:pt x="526985" y="418234"/>
                  <a:pt x="533911" y="422163"/>
                  <a:pt x="541325" y="424281"/>
                </a:cubicBezTo>
                <a:cubicBezTo>
                  <a:pt x="565425" y="431166"/>
                  <a:pt x="582028" y="433885"/>
                  <a:pt x="607162" y="438912"/>
                </a:cubicBezTo>
                <a:cubicBezTo>
                  <a:pt x="616915" y="443789"/>
                  <a:pt x="626212" y="449713"/>
                  <a:pt x="636422" y="453542"/>
                </a:cubicBezTo>
                <a:cubicBezTo>
                  <a:pt x="645836" y="457072"/>
                  <a:pt x="656016" y="458095"/>
                  <a:pt x="665683" y="460857"/>
                </a:cubicBezTo>
                <a:cubicBezTo>
                  <a:pt x="673097" y="462975"/>
                  <a:pt x="680314" y="465734"/>
                  <a:pt x="687629" y="468172"/>
                </a:cubicBezTo>
                <a:cubicBezTo>
                  <a:pt x="694944" y="473049"/>
                  <a:pt x="701493" y="479340"/>
                  <a:pt x="709574" y="482803"/>
                </a:cubicBezTo>
                <a:cubicBezTo>
                  <a:pt x="718815" y="486763"/>
                  <a:pt x="729842" y="485622"/>
                  <a:pt x="738835" y="490118"/>
                </a:cubicBezTo>
                <a:cubicBezTo>
                  <a:pt x="745004" y="493202"/>
                  <a:pt x="747552" y="501200"/>
                  <a:pt x="753466" y="504748"/>
                </a:cubicBezTo>
                <a:cubicBezTo>
                  <a:pt x="760078" y="508715"/>
                  <a:pt x="768514" y="508616"/>
                  <a:pt x="775411" y="512064"/>
                </a:cubicBezTo>
                <a:cubicBezTo>
                  <a:pt x="832125" y="540422"/>
                  <a:pt x="764150" y="515625"/>
                  <a:pt x="819302" y="534009"/>
                </a:cubicBezTo>
                <a:cubicBezTo>
                  <a:pt x="839878" y="554585"/>
                  <a:pt x="844735" y="561355"/>
                  <a:pt x="877824" y="577900"/>
                </a:cubicBezTo>
                <a:cubicBezTo>
                  <a:pt x="887578" y="582777"/>
                  <a:pt x="897838" y="586751"/>
                  <a:pt x="907085" y="592531"/>
                </a:cubicBezTo>
                <a:cubicBezTo>
                  <a:pt x="917424" y="598993"/>
                  <a:pt x="925441" y="609024"/>
                  <a:pt x="936346" y="614476"/>
                </a:cubicBezTo>
                <a:cubicBezTo>
                  <a:pt x="950140" y="621373"/>
                  <a:pt x="980237" y="629107"/>
                  <a:pt x="980237" y="629107"/>
                </a:cubicBezTo>
                <a:cubicBezTo>
                  <a:pt x="1050989" y="682169"/>
                  <a:pt x="975592" y="630442"/>
                  <a:pt x="1031443" y="658368"/>
                </a:cubicBezTo>
                <a:cubicBezTo>
                  <a:pt x="1088157" y="686726"/>
                  <a:pt x="1020182" y="661929"/>
                  <a:pt x="1075334" y="680313"/>
                </a:cubicBezTo>
                <a:cubicBezTo>
                  <a:pt x="1110111" y="703498"/>
                  <a:pt x="1088940" y="692164"/>
                  <a:pt x="1141171" y="709574"/>
                </a:cubicBezTo>
                <a:lnTo>
                  <a:pt x="1163117" y="716889"/>
                </a:lnTo>
                <a:cubicBezTo>
                  <a:pt x="1227665" y="759924"/>
                  <a:pt x="1124498" y="693922"/>
                  <a:pt x="1228954" y="746150"/>
                </a:cubicBezTo>
                <a:cubicBezTo>
                  <a:pt x="1238707" y="751027"/>
                  <a:pt x="1248746" y="755370"/>
                  <a:pt x="1258214" y="760780"/>
                </a:cubicBezTo>
                <a:cubicBezTo>
                  <a:pt x="1265848" y="765142"/>
                  <a:pt x="1272296" y="771479"/>
                  <a:pt x="1280160" y="775411"/>
                </a:cubicBezTo>
                <a:cubicBezTo>
                  <a:pt x="1287057" y="778859"/>
                  <a:pt x="1294791" y="780288"/>
                  <a:pt x="1302106" y="782726"/>
                </a:cubicBezTo>
                <a:cubicBezTo>
                  <a:pt x="1369648" y="827754"/>
                  <a:pt x="1286565" y="770293"/>
                  <a:pt x="1338682" y="811987"/>
                </a:cubicBezTo>
                <a:cubicBezTo>
                  <a:pt x="1345547" y="817479"/>
                  <a:pt x="1353312" y="821740"/>
                  <a:pt x="1360627" y="826617"/>
                </a:cubicBezTo>
                <a:cubicBezTo>
                  <a:pt x="1363065" y="833932"/>
                  <a:pt x="1366072" y="841082"/>
                  <a:pt x="1367942" y="848563"/>
                </a:cubicBezTo>
                <a:cubicBezTo>
                  <a:pt x="1370958" y="860625"/>
                  <a:pt x="1371326" y="873344"/>
                  <a:pt x="1375258" y="885139"/>
                </a:cubicBezTo>
                <a:cubicBezTo>
                  <a:pt x="1378706" y="895484"/>
                  <a:pt x="1386059" y="904189"/>
                  <a:pt x="1389888" y="914400"/>
                </a:cubicBezTo>
                <a:cubicBezTo>
                  <a:pt x="1393418" y="923813"/>
                  <a:pt x="1394246" y="934051"/>
                  <a:pt x="1397203" y="943660"/>
                </a:cubicBezTo>
                <a:cubicBezTo>
                  <a:pt x="1404006" y="965770"/>
                  <a:pt x="1414612" y="986813"/>
                  <a:pt x="1419149" y="1009497"/>
                </a:cubicBezTo>
                <a:cubicBezTo>
                  <a:pt x="1441211" y="1119811"/>
                  <a:pt x="1413118" y="982357"/>
                  <a:pt x="1433779" y="1075334"/>
                </a:cubicBezTo>
                <a:cubicBezTo>
                  <a:pt x="1437647" y="1092740"/>
                  <a:pt x="1442460" y="1123321"/>
                  <a:pt x="1448410" y="1141171"/>
                </a:cubicBezTo>
                <a:cubicBezTo>
                  <a:pt x="1475952" y="1223796"/>
                  <a:pt x="1452828" y="1136898"/>
                  <a:pt x="1470355" y="1207008"/>
                </a:cubicBezTo>
                <a:cubicBezTo>
                  <a:pt x="1467917" y="1282598"/>
                  <a:pt x="1467481" y="1358280"/>
                  <a:pt x="1463040" y="1433779"/>
                </a:cubicBezTo>
                <a:cubicBezTo>
                  <a:pt x="1462587" y="1441476"/>
                  <a:pt x="1457398" y="1448197"/>
                  <a:pt x="1455725" y="1455724"/>
                </a:cubicBezTo>
                <a:cubicBezTo>
                  <a:pt x="1419888" y="1616994"/>
                  <a:pt x="1470220" y="1412388"/>
                  <a:pt x="1441094" y="1528876"/>
                </a:cubicBezTo>
                <a:cubicBezTo>
                  <a:pt x="1438656" y="1563014"/>
                  <a:pt x="1437778" y="1597299"/>
                  <a:pt x="1433779" y="1631289"/>
                </a:cubicBezTo>
                <a:cubicBezTo>
                  <a:pt x="1432878" y="1638947"/>
                  <a:pt x="1428137" y="1645708"/>
                  <a:pt x="1426464" y="1653235"/>
                </a:cubicBezTo>
                <a:cubicBezTo>
                  <a:pt x="1415168" y="1704067"/>
                  <a:pt x="1424324" y="1684754"/>
                  <a:pt x="1411834" y="1726387"/>
                </a:cubicBezTo>
                <a:cubicBezTo>
                  <a:pt x="1405187" y="1748544"/>
                  <a:pt x="1397203" y="1770278"/>
                  <a:pt x="1389888" y="1792224"/>
                </a:cubicBezTo>
                <a:cubicBezTo>
                  <a:pt x="1387450" y="1799539"/>
                  <a:pt x="1384085" y="1806608"/>
                  <a:pt x="1382573" y="1814169"/>
                </a:cubicBezTo>
                <a:cubicBezTo>
                  <a:pt x="1372233" y="1865872"/>
                  <a:pt x="1379191" y="1838943"/>
                  <a:pt x="1360627" y="1894636"/>
                </a:cubicBezTo>
                <a:lnTo>
                  <a:pt x="1345997" y="1938528"/>
                </a:lnTo>
                <a:cubicBezTo>
                  <a:pt x="1343460" y="1961363"/>
                  <a:pt x="1336587" y="2029466"/>
                  <a:pt x="1331366" y="2055571"/>
                </a:cubicBezTo>
                <a:cubicBezTo>
                  <a:pt x="1329854" y="2063132"/>
                  <a:pt x="1326489" y="2070201"/>
                  <a:pt x="1324051" y="2077516"/>
                </a:cubicBezTo>
                <a:cubicBezTo>
                  <a:pt x="1320884" y="2115527"/>
                  <a:pt x="1317612" y="2175548"/>
                  <a:pt x="1309421" y="2216505"/>
                </a:cubicBezTo>
                <a:cubicBezTo>
                  <a:pt x="1307909" y="2224066"/>
                  <a:pt x="1304544" y="2231136"/>
                  <a:pt x="1302106" y="2238451"/>
                </a:cubicBezTo>
                <a:cubicBezTo>
                  <a:pt x="1285665" y="2369967"/>
                  <a:pt x="1303587" y="2245671"/>
                  <a:pt x="1287475" y="2326233"/>
                </a:cubicBezTo>
                <a:cubicBezTo>
                  <a:pt x="1285206" y="2337577"/>
                  <a:pt x="1279216" y="2384519"/>
                  <a:pt x="1272845" y="2399385"/>
                </a:cubicBezTo>
                <a:cubicBezTo>
                  <a:pt x="1269382" y="2407466"/>
                  <a:pt x="1263091" y="2414016"/>
                  <a:pt x="1258214" y="2421331"/>
                </a:cubicBezTo>
                <a:cubicBezTo>
                  <a:pt x="1253337" y="2435961"/>
                  <a:pt x="1245497" y="2449919"/>
                  <a:pt x="1243584" y="2465222"/>
                </a:cubicBezTo>
                <a:cubicBezTo>
                  <a:pt x="1235022" y="2533720"/>
                  <a:pt x="1241037" y="2504672"/>
                  <a:pt x="1228954" y="2553004"/>
                </a:cubicBezTo>
                <a:cubicBezTo>
                  <a:pt x="1231392" y="2579827"/>
                  <a:pt x="1230626" y="2607137"/>
                  <a:pt x="1236269" y="2633472"/>
                </a:cubicBezTo>
                <a:cubicBezTo>
                  <a:pt x="1238111" y="2642068"/>
                  <a:pt x="1246967" y="2647554"/>
                  <a:pt x="1250899" y="2655417"/>
                </a:cubicBezTo>
                <a:cubicBezTo>
                  <a:pt x="1254347" y="2662314"/>
                  <a:pt x="1255776" y="2670048"/>
                  <a:pt x="1258214" y="2677363"/>
                </a:cubicBezTo>
                <a:cubicBezTo>
                  <a:pt x="1253003" y="2692996"/>
                  <a:pt x="1245880" y="2712493"/>
                  <a:pt x="1243584" y="2728569"/>
                </a:cubicBezTo>
                <a:cubicBezTo>
                  <a:pt x="1240118" y="2752828"/>
                  <a:pt x="1241779" y="2777843"/>
                  <a:pt x="1236269" y="2801721"/>
                </a:cubicBezTo>
                <a:cubicBezTo>
                  <a:pt x="1231300" y="2823253"/>
                  <a:pt x="1214415" y="2826519"/>
                  <a:pt x="1199693" y="2838297"/>
                </a:cubicBezTo>
                <a:cubicBezTo>
                  <a:pt x="1194307" y="2842606"/>
                  <a:pt x="1189939" y="2848051"/>
                  <a:pt x="1185062" y="2852928"/>
                </a:cubicBezTo>
                <a:cubicBezTo>
                  <a:pt x="1175309" y="2850489"/>
                  <a:pt x="1164794" y="2850108"/>
                  <a:pt x="1155802" y="2845612"/>
                </a:cubicBezTo>
                <a:cubicBezTo>
                  <a:pt x="1118340" y="2826881"/>
                  <a:pt x="1167143" y="2831653"/>
                  <a:pt x="1119226" y="2823667"/>
                </a:cubicBezTo>
                <a:cubicBezTo>
                  <a:pt x="1097446" y="2820037"/>
                  <a:pt x="1075335" y="2818790"/>
                  <a:pt x="1053389" y="2816352"/>
                </a:cubicBezTo>
                <a:cubicBezTo>
                  <a:pt x="1043635" y="2813913"/>
                  <a:pt x="1033942" y="2811217"/>
                  <a:pt x="1024128" y="2809036"/>
                </a:cubicBezTo>
                <a:cubicBezTo>
                  <a:pt x="1011991" y="2806339"/>
                  <a:pt x="998096" y="2808311"/>
                  <a:pt x="987552" y="2801721"/>
                </a:cubicBezTo>
                <a:cubicBezTo>
                  <a:pt x="896447" y="2744780"/>
                  <a:pt x="1017985" y="2789920"/>
                  <a:pt x="943661" y="2765145"/>
                </a:cubicBezTo>
                <a:cubicBezTo>
                  <a:pt x="938784" y="2760268"/>
                  <a:pt x="935434" y="2753076"/>
                  <a:pt x="929030" y="2750515"/>
                </a:cubicBezTo>
                <a:cubicBezTo>
                  <a:pt x="910361" y="2743047"/>
                  <a:pt x="870509" y="2735884"/>
                  <a:pt x="870509" y="2735884"/>
                </a:cubicBezTo>
                <a:cubicBezTo>
                  <a:pt x="865632" y="2731007"/>
                  <a:pt x="860186" y="2726640"/>
                  <a:pt x="855878" y="2721254"/>
                </a:cubicBezTo>
                <a:cubicBezTo>
                  <a:pt x="850386" y="2714389"/>
                  <a:pt x="848113" y="2704800"/>
                  <a:pt x="841248" y="2699308"/>
                </a:cubicBezTo>
                <a:cubicBezTo>
                  <a:pt x="835227" y="2694491"/>
                  <a:pt x="826617" y="2694431"/>
                  <a:pt x="819302" y="2691993"/>
                </a:cubicBezTo>
                <a:cubicBezTo>
                  <a:pt x="783011" y="2667799"/>
                  <a:pt x="803574" y="2683580"/>
                  <a:pt x="760781" y="2640787"/>
                </a:cubicBezTo>
                <a:lnTo>
                  <a:pt x="746150" y="2626156"/>
                </a:lnTo>
                <a:cubicBezTo>
                  <a:pt x="740397" y="2608896"/>
                  <a:pt x="740940" y="2599621"/>
                  <a:pt x="724205" y="2589580"/>
                </a:cubicBezTo>
                <a:cubicBezTo>
                  <a:pt x="717593" y="2585613"/>
                  <a:pt x="709574" y="2584703"/>
                  <a:pt x="702259" y="2582265"/>
                </a:cubicBezTo>
                <a:cubicBezTo>
                  <a:pt x="659349" y="2553658"/>
                  <a:pt x="662935" y="2550488"/>
                  <a:pt x="614477" y="2538374"/>
                </a:cubicBezTo>
                <a:lnTo>
                  <a:pt x="555955" y="2523744"/>
                </a:lnTo>
                <a:cubicBezTo>
                  <a:pt x="548640" y="2518867"/>
                  <a:pt x="542044" y="2512684"/>
                  <a:pt x="534010" y="2509113"/>
                </a:cubicBezTo>
                <a:cubicBezTo>
                  <a:pt x="519917" y="2502850"/>
                  <a:pt x="490118" y="2494483"/>
                  <a:pt x="490118" y="2494483"/>
                </a:cubicBezTo>
                <a:cubicBezTo>
                  <a:pt x="485241" y="2489606"/>
                  <a:pt x="481402" y="2483400"/>
                  <a:pt x="475488" y="2479852"/>
                </a:cubicBezTo>
                <a:cubicBezTo>
                  <a:pt x="468876" y="2475885"/>
                  <a:pt x="458995" y="2477990"/>
                  <a:pt x="453542" y="2472537"/>
                </a:cubicBezTo>
                <a:cubicBezTo>
                  <a:pt x="445831" y="2464826"/>
                  <a:pt x="446623" y="2450987"/>
                  <a:pt x="438912" y="2443276"/>
                </a:cubicBezTo>
                <a:cubicBezTo>
                  <a:pt x="426479" y="2430843"/>
                  <a:pt x="409088" y="2424566"/>
                  <a:pt x="395021" y="2414016"/>
                </a:cubicBezTo>
                <a:cubicBezTo>
                  <a:pt x="385267" y="2406701"/>
                  <a:pt x="375681" y="2399156"/>
                  <a:pt x="365760" y="2392070"/>
                </a:cubicBezTo>
                <a:cubicBezTo>
                  <a:pt x="358606" y="2386960"/>
                  <a:pt x="348337" y="2384979"/>
                  <a:pt x="343814" y="2377440"/>
                </a:cubicBezTo>
                <a:cubicBezTo>
                  <a:pt x="340050" y="2371167"/>
                  <a:pt x="343814" y="2362809"/>
                  <a:pt x="343814" y="2355494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6"/>
            <a:ext cx="9144000" cy="51381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" y="3657600"/>
            <a:ext cx="5695566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5943600"/>
            <a:ext cx="3505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25 May 2017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Hwy 82, West of Rockefeller Refuge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My </a:t>
            </a:r>
            <a:r>
              <a:rPr lang="en-US" dirty="0"/>
              <a:t>c</a:t>
            </a:r>
            <a:r>
              <a:rPr lang="en-US" dirty="0" smtClean="0"/>
              <a:t>urrent </a:t>
            </a:r>
            <a:r>
              <a:rPr lang="en-US" dirty="0"/>
              <a:t>t</a:t>
            </a:r>
            <a:r>
              <a:rPr lang="en-US" dirty="0" smtClean="0"/>
              <a:t>hinking…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73162"/>
            <a:ext cx="8686800" cy="495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Roseau Cane (</a:t>
            </a:r>
            <a:r>
              <a:rPr lang="en-US" sz="2400" i="1" dirty="0" err="1" smtClean="0"/>
              <a:t>Phragmites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australis</a:t>
            </a:r>
            <a:r>
              <a:rPr lang="en-US" sz="2400" dirty="0" smtClean="0"/>
              <a:t>) die-back appears</a:t>
            </a:r>
          </a:p>
          <a:p>
            <a:pPr lvl="1"/>
            <a:r>
              <a:rPr lang="en-US" sz="2000" dirty="0" smtClean="0"/>
              <a:t>relatively new in coastal Louisiana</a:t>
            </a:r>
          </a:p>
          <a:p>
            <a:pPr lvl="1"/>
            <a:r>
              <a:rPr lang="en-US" sz="2000" dirty="0" smtClean="0"/>
              <a:t>caused by a scale bug (b</a:t>
            </a:r>
            <a:r>
              <a:rPr lang="en-US" sz="1800" dirty="0" smtClean="0"/>
              <a:t>ut maybe not)</a:t>
            </a:r>
          </a:p>
          <a:p>
            <a:r>
              <a:rPr lang="en-US" sz="2400" dirty="0" smtClean="0"/>
              <a:t>In most of North America, wildlife </a:t>
            </a:r>
            <a:r>
              <a:rPr lang="en-US" sz="2400" dirty="0"/>
              <a:t>biologists and duck hunters </a:t>
            </a:r>
            <a:r>
              <a:rPr lang="en-US" sz="2400" dirty="0" smtClean="0"/>
              <a:t>either wouldn’t care or would celebrate if their Roseau Cane died</a:t>
            </a:r>
          </a:p>
          <a:p>
            <a:r>
              <a:rPr lang="en-US" sz="2400" dirty="0" smtClean="0"/>
              <a:t>If Roseau Cane declines in the Bird’s Foot Delta</a:t>
            </a:r>
          </a:p>
          <a:p>
            <a:pPr lvl="1"/>
            <a:r>
              <a:rPr lang="en-US" sz="2000" dirty="0" smtClean="0"/>
              <a:t>I am pretty sure that </a:t>
            </a:r>
          </a:p>
          <a:p>
            <a:pPr lvl="2"/>
            <a:r>
              <a:rPr lang="en-US" sz="1800" dirty="0" smtClean="0"/>
              <a:t>fish and wildlife abundance will decline there</a:t>
            </a:r>
          </a:p>
          <a:p>
            <a:pPr lvl="2"/>
            <a:r>
              <a:rPr lang="en-US" sz="1800" dirty="0" smtClean="0"/>
              <a:t>storm damage to infrastructure will increase there</a:t>
            </a:r>
          </a:p>
          <a:p>
            <a:pPr lvl="1"/>
            <a:r>
              <a:rPr lang="en-US" sz="2000" dirty="0" smtClean="0"/>
              <a:t>I </a:t>
            </a:r>
            <a:r>
              <a:rPr lang="en-US" sz="2000" i="1" dirty="0" smtClean="0"/>
              <a:t>suspect</a:t>
            </a:r>
            <a:r>
              <a:rPr lang="en-US" sz="2000" dirty="0" smtClean="0"/>
              <a:t> that navigation dredging in the Mississippi River may need to be increased to maintain the existing channel</a:t>
            </a:r>
          </a:p>
          <a:p>
            <a:r>
              <a:rPr lang="en-US" sz="2400" dirty="0" smtClean="0"/>
              <a:t>I’m hoping that future generations of the organism that is killing Roseau Cane are less fatal than the present generation</a:t>
            </a:r>
          </a:p>
        </p:txBody>
      </p:sp>
    </p:spTree>
    <p:extLst>
      <p:ext uri="{BB962C8B-B14F-4D97-AF65-F5344CB8AC3E}">
        <p14:creationId xmlns:p14="http://schemas.microsoft.com/office/powerpoint/2010/main" val="2400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0"/>
            <a:ext cx="78248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53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0" y="255270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68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94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9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Measure Emergent Vegetation </a:t>
            </a:r>
            <a:br>
              <a:rPr lang="en-US" dirty="0" smtClean="0"/>
            </a:br>
            <a:r>
              <a:rPr lang="en-US" dirty="0" smtClean="0"/>
              <a:t>to Measure Restoration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vegetation?</a:t>
            </a:r>
          </a:p>
          <a:p>
            <a:pPr marL="511175" lvl="1"/>
            <a:r>
              <a:rPr lang="en-US" dirty="0" smtClean="0"/>
              <a:t>reduces </a:t>
            </a:r>
            <a:r>
              <a:rPr lang="en-US" dirty="0"/>
              <a:t>storm surge speed</a:t>
            </a:r>
          </a:p>
          <a:p>
            <a:pPr marL="511175" lvl="1"/>
            <a:r>
              <a:rPr lang="en-US" dirty="0"/>
              <a:t>reduces wave height</a:t>
            </a:r>
          </a:p>
          <a:p>
            <a:pPr marL="511175" lvl="1"/>
            <a:r>
              <a:rPr lang="en-US" dirty="0"/>
              <a:t>creates fish and wildlife </a:t>
            </a:r>
            <a:r>
              <a:rPr lang="en-US" dirty="0" smtClean="0"/>
              <a:t>food and habitat</a:t>
            </a:r>
            <a:endParaRPr lang="en-US" dirty="0"/>
          </a:p>
          <a:p>
            <a:pPr marL="511175" lvl="1"/>
            <a:r>
              <a:rPr lang="en-US" dirty="0">
                <a:solidFill>
                  <a:srgbClr val="FFFF00"/>
                </a:solidFill>
              </a:rPr>
              <a:t>creates elevation (marsh vertical accretion via vegetative growth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9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Emergent Vegetation </a:t>
            </a:r>
            <a:br>
              <a:rPr lang="en-US" dirty="0" smtClean="0"/>
            </a:br>
            <a:r>
              <a:rPr lang="en-US" dirty="0" smtClean="0"/>
              <a:t>as a Measure of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Routinely monitored:  </a:t>
            </a:r>
          </a:p>
          <a:p>
            <a:pPr lvl="1"/>
            <a:r>
              <a:rPr lang="en-US" dirty="0" smtClean="0"/>
              <a:t>area of </a:t>
            </a:r>
            <a:r>
              <a:rPr lang="en-US" dirty="0"/>
              <a:t>emergent </a:t>
            </a:r>
            <a:r>
              <a:rPr lang="en-US" dirty="0" smtClean="0"/>
              <a:t>vegetation (acres)</a:t>
            </a:r>
          </a:p>
          <a:p>
            <a:pPr lvl="1"/>
            <a:r>
              <a:rPr lang="en-US" dirty="0" smtClean="0"/>
              <a:t>cover (%) within emergent vegetation</a:t>
            </a:r>
          </a:p>
          <a:p>
            <a:pPr lvl="1"/>
            <a:r>
              <a:rPr lang="en-US" dirty="0"/>
              <a:t>species richness within emergent </a:t>
            </a:r>
            <a:r>
              <a:rPr lang="en-US" dirty="0" smtClean="0"/>
              <a:t>vegetation</a:t>
            </a:r>
          </a:p>
          <a:p>
            <a:r>
              <a:rPr lang="en-US" dirty="0" smtClean="0"/>
              <a:t>Vegetative monitoring data show </a:t>
            </a:r>
            <a:r>
              <a:rPr lang="en-US" dirty="0"/>
              <a:t>that </a:t>
            </a:r>
            <a:r>
              <a:rPr lang="en-US" dirty="0" smtClean="0"/>
              <a:t>marsh creation projects succeed.  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06724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Fish and Wildlife as </a:t>
            </a:r>
            <a:br>
              <a:rPr lang="en-US" sz="4000" dirty="0" smtClean="0"/>
            </a:br>
            <a:r>
              <a:rPr lang="en-US" sz="4000" dirty="0" smtClean="0"/>
              <a:t>Measures of Performance</a:t>
            </a:r>
            <a:endParaRPr lang="en-US" sz="4000" dirty="0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For over 50 years, almost every presentation and document addressing Louisiana’s wetland loss problem mentions fish and wildlife.</a:t>
            </a:r>
          </a:p>
          <a:p>
            <a:r>
              <a:rPr lang="en-US" dirty="0" smtClean="0"/>
              <a:t>Public </a:t>
            </a:r>
            <a:r>
              <a:rPr lang="en-US" dirty="0"/>
              <a:t>Law creating the Coastal Wetland Planning, Protection and Restoration Act (101</a:t>
            </a:r>
            <a:r>
              <a:rPr lang="en-US" baseline="30000" dirty="0"/>
              <a:t>st</a:t>
            </a:r>
            <a:r>
              <a:rPr lang="en-US" dirty="0"/>
              <a:t> Congress, 1989-1990) has 5 references to wetlands and “the fish wildlife dependent thereon” or similar wording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Almost all restoration controversy involves fish and/or wildlife.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00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Fish and Wildlife as </a:t>
            </a:r>
            <a:br>
              <a:rPr lang="en-US" dirty="0" smtClean="0"/>
            </a:br>
            <a:r>
              <a:rPr lang="en-US" dirty="0" smtClean="0"/>
              <a:t>Measures of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I’m unaware of routine monitoring of fish and wildlife use of created wetlands</a:t>
            </a:r>
          </a:p>
          <a:p>
            <a:r>
              <a:rPr lang="en-US" sz="2800" dirty="0" smtClean="0"/>
              <a:t>A few studies of fish and wildlife in created wetlands</a:t>
            </a:r>
            <a:endParaRPr lang="en-US" sz="2400" dirty="0"/>
          </a:p>
          <a:p>
            <a:pPr lvl="1"/>
            <a:r>
              <a:rPr lang="en-US" sz="2400" dirty="0"/>
              <a:t>Creating Emergent </a:t>
            </a:r>
            <a:r>
              <a:rPr lang="en-US" sz="2400" dirty="0" smtClean="0"/>
              <a:t>Wetlands</a:t>
            </a:r>
          </a:p>
          <a:p>
            <a:pPr marL="682625" lvl="2" indent="-220663"/>
            <a:r>
              <a:rPr lang="en-US" sz="2000" dirty="0"/>
              <a:t>Fish: Llewellyn and La </a:t>
            </a:r>
            <a:r>
              <a:rPr lang="en-US" sz="2000" dirty="0" err="1"/>
              <a:t>Peyre</a:t>
            </a:r>
            <a:r>
              <a:rPr lang="en-US" sz="2000" dirty="0"/>
              <a:t> (2011) Estuaries and Coasts 34:172-184,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Harlamert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in progress. M.S. Thesis.</a:t>
            </a:r>
          </a:p>
          <a:p>
            <a:pPr marL="682625" lvl="2" indent="-220663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Wildlife: Sullivan 2015.  M.S.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Thesis</a:t>
            </a:r>
            <a:endParaRPr lang="en-US" sz="2000" dirty="0"/>
          </a:p>
          <a:p>
            <a:pPr lvl="1"/>
            <a:r>
              <a:rPr lang="en-US" sz="2400" dirty="0"/>
              <a:t>Creating Barrier Islands and Back Barrier </a:t>
            </a:r>
            <a:r>
              <a:rPr lang="en-US" sz="2400" dirty="0" smtClean="0"/>
              <a:t>Marshes</a:t>
            </a:r>
          </a:p>
          <a:p>
            <a:pPr marL="682625" lvl="2" indent="-231775"/>
            <a:r>
              <a:rPr lang="en-US" sz="2000" dirty="0"/>
              <a:t>Fish: </a:t>
            </a:r>
            <a:r>
              <a:rPr lang="en-US" sz="2000" dirty="0" err="1"/>
              <a:t>Bilodeau</a:t>
            </a:r>
            <a:r>
              <a:rPr lang="en-US" sz="2000" dirty="0"/>
              <a:t> and Bourgeois (2004) Journal of Coastal Research 20:931-936.  </a:t>
            </a:r>
          </a:p>
          <a:p>
            <a:pPr marL="682625" lvl="2" indent="-231775"/>
            <a:r>
              <a:rPr lang="en-US" sz="2000" dirty="0"/>
              <a:t>Wildlife:  </a:t>
            </a:r>
            <a:r>
              <a:rPr lang="en-US" sz="2000" dirty="0" err="1"/>
              <a:t>Raynor</a:t>
            </a:r>
            <a:r>
              <a:rPr lang="en-US" sz="2000" dirty="0"/>
              <a:t> et al. (2012) Auk 129:763-772</a:t>
            </a:r>
          </a:p>
        </p:txBody>
      </p:sp>
    </p:spTree>
    <p:extLst>
      <p:ext uri="{BB962C8B-B14F-4D97-AF65-F5344CB8AC3E}">
        <p14:creationId xmlns:p14="http://schemas.microsoft.com/office/powerpoint/2010/main" val="245477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Casual </a:t>
            </a:r>
            <a:r>
              <a:rPr lang="en-US" sz="2800" dirty="0"/>
              <a:t>observations </a:t>
            </a:r>
            <a:r>
              <a:rPr lang="en-US" sz="2800" dirty="0" smtClean="0"/>
              <a:t>and ongoing research suggest </a:t>
            </a:r>
            <a:r>
              <a:rPr lang="en-US" sz="2800" dirty="0"/>
              <a:t>that many created wetlands are too high to support wetland fish and wildlife typical of coastal Louisiana</a:t>
            </a:r>
          </a:p>
          <a:p>
            <a:pPr lvl="1"/>
            <a:r>
              <a:rPr lang="en-US" sz="2000" dirty="0" smtClean="0"/>
              <a:t>Bayou </a:t>
            </a:r>
            <a:r>
              <a:rPr lang="en-US" sz="2000" dirty="0" err="1" smtClean="0"/>
              <a:t>Labranche</a:t>
            </a:r>
            <a:r>
              <a:rPr lang="en-US" sz="2000" dirty="0" smtClean="0"/>
              <a:t> Wetland Creation, St. Charles</a:t>
            </a:r>
          </a:p>
          <a:p>
            <a:pPr lvl="1"/>
            <a:r>
              <a:rPr lang="en-US" sz="2000" dirty="0"/>
              <a:t>Goose Point/Point Platte Marsh Creation, Big Branch NWR, St. Tammany </a:t>
            </a:r>
          </a:p>
          <a:p>
            <a:pPr lvl="1"/>
            <a:r>
              <a:rPr lang="en-US" sz="2000" dirty="0" smtClean="0"/>
              <a:t>West Belle Pass Headland Restoration, Lafourche</a:t>
            </a:r>
          </a:p>
          <a:p>
            <a:pPr lvl="1"/>
            <a:r>
              <a:rPr lang="en-US" sz="2000" dirty="0"/>
              <a:t>Bayou </a:t>
            </a:r>
            <a:r>
              <a:rPr lang="en-US" sz="2000" dirty="0" err="1"/>
              <a:t>Dupont</a:t>
            </a:r>
            <a:r>
              <a:rPr lang="en-US" sz="2000" dirty="0"/>
              <a:t> Sediment Delivery System, Jefferson and Plaquemines</a:t>
            </a:r>
          </a:p>
          <a:p>
            <a:pPr lvl="1"/>
            <a:r>
              <a:rPr lang="en-US" sz="2000" dirty="0" smtClean="0"/>
              <a:t>Near No-Name-Bayou Marsh Creation</a:t>
            </a:r>
          </a:p>
          <a:p>
            <a:r>
              <a:rPr lang="en-US" sz="2800" dirty="0" smtClean="0"/>
              <a:t>These </a:t>
            </a:r>
            <a:r>
              <a:rPr lang="en-US" sz="2800" dirty="0"/>
              <a:t>problems are not apparent if vegetation is the only performance measure.  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553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 b="21247"/>
          <a:stretch/>
        </p:blipFill>
        <p:spPr bwMode="auto">
          <a:xfrm>
            <a:off x="0" y="82296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0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466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4786685" y="2679590"/>
            <a:ext cx="1669774" cy="2743672"/>
          </a:xfrm>
          <a:custGeom>
            <a:avLst/>
            <a:gdLst>
              <a:gd name="connsiteX0" fmla="*/ 254442 w 1669774"/>
              <a:gd name="connsiteY0" fmla="*/ 0 h 2743672"/>
              <a:gd name="connsiteX1" fmla="*/ 286247 w 1669774"/>
              <a:gd name="connsiteY1" fmla="*/ 39756 h 2743672"/>
              <a:gd name="connsiteX2" fmla="*/ 278296 w 1669774"/>
              <a:gd name="connsiteY2" fmla="*/ 333954 h 2743672"/>
              <a:gd name="connsiteX3" fmla="*/ 270345 w 1669774"/>
              <a:gd name="connsiteY3" fmla="*/ 381662 h 2743672"/>
              <a:gd name="connsiteX4" fmla="*/ 254442 w 1669774"/>
              <a:gd name="connsiteY4" fmla="*/ 429370 h 2743672"/>
              <a:gd name="connsiteX5" fmla="*/ 238539 w 1669774"/>
              <a:gd name="connsiteY5" fmla="*/ 492980 h 2743672"/>
              <a:gd name="connsiteX6" fmla="*/ 222637 w 1669774"/>
              <a:gd name="connsiteY6" fmla="*/ 540688 h 2743672"/>
              <a:gd name="connsiteX7" fmla="*/ 214685 w 1669774"/>
              <a:gd name="connsiteY7" fmla="*/ 564542 h 2743672"/>
              <a:gd name="connsiteX8" fmla="*/ 190832 w 1669774"/>
              <a:gd name="connsiteY8" fmla="*/ 652007 h 2743672"/>
              <a:gd name="connsiteX9" fmla="*/ 182880 w 1669774"/>
              <a:gd name="connsiteY9" fmla="*/ 675860 h 2743672"/>
              <a:gd name="connsiteX10" fmla="*/ 174929 w 1669774"/>
              <a:gd name="connsiteY10" fmla="*/ 699714 h 2743672"/>
              <a:gd name="connsiteX11" fmla="*/ 166978 w 1669774"/>
              <a:gd name="connsiteY11" fmla="*/ 763325 h 2743672"/>
              <a:gd name="connsiteX12" fmla="*/ 159026 w 1669774"/>
              <a:gd name="connsiteY12" fmla="*/ 787179 h 2743672"/>
              <a:gd name="connsiteX13" fmla="*/ 151075 w 1669774"/>
              <a:gd name="connsiteY13" fmla="*/ 842838 h 2743672"/>
              <a:gd name="connsiteX14" fmla="*/ 159026 w 1669774"/>
              <a:gd name="connsiteY14" fmla="*/ 962107 h 2743672"/>
              <a:gd name="connsiteX15" fmla="*/ 166978 w 1669774"/>
              <a:gd name="connsiteY15" fmla="*/ 985961 h 2743672"/>
              <a:gd name="connsiteX16" fmla="*/ 190832 w 1669774"/>
              <a:gd name="connsiteY16" fmla="*/ 1017767 h 2743672"/>
              <a:gd name="connsiteX17" fmla="*/ 214685 w 1669774"/>
              <a:gd name="connsiteY17" fmla="*/ 1033669 h 2743672"/>
              <a:gd name="connsiteX18" fmla="*/ 254442 w 1669774"/>
              <a:gd name="connsiteY18" fmla="*/ 1065474 h 2743672"/>
              <a:gd name="connsiteX19" fmla="*/ 278296 w 1669774"/>
              <a:gd name="connsiteY19" fmla="*/ 1089328 h 2743672"/>
              <a:gd name="connsiteX20" fmla="*/ 310101 w 1669774"/>
              <a:gd name="connsiteY20" fmla="*/ 1105231 h 2743672"/>
              <a:gd name="connsiteX21" fmla="*/ 333955 w 1669774"/>
              <a:gd name="connsiteY21" fmla="*/ 1129085 h 2743672"/>
              <a:gd name="connsiteX22" fmla="*/ 381663 w 1669774"/>
              <a:gd name="connsiteY22" fmla="*/ 1144987 h 2743672"/>
              <a:gd name="connsiteX23" fmla="*/ 437322 w 1669774"/>
              <a:gd name="connsiteY23" fmla="*/ 1160890 h 2743672"/>
              <a:gd name="connsiteX24" fmla="*/ 659958 w 1669774"/>
              <a:gd name="connsiteY24" fmla="*/ 1144987 h 2743672"/>
              <a:gd name="connsiteX25" fmla="*/ 707666 w 1669774"/>
              <a:gd name="connsiteY25" fmla="*/ 1137036 h 2743672"/>
              <a:gd name="connsiteX26" fmla="*/ 850790 w 1669774"/>
              <a:gd name="connsiteY26" fmla="*/ 1144987 h 2743672"/>
              <a:gd name="connsiteX27" fmla="*/ 938254 w 1669774"/>
              <a:gd name="connsiteY27" fmla="*/ 1168841 h 2743672"/>
              <a:gd name="connsiteX28" fmla="*/ 970059 w 1669774"/>
              <a:gd name="connsiteY28" fmla="*/ 1184744 h 2743672"/>
              <a:gd name="connsiteX29" fmla="*/ 1049572 w 1669774"/>
              <a:gd name="connsiteY29" fmla="*/ 1240403 h 2743672"/>
              <a:gd name="connsiteX30" fmla="*/ 1073426 w 1669774"/>
              <a:gd name="connsiteY30" fmla="*/ 1256306 h 2743672"/>
              <a:gd name="connsiteX31" fmla="*/ 1089329 w 1669774"/>
              <a:gd name="connsiteY31" fmla="*/ 1280160 h 2743672"/>
              <a:gd name="connsiteX32" fmla="*/ 1144988 w 1669774"/>
              <a:gd name="connsiteY32" fmla="*/ 1335819 h 2743672"/>
              <a:gd name="connsiteX33" fmla="*/ 1192696 w 1669774"/>
              <a:gd name="connsiteY33" fmla="*/ 1383527 h 2743672"/>
              <a:gd name="connsiteX34" fmla="*/ 1224501 w 1669774"/>
              <a:gd name="connsiteY34" fmla="*/ 1431234 h 2743672"/>
              <a:gd name="connsiteX35" fmla="*/ 1256306 w 1669774"/>
              <a:gd name="connsiteY35" fmla="*/ 1486893 h 2743672"/>
              <a:gd name="connsiteX36" fmla="*/ 1272209 w 1669774"/>
              <a:gd name="connsiteY36" fmla="*/ 1534601 h 2743672"/>
              <a:gd name="connsiteX37" fmla="*/ 1280160 w 1669774"/>
              <a:gd name="connsiteY37" fmla="*/ 1558455 h 2743672"/>
              <a:gd name="connsiteX38" fmla="*/ 1288112 w 1669774"/>
              <a:gd name="connsiteY38" fmla="*/ 1582309 h 2743672"/>
              <a:gd name="connsiteX39" fmla="*/ 1296063 w 1669774"/>
              <a:gd name="connsiteY39" fmla="*/ 1614114 h 2743672"/>
              <a:gd name="connsiteX40" fmla="*/ 1311965 w 1669774"/>
              <a:gd name="connsiteY40" fmla="*/ 1645920 h 2743672"/>
              <a:gd name="connsiteX41" fmla="*/ 1343771 w 1669774"/>
              <a:gd name="connsiteY41" fmla="*/ 1717481 h 2743672"/>
              <a:gd name="connsiteX42" fmla="*/ 1351722 w 1669774"/>
              <a:gd name="connsiteY42" fmla="*/ 1741335 h 2743672"/>
              <a:gd name="connsiteX43" fmla="*/ 1367625 w 1669774"/>
              <a:gd name="connsiteY43" fmla="*/ 1812897 h 2743672"/>
              <a:gd name="connsiteX44" fmla="*/ 1375576 w 1669774"/>
              <a:gd name="connsiteY44" fmla="*/ 1900361 h 2743672"/>
              <a:gd name="connsiteX45" fmla="*/ 1391478 w 1669774"/>
              <a:gd name="connsiteY45" fmla="*/ 2059387 h 2743672"/>
              <a:gd name="connsiteX46" fmla="*/ 1399430 w 1669774"/>
              <a:gd name="connsiteY46" fmla="*/ 2226365 h 2743672"/>
              <a:gd name="connsiteX47" fmla="*/ 1415332 w 1669774"/>
              <a:gd name="connsiteY47" fmla="*/ 2289975 h 2743672"/>
              <a:gd name="connsiteX48" fmla="*/ 1423284 w 1669774"/>
              <a:gd name="connsiteY48" fmla="*/ 2377440 h 2743672"/>
              <a:gd name="connsiteX49" fmla="*/ 1447138 w 1669774"/>
              <a:gd name="connsiteY49" fmla="*/ 2464904 h 2743672"/>
              <a:gd name="connsiteX50" fmla="*/ 1463040 w 1669774"/>
              <a:gd name="connsiteY50" fmla="*/ 2536466 h 2743672"/>
              <a:gd name="connsiteX51" fmla="*/ 1470992 w 1669774"/>
              <a:gd name="connsiteY51" fmla="*/ 2560320 h 2743672"/>
              <a:gd name="connsiteX52" fmla="*/ 1478943 w 1669774"/>
              <a:gd name="connsiteY52" fmla="*/ 2592125 h 2743672"/>
              <a:gd name="connsiteX53" fmla="*/ 1486894 w 1669774"/>
              <a:gd name="connsiteY53" fmla="*/ 2615979 h 2743672"/>
              <a:gd name="connsiteX54" fmla="*/ 1494845 w 1669774"/>
              <a:gd name="connsiteY54" fmla="*/ 2655735 h 2743672"/>
              <a:gd name="connsiteX55" fmla="*/ 1518699 w 1669774"/>
              <a:gd name="connsiteY55" fmla="*/ 2703443 h 2743672"/>
              <a:gd name="connsiteX56" fmla="*/ 1542553 w 1669774"/>
              <a:gd name="connsiteY56" fmla="*/ 2719346 h 2743672"/>
              <a:gd name="connsiteX57" fmla="*/ 1566407 w 1669774"/>
              <a:gd name="connsiteY57" fmla="*/ 2727297 h 2743672"/>
              <a:gd name="connsiteX58" fmla="*/ 1590261 w 1669774"/>
              <a:gd name="connsiteY58" fmla="*/ 2743200 h 2743672"/>
              <a:gd name="connsiteX59" fmla="*/ 1630018 w 1669774"/>
              <a:gd name="connsiteY59" fmla="*/ 2663687 h 2743672"/>
              <a:gd name="connsiteX60" fmla="*/ 1645920 w 1669774"/>
              <a:gd name="connsiteY60" fmla="*/ 2480807 h 2743672"/>
              <a:gd name="connsiteX61" fmla="*/ 1653872 w 1669774"/>
              <a:gd name="connsiteY61" fmla="*/ 2456953 h 2743672"/>
              <a:gd name="connsiteX62" fmla="*/ 1669774 w 1669774"/>
              <a:gd name="connsiteY62" fmla="*/ 2433099 h 2743672"/>
              <a:gd name="connsiteX63" fmla="*/ 1661823 w 1669774"/>
              <a:gd name="connsiteY63" fmla="*/ 2353586 h 2743672"/>
              <a:gd name="connsiteX64" fmla="*/ 1653872 w 1669774"/>
              <a:gd name="connsiteY64" fmla="*/ 2321780 h 2743672"/>
              <a:gd name="connsiteX65" fmla="*/ 1637969 w 1669774"/>
              <a:gd name="connsiteY65" fmla="*/ 2250219 h 2743672"/>
              <a:gd name="connsiteX66" fmla="*/ 1630018 w 1669774"/>
              <a:gd name="connsiteY66" fmla="*/ 2186608 h 2743672"/>
              <a:gd name="connsiteX67" fmla="*/ 1606164 w 1669774"/>
              <a:gd name="connsiteY67" fmla="*/ 2130949 h 2743672"/>
              <a:gd name="connsiteX68" fmla="*/ 1574358 w 1669774"/>
              <a:gd name="connsiteY68" fmla="*/ 2059387 h 2743672"/>
              <a:gd name="connsiteX69" fmla="*/ 1550505 w 1669774"/>
              <a:gd name="connsiteY69" fmla="*/ 2011680 h 2743672"/>
              <a:gd name="connsiteX70" fmla="*/ 1542553 w 1669774"/>
              <a:gd name="connsiteY70" fmla="*/ 1987826 h 2743672"/>
              <a:gd name="connsiteX71" fmla="*/ 1518699 w 1669774"/>
              <a:gd name="connsiteY71" fmla="*/ 1963972 h 2743672"/>
              <a:gd name="connsiteX72" fmla="*/ 1494845 w 1669774"/>
              <a:gd name="connsiteY72" fmla="*/ 1932167 h 2743672"/>
              <a:gd name="connsiteX73" fmla="*/ 1470992 w 1669774"/>
              <a:gd name="connsiteY73" fmla="*/ 1916264 h 2743672"/>
              <a:gd name="connsiteX74" fmla="*/ 1399430 w 1669774"/>
              <a:gd name="connsiteY74" fmla="*/ 1860605 h 2743672"/>
              <a:gd name="connsiteX75" fmla="*/ 1343771 w 1669774"/>
              <a:gd name="connsiteY75" fmla="*/ 1820848 h 2743672"/>
              <a:gd name="connsiteX76" fmla="*/ 1311965 w 1669774"/>
              <a:gd name="connsiteY76" fmla="*/ 1804946 h 2743672"/>
              <a:gd name="connsiteX77" fmla="*/ 1272209 w 1669774"/>
              <a:gd name="connsiteY77" fmla="*/ 1789043 h 2743672"/>
              <a:gd name="connsiteX78" fmla="*/ 1240404 w 1669774"/>
              <a:gd name="connsiteY78" fmla="*/ 1765189 h 2743672"/>
              <a:gd name="connsiteX79" fmla="*/ 1184745 w 1669774"/>
              <a:gd name="connsiteY79" fmla="*/ 1749287 h 2743672"/>
              <a:gd name="connsiteX80" fmla="*/ 1121134 w 1669774"/>
              <a:gd name="connsiteY80" fmla="*/ 1725433 h 2743672"/>
              <a:gd name="connsiteX81" fmla="*/ 1089329 w 1669774"/>
              <a:gd name="connsiteY81" fmla="*/ 1717481 h 2743672"/>
              <a:gd name="connsiteX82" fmla="*/ 1065475 w 1669774"/>
              <a:gd name="connsiteY82" fmla="*/ 1709530 h 2743672"/>
              <a:gd name="connsiteX83" fmla="*/ 985962 w 1669774"/>
              <a:gd name="connsiteY83" fmla="*/ 1677725 h 2743672"/>
              <a:gd name="connsiteX84" fmla="*/ 890546 w 1669774"/>
              <a:gd name="connsiteY84" fmla="*/ 1645920 h 2743672"/>
              <a:gd name="connsiteX85" fmla="*/ 866692 w 1669774"/>
              <a:gd name="connsiteY85" fmla="*/ 1637968 h 2743672"/>
              <a:gd name="connsiteX86" fmla="*/ 826936 w 1669774"/>
              <a:gd name="connsiteY86" fmla="*/ 1630017 h 2743672"/>
              <a:gd name="connsiteX87" fmla="*/ 739472 w 1669774"/>
              <a:gd name="connsiteY87" fmla="*/ 1606163 h 2743672"/>
              <a:gd name="connsiteX88" fmla="*/ 707666 w 1669774"/>
              <a:gd name="connsiteY88" fmla="*/ 1590260 h 2743672"/>
              <a:gd name="connsiteX89" fmla="*/ 667910 w 1669774"/>
              <a:gd name="connsiteY89" fmla="*/ 1582309 h 2743672"/>
              <a:gd name="connsiteX90" fmla="*/ 636105 w 1669774"/>
              <a:gd name="connsiteY90" fmla="*/ 1574358 h 2743672"/>
              <a:gd name="connsiteX91" fmla="*/ 604299 w 1669774"/>
              <a:gd name="connsiteY91" fmla="*/ 1558455 h 2743672"/>
              <a:gd name="connsiteX92" fmla="*/ 524786 w 1669774"/>
              <a:gd name="connsiteY92" fmla="*/ 1526650 h 2743672"/>
              <a:gd name="connsiteX93" fmla="*/ 492981 w 1669774"/>
              <a:gd name="connsiteY93" fmla="*/ 1510747 h 2743672"/>
              <a:gd name="connsiteX94" fmla="*/ 405517 w 1669774"/>
              <a:gd name="connsiteY94" fmla="*/ 1478942 h 2743672"/>
              <a:gd name="connsiteX95" fmla="*/ 373712 w 1669774"/>
              <a:gd name="connsiteY95" fmla="*/ 1463040 h 2743672"/>
              <a:gd name="connsiteX96" fmla="*/ 349858 w 1669774"/>
              <a:gd name="connsiteY96" fmla="*/ 1455088 h 2743672"/>
              <a:gd name="connsiteX97" fmla="*/ 326004 w 1669774"/>
              <a:gd name="connsiteY97" fmla="*/ 1439186 h 2743672"/>
              <a:gd name="connsiteX98" fmla="*/ 286247 w 1669774"/>
              <a:gd name="connsiteY98" fmla="*/ 1431234 h 2743672"/>
              <a:gd name="connsiteX99" fmla="*/ 254442 w 1669774"/>
              <a:gd name="connsiteY99" fmla="*/ 1415332 h 2743672"/>
              <a:gd name="connsiteX100" fmla="*/ 198783 w 1669774"/>
              <a:gd name="connsiteY100" fmla="*/ 1383527 h 2743672"/>
              <a:gd name="connsiteX101" fmla="*/ 174929 w 1669774"/>
              <a:gd name="connsiteY101" fmla="*/ 1367624 h 2743672"/>
              <a:gd name="connsiteX102" fmla="*/ 103367 w 1669774"/>
              <a:gd name="connsiteY102" fmla="*/ 1311965 h 2743672"/>
              <a:gd name="connsiteX103" fmla="*/ 55659 w 1669774"/>
              <a:gd name="connsiteY103" fmla="*/ 1272208 h 2743672"/>
              <a:gd name="connsiteX104" fmla="*/ 23854 w 1669774"/>
              <a:gd name="connsiteY104" fmla="*/ 1216549 h 2743672"/>
              <a:gd name="connsiteX105" fmla="*/ 15903 w 1669774"/>
              <a:gd name="connsiteY105" fmla="*/ 1192695 h 2743672"/>
              <a:gd name="connsiteX106" fmla="*/ 0 w 1669774"/>
              <a:gd name="connsiteY106" fmla="*/ 1137036 h 2743672"/>
              <a:gd name="connsiteX107" fmla="*/ 15903 w 1669774"/>
              <a:gd name="connsiteY107" fmla="*/ 906448 h 2743672"/>
              <a:gd name="connsiteX108" fmla="*/ 31805 w 1669774"/>
              <a:gd name="connsiteY108" fmla="*/ 858740 h 2743672"/>
              <a:gd name="connsiteX109" fmla="*/ 47708 w 1669774"/>
              <a:gd name="connsiteY109" fmla="*/ 795130 h 2743672"/>
              <a:gd name="connsiteX110" fmla="*/ 79513 w 1669774"/>
              <a:gd name="connsiteY110" fmla="*/ 747422 h 2743672"/>
              <a:gd name="connsiteX111" fmla="*/ 95416 w 1669774"/>
              <a:gd name="connsiteY111" fmla="*/ 699714 h 2743672"/>
              <a:gd name="connsiteX112" fmla="*/ 119270 w 1669774"/>
              <a:gd name="connsiteY112" fmla="*/ 667909 h 2743672"/>
              <a:gd name="connsiteX113" fmla="*/ 135172 w 1669774"/>
              <a:gd name="connsiteY113" fmla="*/ 636104 h 2743672"/>
              <a:gd name="connsiteX114" fmla="*/ 151075 w 1669774"/>
              <a:gd name="connsiteY114" fmla="*/ 612250 h 2743672"/>
              <a:gd name="connsiteX115" fmla="*/ 159026 w 1669774"/>
              <a:gd name="connsiteY115" fmla="*/ 588396 h 2743672"/>
              <a:gd name="connsiteX116" fmla="*/ 190832 w 1669774"/>
              <a:gd name="connsiteY116" fmla="*/ 540688 h 2743672"/>
              <a:gd name="connsiteX117" fmla="*/ 206734 w 1669774"/>
              <a:gd name="connsiteY117" fmla="*/ 516834 h 2743672"/>
              <a:gd name="connsiteX118" fmla="*/ 238539 w 1669774"/>
              <a:gd name="connsiteY118" fmla="*/ 453224 h 2743672"/>
              <a:gd name="connsiteX119" fmla="*/ 270345 w 1669774"/>
              <a:gd name="connsiteY119" fmla="*/ 381662 h 2743672"/>
              <a:gd name="connsiteX120" fmla="*/ 278296 w 1669774"/>
              <a:gd name="connsiteY120" fmla="*/ 341906 h 2743672"/>
              <a:gd name="connsiteX121" fmla="*/ 294198 w 1669774"/>
              <a:gd name="connsiteY121" fmla="*/ 270344 h 2743672"/>
              <a:gd name="connsiteX122" fmla="*/ 310101 w 1669774"/>
              <a:gd name="connsiteY122" fmla="*/ 166977 h 2743672"/>
              <a:gd name="connsiteX123" fmla="*/ 302150 w 1669774"/>
              <a:gd name="connsiteY123" fmla="*/ 55659 h 274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669774" h="2743672">
                <a:moveTo>
                  <a:pt x="254442" y="0"/>
                </a:moveTo>
                <a:cubicBezTo>
                  <a:pt x="265044" y="13252"/>
                  <a:pt x="285038" y="22828"/>
                  <a:pt x="286247" y="39756"/>
                </a:cubicBezTo>
                <a:cubicBezTo>
                  <a:pt x="293237" y="137608"/>
                  <a:pt x="282854" y="235958"/>
                  <a:pt x="278296" y="333954"/>
                </a:cubicBezTo>
                <a:cubicBezTo>
                  <a:pt x="277547" y="350059"/>
                  <a:pt x="274255" y="366021"/>
                  <a:pt x="270345" y="381662"/>
                </a:cubicBezTo>
                <a:cubicBezTo>
                  <a:pt x="266279" y="397924"/>
                  <a:pt x="258508" y="413108"/>
                  <a:pt x="254442" y="429370"/>
                </a:cubicBezTo>
                <a:cubicBezTo>
                  <a:pt x="249141" y="450573"/>
                  <a:pt x="245450" y="472246"/>
                  <a:pt x="238539" y="492980"/>
                </a:cubicBezTo>
                <a:lnTo>
                  <a:pt x="222637" y="540688"/>
                </a:lnTo>
                <a:cubicBezTo>
                  <a:pt x="219987" y="548639"/>
                  <a:pt x="216329" y="556323"/>
                  <a:pt x="214685" y="564542"/>
                </a:cubicBezTo>
                <a:cubicBezTo>
                  <a:pt x="203448" y="620730"/>
                  <a:pt x="211006" y="591486"/>
                  <a:pt x="190832" y="652007"/>
                </a:cubicBezTo>
                <a:lnTo>
                  <a:pt x="182880" y="675860"/>
                </a:lnTo>
                <a:lnTo>
                  <a:pt x="174929" y="699714"/>
                </a:lnTo>
                <a:cubicBezTo>
                  <a:pt x="172279" y="720918"/>
                  <a:pt x="170801" y="742301"/>
                  <a:pt x="166978" y="763325"/>
                </a:cubicBezTo>
                <a:cubicBezTo>
                  <a:pt x="165479" y="771571"/>
                  <a:pt x="160670" y="778960"/>
                  <a:pt x="159026" y="787179"/>
                </a:cubicBezTo>
                <a:cubicBezTo>
                  <a:pt x="155350" y="805556"/>
                  <a:pt x="153725" y="824285"/>
                  <a:pt x="151075" y="842838"/>
                </a:cubicBezTo>
                <a:cubicBezTo>
                  <a:pt x="153725" y="882594"/>
                  <a:pt x="154626" y="922506"/>
                  <a:pt x="159026" y="962107"/>
                </a:cubicBezTo>
                <a:cubicBezTo>
                  <a:pt x="159952" y="970437"/>
                  <a:pt x="162820" y="978684"/>
                  <a:pt x="166978" y="985961"/>
                </a:cubicBezTo>
                <a:cubicBezTo>
                  <a:pt x="173553" y="997467"/>
                  <a:pt x="181461" y="1008396"/>
                  <a:pt x="190832" y="1017767"/>
                </a:cubicBezTo>
                <a:cubicBezTo>
                  <a:pt x="197589" y="1024524"/>
                  <a:pt x="206734" y="1028368"/>
                  <a:pt x="214685" y="1033669"/>
                </a:cubicBezTo>
                <a:cubicBezTo>
                  <a:pt x="250252" y="1087018"/>
                  <a:pt x="208353" y="1034749"/>
                  <a:pt x="254442" y="1065474"/>
                </a:cubicBezTo>
                <a:cubicBezTo>
                  <a:pt x="263798" y="1071711"/>
                  <a:pt x="269146" y="1082792"/>
                  <a:pt x="278296" y="1089328"/>
                </a:cubicBezTo>
                <a:cubicBezTo>
                  <a:pt x="287941" y="1096218"/>
                  <a:pt x="300456" y="1098341"/>
                  <a:pt x="310101" y="1105231"/>
                </a:cubicBezTo>
                <a:cubicBezTo>
                  <a:pt x="319251" y="1111767"/>
                  <a:pt x="324125" y="1123624"/>
                  <a:pt x="333955" y="1129085"/>
                </a:cubicBezTo>
                <a:cubicBezTo>
                  <a:pt x="348608" y="1137226"/>
                  <a:pt x="365401" y="1140921"/>
                  <a:pt x="381663" y="1144987"/>
                </a:cubicBezTo>
                <a:cubicBezTo>
                  <a:pt x="421599" y="1154972"/>
                  <a:pt x="403101" y="1149483"/>
                  <a:pt x="437322" y="1160890"/>
                </a:cubicBezTo>
                <a:cubicBezTo>
                  <a:pt x="508949" y="1156677"/>
                  <a:pt x="587715" y="1153486"/>
                  <a:pt x="659958" y="1144987"/>
                </a:cubicBezTo>
                <a:cubicBezTo>
                  <a:pt x="675970" y="1143103"/>
                  <a:pt x="691763" y="1139686"/>
                  <a:pt x="707666" y="1137036"/>
                </a:cubicBezTo>
                <a:cubicBezTo>
                  <a:pt x="755374" y="1139686"/>
                  <a:pt x="803323" y="1139510"/>
                  <a:pt x="850790" y="1144987"/>
                </a:cubicBezTo>
                <a:cubicBezTo>
                  <a:pt x="856330" y="1145626"/>
                  <a:pt x="919053" y="1160612"/>
                  <a:pt x="938254" y="1168841"/>
                </a:cubicBezTo>
                <a:cubicBezTo>
                  <a:pt x="949149" y="1173510"/>
                  <a:pt x="959895" y="1178646"/>
                  <a:pt x="970059" y="1184744"/>
                </a:cubicBezTo>
                <a:cubicBezTo>
                  <a:pt x="1015762" y="1212166"/>
                  <a:pt x="1011513" y="1213218"/>
                  <a:pt x="1049572" y="1240403"/>
                </a:cubicBezTo>
                <a:cubicBezTo>
                  <a:pt x="1057348" y="1245958"/>
                  <a:pt x="1065475" y="1251005"/>
                  <a:pt x="1073426" y="1256306"/>
                </a:cubicBezTo>
                <a:cubicBezTo>
                  <a:pt x="1078727" y="1264257"/>
                  <a:pt x="1082936" y="1273057"/>
                  <a:pt x="1089329" y="1280160"/>
                </a:cubicBezTo>
                <a:cubicBezTo>
                  <a:pt x="1106881" y="1299662"/>
                  <a:pt x="1130434" y="1313988"/>
                  <a:pt x="1144988" y="1335819"/>
                </a:cubicBezTo>
                <a:cubicBezTo>
                  <a:pt x="1168242" y="1370699"/>
                  <a:pt x="1153246" y="1353939"/>
                  <a:pt x="1192696" y="1383527"/>
                </a:cubicBezTo>
                <a:cubicBezTo>
                  <a:pt x="1206669" y="1425446"/>
                  <a:pt x="1191412" y="1391527"/>
                  <a:pt x="1224501" y="1431234"/>
                </a:cubicBezTo>
                <a:cubicBezTo>
                  <a:pt x="1235537" y="1444477"/>
                  <a:pt x="1250323" y="1471934"/>
                  <a:pt x="1256306" y="1486893"/>
                </a:cubicBezTo>
                <a:cubicBezTo>
                  <a:pt x="1262532" y="1502457"/>
                  <a:pt x="1266908" y="1518698"/>
                  <a:pt x="1272209" y="1534601"/>
                </a:cubicBezTo>
                <a:lnTo>
                  <a:pt x="1280160" y="1558455"/>
                </a:lnTo>
                <a:cubicBezTo>
                  <a:pt x="1282811" y="1566406"/>
                  <a:pt x="1286079" y="1574178"/>
                  <a:pt x="1288112" y="1582309"/>
                </a:cubicBezTo>
                <a:cubicBezTo>
                  <a:pt x="1290762" y="1592911"/>
                  <a:pt x="1292226" y="1603882"/>
                  <a:pt x="1296063" y="1614114"/>
                </a:cubicBezTo>
                <a:cubicBezTo>
                  <a:pt x="1300225" y="1625213"/>
                  <a:pt x="1307563" y="1634915"/>
                  <a:pt x="1311965" y="1645920"/>
                </a:cubicBezTo>
                <a:cubicBezTo>
                  <a:pt x="1340350" y="1716882"/>
                  <a:pt x="1313177" y="1671591"/>
                  <a:pt x="1343771" y="1717481"/>
                </a:cubicBezTo>
                <a:cubicBezTo>
                  <a:pt x="1346421" y="1725432"/>
                  <a:pt x="1349420" y="1733276"/>
                  <a:pt x="1351722" y="1741335"/>
                </a:cubicBezTo>
                <a:cubicBezTo>
                  <a:pt x="1359207" y="1767532"/>
                  <a:pt x="1362160" y="1785575"/>
                  <a:pt x="1367625" y="1812897"/>
                </a:cubicBezTo>
                <a:cubicBezTo>
                  <a:pt x="1370275" y="1842052"/>
                  <a:pt x="1372511" y="1871247"/>
                  <a:pt x="1375576" y="1900361"/>
                </a:cubicBezTo>
                <a:cubicBezTo>
                  <a:pt x="1385852" y="1997986"/>
                  <a:pt x="1384192" y="1939174"/>
                  <a:pt x="1391478" y="2059387"/>
                </a:cubicBezTo>
                <a:cubicBezTo>
                  <a:pt x="1394849" y="2115007"/>
                  <a:pt x="1393696" y="2170938"/>
                  <a:pt x="1399430" y="2226365"/>
                </a:cubicBezTo>
                <a:cubicBezTo>
                  <a:pt x="1401679" y="2248105"/>
                  <a:pt x="1415332" y="2289975"/>
                  <a:pt x="1415332" y="2289975"/>
                </a:cubicBezTo>
                <a:cubicBezTo>
                  <a:pt x="1417983" y="2319130"/>
                  <a:pt x="1418718" y="2348523"/>
                  <a:pt x="1423284" y="2377440"/>
                </a:cubicBezTo>
                <a:cubicBezTo>
                  <a:pt x="1433292" y="2440825"/>
                  <a:pt x="1435314" y="2423521"/>
                  <a:pt x="1447138" y="2464904"/>
                </a:cubicBezTo>
                <a:cubicBezTo>
                  <a:pt x="1463462" y="2522036"/>
                  <a:pt x="1446645" y="2470886"/>
                  <a:pt x="1463040" y="2536466"/>
                </a:cubicBezTo>
                <a:cubicBezTo>
                  <a:pt x="1465073" y="2544597"/>
                  <a:pt x="1468689" y="2552261"/>
                  <a:pt x="1470992" y="2560320"/>
                </a:cubicBezTo>
                <a:cubicBezTo>
                  <a:pt x="1473994" y="2570827"/>
                  <a:pt x="1475941" y="2581618"/>
                  <a:pt x="1478943" y="2592125"/>
                </a:cubicBezTo>
                <a:cubicBezTo>
                  <a:pt x="1481245" y="2600184"/>
                  <a:pt x="1484861" y="2607848"/>
                  <a:pt x="1486894" y="2615979"/>
                </a:cubicBezTo>
                <a:cubicBezTo>
                  <a:pt x="1490172" y="2629090"/>
                  <a:pt x="1491567" y="2642624"/>
                  <a:pt x="1494845" y="2655735"/>
                </a:cubicBezTo>
                <a:cubicBezTo>
                  <a:pt x="1499156" y="2672978"/>
                  <a:pt x="1505745" y="2690489"/>
                  <a:pt x="1518699" y="2703443"/>
                </a:cubicBezTo>
                <a:cubicBezTo>
                  <a:pt x="1525456" y="2710200"/>
                  <a:pt x="1534006" y="2715072"/>
                  <a:pt x="1542553" y="2719346"/>
                </a:cubicBezTo>
                <a:cubicBezTo>
                  <a:pt x="1550050" y="2723094"/>
                  <a:pt x="1558456" y="2724647"/>
                  <a:pt x="1566407" y="2727297"/>
                </a:cubicBezTo>
                <a:cubicBezTo>
                  <a:pt x="1574358" y="2732598"/>
                  <a:pt x="1580835" y="2741629"/>
                  <a:pt x="1590261" y="2743200"/>
                </a:cubicBezTo>
                <a:cubicBezTo>
                  <a:pt x="1632257" y="2750199"/>
                  <a:pt x="1626990" y="2677312"/>
                  <a:pt x="1630018" y="2663687"/>
                </a:cubicBezTo>
                <a:cubicBezTo>
                  <a:pt x="1634343" y="2585827"/>
                  <a:pt x="1629836" y="2545141"/>
                  <a:pt x="1645920" y="2480807"/>
                </a:cubicBezTo>
                <a:cubicBezTo>
                  <a:pt x="1647953" y="2472676"/>
                  <a:pt x="1650124" y="2464450"/>
                  <a:pt x="1653872" y="2456953"/>
                </a:cubicBezTo>
                <a:cubicBezTo>
                  <a:pt x="1658146" y="2448406"/>
                  <a:pt x="1664473" y="2441050"/>
                  <a:pt x="1669774" y="2433099"/>
                </a:cubicBezTo>
                <a:cubicBezTo>
                  <a:pt x="1667124" y="2406595"/>
                  <a:pt x="1665590" y="2379955"/>
                  <a:pt x="1661823" y="2353586"/>
                </a:cubicBezTo>
                <a:cubicBezTo>
                  <a:pt x="1660278" y="2342768"/>
                  <a:pt x="1656243" y="2332448"/>
                  <a:pt x="1653872" y="2321780"/>
                </a:cubicBezTo>
                <a:cubicBezTo>
                  <a:pt x="1633685" y="2230941"/>
                  <a:pt x="1657358" y="2327776"/>
                  <a:pt x="1637969" y="2250219"/>
                </a:cubicBezTo>
                <a:cubicBezTo>
                  <a:pt x="1635319" y="2229015"/>
                  <a:pt x="1633841" y="2207632"/>
                  <a:pt x="1630018" y="2186608"/>
                </a:cubicBezTo>
                <a:cubicBezTo>
                  <a:pt x="1625753" y="2163152"/>
                  <a:pt x="1615299" y="2153786"/>
                  <a:pt x="1606164" y="2130949"/>
                </a:cubicBezTo>
                <a:cubicBezTo>
                  <a:pt x="1577778" y="2059984"/>
                  <a:pt x="1604953" y="2105278"/>
                  <a:pt x="1574358" y="2059387"/>
                </a:cubicBezTo>
                <a:cubicBezTo>
                  <a:pt x="1554375" y="1999435"/>
                  <a:pt x="1581329" y="2073327"/>
                  <a:pt x="1550505" y="2011680"/>
                </a:cubicBezTo>
                <a:cubicBezTo>
                  <a:pt x="1546757" y="2004183"/>
                  <a:pt x="1547202" y="1994800"/>
                  <a:pt x="1542553" y="1987826"/>
                </a:cubicBezTo>
                <a:cubicBezTo>
                  <a:pt x="1536315" y="1978470"/>
                  <a:pt x="1526017" y="1972510"/>
                  <a:pt x="1518699" y="1963972"/>
                </a:cubicBezTo>
                <a:cubicBezTo>
                  <a:pt x="1510075" y="1953910"/>
                  <a:pt x="1504216" y="1941538"/>
                  <a:pt x="1494845" y="1932167"/>
                </a:cubicBezTo>
                <a:cubicBezTo>
                  <a:pt x="1488088" y="1925410"/>
                  <a:pt x="1478134" y="1922613"/>
                  <a:pt x="1470992" y="1916264"/>
                </a:cubicBezTo>
                <a:cubicBezTo>
                  <a:pt x="1406633" y="1859055"/>
                  <a:pt x="1448617" y="1877000"/>
                  <a:pt x="1399430" y="1860605"/>
                </a:cubicBezTo>
                <a:cubicBezTo>
                  <a:pt x="1385781" y="1850368"/>
                  <a:pt x="1360045" y="1830147"/>
                  <a:pt x="1343771" y="1820848"/>
                </a:cubicBezTo>
                <a:cubicBezTo>
                  <a:pt x="1333479" y="1814967"/>
                  <a:pt x="1322797" y="1809760"/>
                  <a:pt x="1311965" y="1804946"/>
                </a:cubicBezTo>
                <a:cubicBezTo>
                  <a:pt x="1298922" y="1799149"/>
                  <a:pt x="1284686" y="1795975"/>
                  <a:pt x="1272209" y="1789043"/>
                </a:cubicBezTo>
                <a:cubicBezTo>
                  <a:pt x="1260625" y="1782607"/>
                  <a:pt x="1251910" y="1771764"/>
                  <a:pt x="1240404" y="1765189"/>
                </a:cubicBezTo>
                <a:cubicBezTo>
                  <a:pt x="1230872" y="1759742"/>
                  <a:pt x="1192490" y="1751500"/>
                  <a:pt x="1184745" y="1749287"/>
                </a:cubicBezTo>
                <a:cubicBezTo>
                  <a:pt x="1145690" y="1738128"/>
                  <a:pt x="1171501" y="1742222"/>
                  <a:pt x="1121134" y="1725433"/>
                </a:cubicBezTo>
                <a:cubicBezTo>
                  <a:pt x="1110767" y="1721977"/>
                  <a:pt x="1099837" y="1720483"/>
                  <a:pt x="1089329" y="1717481"/>
                </a:cubicBezTo>
                <a:cubicBezTo>
                  <a:pt x="1081270" y="1715178"/>
                  <a:pt x="1073426" y="1712180"/>
                  <a:pt x="1065475" y="1709530"/>
                </a:cubicBezTo>
                <a:cubicBezTo>
                  <a:pt x="1023137" y="1681304"/>
                  <a:pt x="1055715" y="1699522"/>
                  <a:pt x="985962" y="1677725"/>
                </a:cubicBezTo>
                <a:cubicBezTo>
                  <a:pt x="953962" y="1667725"/>
                  <a:pt x="922351" y="1656522"/>
                  <a:pt x="890546" y="1645920"/>
                </a:cubicBezTo>
                <a:cubicBezTo>
                  <a:pt x="882595" y="1643269"/>
                  <a:pt x="874911" y="1639612"/>
                  <a:pt x="866692" y="1637968"/>
                </a:cubicBezTo>
                <a:lnTo>
                  <a:pt x="826936" y="1630017"/>
                </a:lnTo>
                <a:cubicBezTo>
                  <a:pt x="699275" y="1578952"/>
                  <a:pt x="883639" y="1649413"/>
                  <a:pt x="739472" y="1606163"/>
                </a:cubicBezTo>
                <a:cubicBezTo>
                  <a:pt x="728119" y="1602757"/>
                  <a:pt x="718911" y="1594008"/>
                  <a:pt x="707666" y="1590260"/>
                </a:cubicBezTo>
                <a:cubicBezTo>
                  <a:pt x="694845" y="1585986"/>
                  <a:pt x="681103" y="1585241"/>
                  <a:pt x="667910" y="1582309"/>
                </a:cubicBezTo>
                <a:cubicBezTo>
                  <a:pt x="657242" y="1579938"/>
                  <a:pt x="646707" y="1577008"/>
                  <a:pt x="636105" y="1574358"/>
                </a:cubicBezTo>
                <a:cubicBezTo>
                  <a:pt x="625503" y="1569057"/>
                  <a:pt x="615194" y="1563124"/>
                  <a:pt x="604299" y="1558455"/>
                </a:cubicBezTo>
                <a:cubicBezTo>
                  <a:pt x="578061" y="1547210"/>
                  <a:pt x="550318" y="1539416"/>
                  <a:pt x="524786" y="1526650"/>
                </a:cubicBezTo>
                <a:cubicBezTo>
                  <a:pt x="514184" y="1521349"/>
                  <a:pt x="503986" y="1515149"/>
                  <a:pt x="492981" y="1510747"/>
                </a:cubicBezTo>
                <a:cubicBezTo>
                  <a:pt x="404797" y="1475474"/>
                  <a:pt x="483771" y="1513722"/>
                  <a:pt x="405517" y="1478942"/>
                </a:cubicBezTo>
                <a:cubicBezTo>
                  <a:pt x="394686" y="1474128"/>
                  <a:pt x="384607" y="1467709"/>
                  <a:pt x="373712" y="1463040"/>
                </a:cubicBezTo>
                <a:cubicBezTo>
                  <a:pt x="366008" y="1459738"/>
                  <a:pt x="357355" y="1458836"/>
                  <a:pt x="349858" y="1455088"/>
                </a:cubicBezTo>
                <a:cubicBezTo>
                  <a:pt x="341311" y="1450814"/>
                  <a:pt x="334952" y="1442541"/>
                  <a:pt x="326004" y="1439186"/>
                </a:cubicBezTo>
                <a:cubicBezTo>
                  <a:pt x="313350" y="1434441"/>
                  <a:pt x="299499" y="1433885"/>
                  <a:pt x="286247" y="1431234"/>
                </a:cubicBezTo>
                <a:cubicBezTo>
                  <a:pt x="275645" y="1425933"/>
                  <a:pt x="264493" y="1421614"/>
                  <a:pt x="254442" y="1415332"/>
                </a:cubicBezTo>
                <a:cubicBezTo>
                  <a:pt x="199427" y="1380948"/>
                  <a:pt x="245648" y="1399148"/>
                  <a:pt x="198783" y="1383527"/>
                </a:cubicBezTo>
                <a:cubicBezTo>
                  <a:pt x="190832" y="1378226"/>
                  <a:pt x="182574" y="1373358"/>
                  <a:pt x="174929" y="1367624"/>
                </a:cubicBezTo>
                <a:cubicBezTo>
                  <a:pt x="150753" y="1349492"/>
                  <a:pt x="128511" y="1328728"/>
                  <a:pt x="103367" y="1311965"/>
                </a:cubicBezTo>
                <a:cubicBezTo>
                  <a:pt x="70157" y="1289824"/>
                  <a:pt x="86270" y="1302819"/>
                  <a:pt x="55659" y="1272208"/>
                </a:cubicBezTo>
                <a:cubicBezTo>
                  <a:pt x="37429" y="1217515"/>
                  <a:pt x="62364" y="1283942"/>
                  <a:pt x="23854" y="1216549"/>
                </a:cubicBezTo>
                <a:cubicBezTo>
                  <a:pt x="19696" y="1209272"/>
                  <a:pt x="18205" y="1200754"/>
                  <a:pt x="15903" y="1192695"/>
                </a:cubicBezTo>
                <a:cubicBezTo>
                  <a:pt x="-4057" y="1122833"/>
                  <a:pt x="19060" y="1194210"/>
                  <a:pt x="0" y="1137036"/>
                </a:cubicBezTo>
                <a:cubicBezTo>
                  <a:pt x="967" y="1118664"/>
                  <a:pt x="7363" y="951994"/>
                  <a:pt x="15903" y="906448"/>
                </a:cubicBezTo>
                <a:cubicBezTo>
                  <a:pt x="18992" y="889972"/>
                  <a:pt x="27739" y="875002"/>
                  <a:pt x="31805" y="858740"/>
                </a:cubicBezTo>
                <a:cubicBezTo>
                  <a:pt x="37106" y="837537"/>
                  <a:pt x="35585" y="813315"/>
                  <a:pt x="47708" y="795130"/>
                </a:cubicBezTo>
                <a:cubicBezTo>
                  <a:pt x="58310" y="779227"/>
                  <a:pt x="73469" y="765554"/>
                  <a:pt x="79513" y="747422"/>
                </a:cubicBezTo>
                <a:cubicBezTo>
                  <a:pt x="84814" y="731519"/>
                  <a:pt x="85358" y="713124"/>
                  <a:pt x="95416" y="699714"/>
                </a:cubicBezTo>
                <a:cubicBezTo>
                  <a:pt x="103367" y="689112"/>
                  <a:pt x="112246" y="679147"/>
                  <a:pt x="119270" y="667909"/>
                </a:cubicBezTo>
                <a:cubicBezTo>
                  <a:pt x="125552" y="657858"/>
                  <a:pt x="129291" y="646395"/>
                  <a:pt x="135172" y="636104"/>
                </a:cubicBezTo>
                <a:cubicBezTo>
                  <a:pt x="139913" y="627807"/>
                  <a:pt x="145774" y="620201"/>
                  <a:pt x="151075" y="612250"/>
                </a:cubicBezTo>
                <a:cubicBezTo>
                  <a:pt x="153725" y="604299"/>
                  <a:pt x="154956" y="595723"/>
                  <a:pt x="159026" y="588396"/>
                </a:cubicBezTo>
                <a:cubicBezTo>
                  <a:pt x="168308" y="571688"/>
                  <a:pt x="180230" y="556591"/>
                  <a:pt x="190832" y="540688"/>
                </a:cubicBezTo>
                <a:cubicBezTo>
                  <a:pt x="196133" y="532737"/>
                  <a:pt x="202460" y="525381"/>
                  <a:pt x="206734" y="516834"/>
                </a:cubicBezTo>
                <a:cubicBezTo>
                  <a:pt x="217336" y="495631"/>
                  <a:pt x="231042" y="475713"/>
                  <a:pt x="238539" y="453224"/>
                </a:cubicBezTo>
                <a:cubicBezTo>
                  <a:pt x="257464" y="396450"/>
                  <a:pt x="245143" y="419464"/>
                  <a:pt x="270345" y="381662"/>
                </a:cubicBezTo>
                <a:cubicBezTo>
                  <a:pt x="272995" y="368410"/>
                  <a:pt x="275364" y="355099"/>
                  <a:pt x="278296" y="341906"/>
                </a:cubicBezTo>
                <a:cubicBezTo>
                  <a:pt x="291060" y="284467"/>
                  <a:pt x="282205" y="336301"/>
                  <a:pt x="294198" y="270344"/>
                </a:cubicBezTo>
                <a:cubicBezTo>
                  <a:pt x="301557" y="229870"/>
                  <a:pt x="304141" y="208697"/>
                  <a:pt x="310101" y="166977"/>
                </a:cubicBezTo>
                <a:lnTo>
                  <a:pt x="302150" y="5565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7280" cy="3474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94" y="3383280"/>
            <a:ext cx="6177280" cy="3474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2200" y="1223375"/>
            <a:ext cx="191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Pre-existing marsh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4876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Marsh created with dredged material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5867400"/>
            <a:ext cx="2811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Goose Point/Point Platte Marsh Creation, Big Branch NWR, St. Tammany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50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5" b="16726"/>
          <a:stretch/>
        </p:blipFill>
        <p:spPr bwMode="auto">
          <a:xfrm>
            <a:off x="0" y="0"/>
            <a:ext cx="6179507" cy="33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2" b="16719"/>
          <a:stretch/>
        </p:blipFill>
        <p:spPr bwMode="auto">
          <a:xfrm>
            <a:off x="2964493" y="3474720"/>
            <a:ext cx="6179507" cy="33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2200" y="1223375"/>
            <a:ext cx="191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Pre-existing marsh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4876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Marsh created with dredged material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5867400"/>
            <a:ext cx="2811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Bayou </a:t>
            </a:r>
            <a:r>
              <a:rPr lang="en-US" dirty="0" err="1" smtClean="0">
                <a:solidFill>
                  <a:srgbClr val="FFFF00"/>
                </a:solidFill>
              </a:rPr>
              <a:t>Dupont</a:t>
            </a:r>
            <a:r>
              <a:rPr lang="en-US" dirty="0" smtClean="0">
                <a:solidFill>
                  <a:srgbClr val="FFFF00"/>
                </a:solidFill>
              </a:rPr>
              <a:t> Sediment Delivery System, Jefferson and </a:t>
            </a:r>
            <a:r>
              <a:rPr lang="en-US" dirty="0" err="1" smtClean="0">
                <a:solidFill>
                  <a:srgbClr val="FFFF00"/>
                </a:solidFill>
              </a:rPr>
              <a:t>Plaquimines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6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887" y="867696"/>
            <a:ext cx="8560313" cy="3247104"/>
            <a:chOff x="50287" y="152400"/>
            <a:chExt cx="8560313" cy="3247104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5620231"/>
                </p:ext>
              </p:extLst>
            </p:nvPr>
          </p:nvGraphicFramePr>
          <p:xfrm>
            <a:off x="50287" y="152400"/>
            <a:ext cx="4114800" cy="32457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SPW 8.0 Graph" r:id="rId4" imgW="5442480" imgH="4291920" progId="SigmaPlotGraphicObject.7">
                    <p:embed/>
                  </p:oleObj>
                </mc:Choice>
                <mc:Fallback>
                  <p:oleObj name="SPW 8.0 Graph" r:id="rId4" imgW="5442480" imgH="429192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87" y="152400"/>
                          <a:ext cx="4114800" cy="32457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36580449"/>
                </p:ext>
              </p:extLst>
            </p:nvPr>
          </p:nvGraphicFramePr>
          <p:xfrm>
            <a:off x="4491256" y="473424"/>
            <a:ext cx="4119344" cy="2926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SPW 8.0 Graph" r:id="rId6" imgW="5442480" imgH="3864960" progId="SigmaPlotGraphicObject.7">
                    <p:embed/>
                  </p:oleObj>
                </mc:Choice>
                <mc:Fallback>
                  <p:oleObj name="SPW 8.0 Graph" r:id="rId6" imgW="5442480" imgH="3864960" progId="SigmaPlotGraphicObjec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1256" y="473424"/>
                          <a:ext cx="4119344" cy="29260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0181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0"/>
            <a:ext cx="56007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7931" y="6477000"/>
            <a:ext cx="703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Snedden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chemeClr val="bg1"/>
                </a:solidFill>
              </a:rPr>
              <a:t>Steyer</a:t>
            </a:r>
            <a:r>
              <a:rPr lang="en-US" dirty="0" smtClean="0">
                <a:solidFill>
                  <a:schemeClr val="bg1"/>
                </a:solidFill>
              </a:rPr>
              <a:t> (2013) Estuarine, Coastal &amp; Shelf Science 118:11-123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57200"/>
            <a:ext cx="28193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1. Begin with most appropriate natural flooding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 descr="wetro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26" y="609600"/>
            <a:ext cx="4540274" cy="59042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223996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</a:rPr>
              <a:t>2.  reduce target flooding using best professional judgement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94037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initial (1-2 years after construction) elevation of created wetlands must be higher than natural wetlands because created wetlands begin without the mature root system of natural marshes.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0670" r="9250" b="10660"/>
          <a:stretch/>
        </p:blipFill>
        <p:spPr bwMode="auto">
          <a:xfrm>
            <a:off x="2026920" y="1386840"/>
            <a:ext cx="7040880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. Construct an exceedance curve with most appropriate data.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4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26404"/>
            <a:ext cx="6381750" cy="5082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. Construct an exceedance curve with most appropriate data.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4. Select target elevation from target flooding.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47800" y="1426404"/>
            <a:ext cx="6381750" cy="5082346"/>
            <a:chOff x="1447800" y="1426404"/>
            <a:chExt cx="6381750" cy="50823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1426404"/>
              <a:ext cx="6381750" cy="5082346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2286000" y="3335592"/>
              <a:ext cx="144780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848100" y="3335592"/>
              <a:ext cx="0" cy="207460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753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3684"/>
            <a:ext cx="452230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304800"/>
            <a:ext cx="36381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5. do NOT account for subsidence and sea-level rise without also accounting for accretion </a:t>
            </a:r>
            <a:r>
              <a:rPr lang="en-US" sz="2000" dirty="0" smtClean="0">
                <a:solidFill>
                  <a:schemeClr val="bg1"/>
                </a:solidFill>
              </a:rPr>
              <a:t>(current standard practice)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1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3684"/>
            <a:ext cx="452230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45720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304800"/>
            <a:ext cx="36381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5. do NOT account for subsidence and sea-level rise without also accounting for accretion </a:t>
            </a:r>
            <a:r>
              <a:rPr lang="en-US" sz="2000" dirty="0" smtClean="0">
                <a:solidFill>
                  <a:schemeClr val="bg1"/>
                </a:solidFill>
              </a:rPr>
              <a:t>(current standard practice)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3647182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5. account for accretion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9" name="Picture 5" descr="terracedigging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33800" cy="2800350"/>
          </a:xfrm>
          <a:prstGeom prst="rect">
            <a:avLst/>
          </a:prstGeom>
          <a:noFill/>
        </p:spPr>
      </p:pic>
      <p:pic>
        <p:nvPicPr>
          <p:cNvPr id="446471" name="Picture 7" descr="freshter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828800"/>
            <a:ext cx="3733800" cy="2800350"/>
          </a:xfrm>
          <a:prstGeom prst="rect">
            <a:avLst/>
          </a:prstGeom>
          <a:noFill/>
        </p:spPr>
      </p:pic>
      <p:pic>
        <p:nvPicPr>
          <p:cNvPr id="446467" name="Picture 3" descr="P10101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8168" y="405765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60351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3684"/>
            <a:ext cx="452230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6516" y="223684"/>
            <a:ext cx="3500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 high to perform for many years as a natural wetland with regards to fish and wildlife habitat.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6516" y="3543300"/>
            <a:ext cx="3500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quickly performs as a natural wetland with regards to fish and wildlife habitat.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4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64" name="Picture 4" descr="VertAc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45250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</p:pic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533400" y="1600200"/>
            <a:ext cx="220980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Marsh Creation Projects only need to create this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85800" y="4191000"/>
            <a:ext cx="19812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00600" y="4495800"/>
            <a:ext cx="19812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245765" idx="2"/>
            <a:endCxn id="2" idx="0"/>
          </p:cNvCxnSpPr>
          <p:nvPr/>
        </p:nvCxnSpPr>
        <p:spPr>
          <a:xfrm>
            <a:off x="1638300" y="2523530"/>
            <a:ext cx="38100" cy="16674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45765" idx="2"/>
            <a:endCxn id="7" idx="1"/>
          </p:cNvCxnSpPr>
          <p:nvPr/>
        </p:nvCxnSpPr>
        <p:spPr>
          <a:xfrm>
            <a:off x="1638300" y="2523530"/>
            <a:ext cx="3162300" cy="23532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505200" y="905470"/>
            <a:ext cx="441960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Marsh Vertical Accretion then will create this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3048001"/>
            <a:ext cx="1981200" cy="1447800"/>
          </a:xfrm>
          <a:prstGeom prst="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14" idx="2"/>
          </p:cNvCxnSpPr>
          <p:nvPr/>
        </p:nvCxnSpPr>
        <p:spPr>
          <a:xfrm>
            <a:off x="5715000" y="1274802"/>
            <a:ext cx="228600" cy="1773199"/>
          </a:xfrm>
          <a:prstGeom prst="straightConnector1">
            <a:avLst/>
          </a:prstGeom>
          <a:ln w="25400">
            <a:solidFill>
              <a:srgbClr val="0066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64031" y="6477000"/>
            <a:ext cx="398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DeLaune</a:t>
            </a:r>
            <a:r>
              <a:rPr lang="en-US" dirty="0" smtClean="0">
                <a:solidFill>
                  <a:schemeClr val="bg1"/>
                </a:solidFill>
              </a:rPr>
              <a:t> et al. 1990.  Catena 17:277-288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0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64" name="Picture 4" descr="VertAc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45250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</p:pic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533400" y="1600200"/>
            <a:ext cx="220980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Marsh Creation Projects only need to create this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85800" y="3505200"/>
            <a:ext cx="1981200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00600" y="4495800"/>
            <a:ext cx="19812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245765" idx="2"/>
            <a:endCxn id="2" idx="0"/>
          </p:cNvCxnSpPr>
          <p:nvPr/>
        </p:nvCxnSpPr>
        <p:spPr>
          <a:xfrm>
            <a:off x="1638300" y="2523530"/>
            <a:ext cx="38100" cy="9816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45765" idx="2"/>
            <a:endCxn id="7" idx="1"/>
          </p:cNvCxnSpPr>
          <p:nvPr/>
        </p:nvCxnSpPr>
        <p:spPr>
          <a:xfrm>
            <a:off x="1638300" y="2523530"/>
            <a:ext cx="3162300" cy="23532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505200" y="905470"/>
            <a:ext cx="441960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Marsh Vertical Accretion then will create this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3048001"/>
            <a:ext cx="1981200" cy="1447800"/>
          </a:xfrm>
          <a:prstGeom prst="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14" idx="2"/>
          </p:cNvCxnSpPr>
          <p:nvPr/>
        </p:nvCxnSpPr>
        <p:spPr>
          <a:xfrm>
            <a:off x="5715000" y="1274802"/>
            <a:ext cx="228600" cy="1773199"/>
          </a:xfrm>
          <a:prstGeom prst="straightConnector1">
            <a:avLst/>
          </a:prstGeom>
          <a:ln w="25400">
            <a:solidFill>
              <a:srgbClr val="0066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64031" y="6477000"/>
            <a:ext cx="398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DeLaune</a:t>
            </a:r>
            <a:r>
              <a:rPr lang="en-US" dirty="0" smtClean="0">
                <a:solidFill>
                  <a:schemeClr val="bg1"/>
                </a:solidFill>
              </a:rPr>
              <a:t> et al. 1990.  Catena 17:277-288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Whether restoration seeks to slow the loss of existing wetlands or to create new wetlands</a:t>
            </a:r>
          </a:p>
          <a:p>
            <a:pPr lvl="1"/>
            <a:r>
              <a:rPr lang="en-US" dirty="0" smtClean="0"/>
              <a:t>emergent vegetation is an excellent but incomplete measure of performance for restored Gulf Coast Wetlands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imited data and much observation suggests that many created wetlands are too elevated to support the types and/or amounts of fish and wildlife found in natural wetlands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2805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Valid reasons to create wetlands higher than natural wetlands:</a:t>
            </a:r>
          </a:p>
          <a:p>
            <a:pPr lvl="1"/>
            <a:r>
              <a:rPr lang="en-US" sz="2400" dirty="0" smtClean="0"/>
              <a:t>Young plants lack extensive roots systems common in natural wetlands</a:t>
            </a:r>
          </a:p>
          <a:p>
            <a:r>
              <a:rPr lang="en-US" sz="2800" dirty="0" smtClean="0"/>
              <a:t>Invalid reasons to create wetlands higher than natural wetlands:</a:t>
            </a:r>
          </a:p>
          <a:p>
            <a:pPr lvl="1"/>
            <a:r>
              <a:rPr lang="en-US" sz="2400" strike="sngStrike" dirty="0"/>
              <a:t>e</a:t>
            </a:r>
            <a:r>
              <a:rPr lang="en-US" sz="2400" strike="sngStrike" dirty="0" smtClean="0"/>
              <a:t>xtend wetland benefits; </a:t>
            </a:r>
            <a:r>
              <a:rPr lang="en-US" sz="2400" dirty="0" smtClean="0"/>
              <a:t>delay fish &amp; wildlife benefits</a:t>
            </a:r>
          </a:p>
          <a:p>
            <a:pPr lvl="1"/>
            <a:r>
              <a:rPr lang="en-US" sz="2400" strike="sngStrike" dirty="0"/>
              <a:t>w</a:t>
            </a:r>
            <a:r>
              <a:rPr lang="en-US" sz="2400" strike="sngStrike" dirty="0" smtClean="0"/>
              <a:t>etlands to not accrete; </a:t>
            </a:r>
            <a:r>
              <a:rPr lang="en-US" sz="2400" dirty="0" smtClean="0"/>
              <a:t>wetlands do accrete	</a:t>
            </a:r>
          </a:p>
          <a:p>
            <a:r>
              <a:rPr lang="en-US" sz="2800" dirty="0" smtClean="0"/>
              <a:t>Advantages of creating marshes at lower elevations than currently used:</a:t>
            </a:r>
          </a:p>
          <a:p>
            <a:pPr lvl="1"/>
            <a:r>
              <a:rPr lang="en-US" sz="2400" dirty="0" smtClean="0"/>
              <a:t>fish &amp; wildlife benefits happen much sooner</a:t>
            </a:r>
          </a:p>
          <a:p>
            <a:pPr lvl="1"/>
            <a:r>
              <a:rPr lang="en-US" sz="2400" dirty="0" smtClean="0"/>
              <a:t>costs are slightly reduced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484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 descr="Sabine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1587" name="Picture 3" descr="pecan island ter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38600" cy="3200400"/>
          </a:xfrm>
          <a:prstGeom prst="rect">
            <a:avLst/>
          </a:prstGeom>
          <a:noFill/>
        </p:spPr>
      </p:pic>
      <p:pic>
        <p:nvPicPr>
          <p:cNvPr id="451588" name="Picture 4" descr="Sabine5-20-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51300"/>
            <a:ext cx="4572000" cy="2798763"/>
          </a:xfrm>
          <a:prstGeom prst="rect">
            <a:avLst/>
          </a:prstGeom>
          <a:noFill/>
        </p:spPr>
      </p:pic>
      <p:pic>
        <p:nvPicPr>
          <p:cNvPr id="451589" name="Picture 5" descr="sonris_i_gisim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5713" y="3886200"/>
            <a:ext cx="28082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89407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2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6531"/>
            <a:ext cx="9144000" cy="405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8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3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613737"/>
            <a:ext cx="8686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Weller and </a:t>
            </a:r>
            <a:r>
              <a:rPr lang="en-US" sz="2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Spatcher</a:t>
            </a:r>
            <a:r>
              <a:rPr lang="en-US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1965. Role of habitat distribution in the distribution and abundance of marsh birds.  Special report No. 43.  Iowa State University of Science and Technology</a:t>
            </a: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3792</TotalTime>
  <Words>1991</Words>
  <Application>Microsoft Office PowerPoint</Application>
  <PresentationFormat>On-screen Show (4:3)</PresentationFormat>
  <Paragraphs>236</Paragraphs>
  <Slides>64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Office Theme</vt:lpstr>
      <vt:lpstr>1_Default Design</vt:lpstr>
      <vt:lpstr>1_Office Theme</vt:lpstr>
      <vt:lpstr>2_Office Theme</vt:lpstr>
      <vt:lpstr>3_Office Theme</vt:lpstr>
      <vt:lpstr>4_Office Theme</vt:lpstr>
      <vt:lpstr>SPW 8.0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whole pond scale</vt:lpstr>
      <vt:lpstr>whole pond scale</vt:lpstr>
      <vt:lpstr>Edge and salinity stress</vt:lpstr>
      <vt:lpstr>Edge and salinity stress</vt:lpstr>
      <vt:lpstr>stress &amp; edges conclusions</vt:lpstr>
      <vt:lpstr>Update on Roseau Cane Die-Back in Coastal Louisiana: more questions than answers in May 2017</vt:lpstr>
      <vt:lpstr>PowerPoint Presentation</vt:lpstr>
      <vt:lpstr>terminology</vt:lpstr>
      <vt:lpstr>My current thinking…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current thinking…</vt:lpstr>
      <vt:lpstr>PowerPoint Presentation</vt:lpstr>
      <vt:lpstr>PowerPoint Presentation</vt:lpstr>
      <vt:lpstr>We Measure Emergent Vegetation  to Measure Restoration Success</vt:lpstr>
      <vt:lpstr>Emergent Vegetation  as a Measure of Performance</vt:lpstr>
      <vt:lpstr>Fish and Wildlife as  Measures of Performance</vt:lpstr>
      <vt:lpstr>Fish and Wildlife as  Measures of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 reduce target flooding using best professional judgement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</vt:vector>
  </TitlesOfParts>
  <Company>LSU AgCenter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jnyman</dc:creator>
  <cp:lastModifiedBy>Andy Nyman</cp:lastModifiedBy>
  <cp:revision>147</cp:revision>
  <dcterms:created xsi:type="dcterms:W3CDTF">2012-05-24T17:18:20Z</dcterms:created>
  <dcterms:modified xsi:type="dcterms:W3CDTF">2018-05-24T02:28:20Z</dcterms:modified>
</cp:coreProperties>
</file>