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674" r:id="rId2"/>
    <p:sldId id="722" r:id="rId3"/>
    <p:sldId id="736" r:id="rId4"/>
    <p:sldId id="740" r:id="rId5"/>
    <p:sldId id="741" r:id="rId6"/>
    <p:sldId id="742" r:id="rId7"/>
    <p:sldId id="743" r:id="rId8"/>
    <p:sldId id="745" r:id="rId9"/>
    <p:sldId id="746" r:id="rId10"/>
    <p:sldId id="753" r:id="rId11"/>
    <p:sldId id="751" r:id="rId12"/>
    <p:sldId id="752" r:id="rId13"/>
    <p:sldId id="724" r:id="rId14"/>
    <p:sldId id="725" r:id="rId15"/>
    <p:sldId id="755" r:id="rId16"/>
    <p:sldId id="726" r:id="rId17"/>
    <p:sldId id="727" r:id="rId18"/>
    <p:sldId id="728" r:id="rId19"/>
    <p:sldId id="729" r:id="rId20"/>
    <p:sldId id="730" r:id="rId21"/>
    <p:sldId id="731" r:id="rId22"/>
    <p:sldId id="732" r:id="rId23"/>
    <p:sldId id="733" r:id="rId24"/>
    <p:sldId id="734" r:id="rId25"/>
    <p:sldId id="754" r:id="rId26"/>
    <p:sldId id="756" r:id="rId27"/>
    <p:sldId id="532" r:id="rId28"/>
    <p:sldId id="550" r:id="rId29"/>
    <p:sldId id="750" r:id="rId30"/>
    <p:sldId id="748" r:id="rId31"/>
    <p:sldId id="608" r:id="rId32"/>
    <p:sldId id="551" r:id="rId33"/>
    <p:sldId id="552" r:id="rId34"/>
    <p:sldId id="533" r:id="rId35"/>
    <p:sldId id="534" r:id="rId36"/>
    <p:sldId id="609" r:id="rId37"/>
    <p:sldId id="536" r:id="rId38"/>
    <p:sldId id="537" r:id="rId39"/>
    <p:sldId id="535" r:id="rId40"/>
    <p:sldId id="675" r:id="rId41"/>
    <p:sldId id="676" r:id="rId42"/>
    <p:sldId id="677" r:id="rId43"/>
    <p:sldId id="678" r:id="rId44"/>
    <p:sldId id="679" r:id="rId45"/>
    <p:sldId id="680" r:id="rId46"/>
    <p:sldId id="681" r:id="rId47"/>
    <p:sldId id="682" r:id="rId48"/>
    <p:sldId id="610" r:id="rId49"/>
    <p:sldId id="538" r:id="rId50"/>
    <p:sldId id="539" r:id="rId51"/>
    <p:sldId id="683" r:id="rId52"/>
    <p:sldId id="684" r:id="rId53"/>
    <p:sldId id="685" r:id="rId54"/>
    <p:sldId id="686" r:id="rId55"/>
    <p:sldId id="687" r:id="rId56"/>
    <p:sldId id="688" r:id="rId57"/>
    <p:sldId id="689" r:id="rId58"/>
    <p:sldId id="690" r:id="rId59"/>
    <p:sldId id="691" r:id="rId60"/>
    <p:sldId id="692" r:id="rId61"/>
    <p:sldId id="693" r:id="rId62"/>
    <p:sldId id="694" r:id="rId63"/>
    <p:sldId id="695" r:id="rId64"/>
    <p:sldId id="696" r:id="rId65"/>
    <p:sldId id="697" r:id="rId66"/>
    <p:sldId id="698" r:id="rId67"/>
    <p:sldId id="699" r:id="rId68"/>
    <p:sldId id="700" r:id="rId69"/>
    <p:sldId id="701" r:id="rId70"/>
    <p:sldId id="702" r:id="rId71"/>
    <p:sldId id="703" r:id="rId72"/>
    <p:sldId id="704" r:id="rId73"/>
    <p:sldId id="705" r:id="rId74"/>
    <p:sldId id="706" r:id="rId75"/>
    <p:sldId id="707" r:id="rId76"/>
    <p:sldId id="708" r:id="rId77"/>
    <p:sldId id="709" r:id="rId78"/>
    <p:sldId id="710" r:id="rId79"/>
    <p:sldId id="711" r:id="rId80"/>
    <p:sldId id="712" r:id="rId81"/>
    <p:sldId id="713" r:id="rId82"/>
    <p:sldId id="714" r:id="rId83"/>
    <p:sldId id="716" r:id="rId84"/>
    <p:sldId id="721" r:id="rId85"/>
  </p:sldIdLst>
  <p:sldSz cx="9144000" cy="6858000" type="screen4x3"/>
  <p:notesSz cx="6858000" cy="9144000"/>
  <p:custDataLst>
    <p:tags r:id="rId87"/>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0" autoAdjust="0"/>
    <p:restoredTop sz="94737" autoAdjust="0"/>
  </p:normalViewPr>
  <p:slideViewPr>
    <p:cSldViewPr>
      <p:cViewPr varScale="1">
        <p:scale>
          <a:sx n="70" d="100"/>
          <a:sy n="70" d="100"/>
        </p:scale>
        <p:origin x="-108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198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198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198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98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198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4364ECA-80B9-413C-BDB6-23C0AB623320}" type="slidenum">
              <a:rPr lang="en-US"/>
              <a:pPr/>
              <a:t>‹#›</a:t>
            </a:fld>
            <a:endParaRPr lang="en-US"/>
          </a:p>
        </p:txBody>
      </p:sp>
    </p:spTree>
    <p:extLst>
      <p:ext uri="{BB962C8B-B14F-4D97-AF65-F5344CB8AC3E}">
        <p14:creationId xmlns:p14="http://schemas.microsoft.com/office/powerpoint/2010/main" val="14879974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D8B1F4-6363-43E6-8AE7-E921F7416CA2}"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081393-D532-4496-A2CC-7D1525386B7B}" type="slidenum">
              <a:rPr lang="en-US"/>
              <a:pPr/>
              <a:t>34</a:t>
            </a:fld>
            <a:endParaRPr lang="en-US"/>
          </a:p>
        </p:txBody>
      </p:sp>
      <p:sp>
        <p:nvSpPr>
          <p:cNvPr id="247810" name="Rectangle 2"/>
          <p:cNvSpPr>
            <a:spLocks noGrp="1" noRot="1" noChangeAspect="1" noChangeArrowheads="1" noTextEdit="1"/>
          </p:cNvSpPr>
          <p:nvPr>
            <p:ph type="sldImg"/>
          </p:nvPr>
        </p:nvSpPr>
        <p:spPr>
          <a:xfrm>
            <a:off x="1144588" y="685800"/>
            <a:ext cx="4572000" cy="3429000"/>
          </a:xfrm>
          <a:ln/>
        </p:spPr>
      </p:sp>
      <p:sp>
        <p:nvSpPr>
          <p:cNvPr id="247811" name="Rectangle 3"/>
          <p:cNvSpPr>
            <a:spLocks noGrp="1" noChangeArrowheads="1"/>
          </p:cNvSpPr>
          <p:nvPr>
            <p:ph type="body" idx="1"/>
          </p:nvPr>
        </p:nvSpPr>
        <p:spPr>
          <a:xfrm>
            <a:off x="914400" y="4343400"/>
            <a:ext cx="5029200" cy="4114800"/>
          </a:xfrm>
        </p:spPr>
        <p:txBody>
          <a:bodyPr/>
          <a:lstStyle/>
          <a:p>
            <a:r>
              <a:rPr lang="en-US"/>
              <a:t>delta lobe cycle creates subsidence, so subsidence as well as gslr; travel a few km and subsidence differs</a:t>
            </a:r>
          </a:p>
          <a:p>
            <a:r>
              <a:rPr lang="en-US"/>
              <a:t>delta lobe cycle also creates wetland loss (18 ha/day from 1930-1990; 44.5 ac/day from 1930-1990)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C4C056-F191-407A-B56C-1A8D92204AE0}"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64ECA-80B9-413C-BDB6-23C0AB623320}" type="slidenum">
              <a:rPr lang="en-US" smtClean="0"/>
              <a:pPr/>
              <a:t>48</a:t>
            </a:fld>
            <a:endParaRPr lang="en-US"/>
          </a:p>
        </p:txBody>
      </p:sp>
    </p:spTree>
    <p:extLst>
      <p:ext uri="{BB962C8B-B14F-4D97-AF65-F5344CB8AC3E}">
        <p14:creationId xmlns:p14="http://schemas.microsoft.com/office/powerpoint/2010/main" val="88058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3CB83E-C78C-4F22-BB98-B3A75C21983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837DF2-4509-4B01-9000-15AC8049C2E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1A5B21-4A19-4D7F-9D6C-17B833C39CC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1DD8-9A59-43AF-A538-7640AE61C7FD}" type="slidenum">
              <a:rPr lang="en-US" smtClean="0"/>
              <a:pPr/>
              <a:t>‹#›</a:t>
            </a:fld>
            <a:endParaRPr lang="en-US"/>
          </a:p>
        </p:txBody>
      </p:sp>
    </p:spTree>
    <p:extLst>
      <p:ext uri="{BB962C8B-B14F-4D97-AF65-F5344CB8AC3E}">
        <p14:creationId xmlns:p14="http://schemas.microsoft.com/office/powerpoint/2010/main" val="248295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968483-F572-4756-A4AD-678C7793592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5DC5B7-20ED-448B-84D2-49C75A0D448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704D1D7-22E2-4B9D-A6D1-E404FE4D26A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CE4238-77D4-46DC-A65E-659245C99B0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A5C4AFF-1F03-4B50-A095-D763CA29284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78A8B56-450F-42B0-AEF8-C36DF1A3C24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2ED0E5-926B-43D5-B029-90A8367E224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F7B490-C340-40EE-B153-174E4E39C29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A2B1DD8-9A59-43AF-A538-7640AE61C7F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autoUpdateAnimBg="0">
        <p:tmplLst>
          <p:tmpl lvl="1">
            <p:tnLst>
              <p:par>
                <p:cTn presetID="1" presetClass="entr" presetSubtype="0" fill="hold" nodeType="click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6.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7.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8.w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9.jpe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0.jpeg"/><Relationship Id="rId5" Type="http://schemas.openxmlformats.org/officeDocument/2006/relationships/image" Target="../media/image68.wmf"/><Relationship Id="rId4" Type="http://schemas.openxmlformats.org/officeDocument/2006/relationships/oleObject" Target="../embeddings/oleObject4.bin"/></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1.wmf"/></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ertAcc"/>
          <p:cNvPicPr>
            <a:picLocks noChangeAspect="1" noChangeArrowheads="1"/>
          </p:cNvPicPr>
          <p:nvPr/>
        </p:nvPicPr>
        <p:blipFill>
          <a:blip r:embed="rId2" cstate="print"/>
          <a:srcRect/>
          <a:stretch>
            <a:fillRect/>
          </a:stretch>
        </p:blipFill>
        <p:spPr bwMode="auto">
          <a:xfrm>
            <a:off x="1000335" y="1529313"/>
            <a:ext cx="7106730" cy="5010492"/>
          </a:xfrm>
          <a:prstGeom prst="rect">
            <a:avLst/>
          </a:prstGeom>
          <a:noFill/>
          <a:ln w="9525">
            <a:noFill/>
            <a:miter lim="800000"/>
            <a:headEnd/>
            <a:tailEnd/>
          </a:ln>
        </p:spPr>
      </p:pic>
      <p:sp>
        <p:nvSpPr>
          <p:cNvPr id="52227" name="Freeform 3"/>
          <p:cNvSpPr>
            <a:spLocks/>
          </p:cNvSpPr>
          <p:nvPr/>
        </p:nvSpPr>
        <p:spPr bwMode="auto">
          <a:xfrm>
            <a:off x="1345980" y="4389125"/>
            <a:ext cx="661987" cy="361950"/>
          </a:xfrm>
          <a:custGeom>
            <a:avLst/>
            <a:gdLst>
              <a:gd name="T0" fmla="*/ 112 w 417"/>
              <a:gd name="T1" fmla="*/ 210 h 228"/>
              <a:gd name="T2" fmla="*/ 358 w 417"/>
              <a:gd name="T3" fmla="*/ 213 h 228"/>
              <a:gd name="T4" fmla="*/ 394 w 417"/>
              <a:gd name="T5" fmla="*/ 150 h 228"/>
              <a:gd name="T6" fmla="*/ 406 w 417"/>
              <a:gd name="T7" fmla="*/ 123 h 228"/>
              <a:gd name="T8" fmla="*/ 379 w 417"/>
              <a:gd name="T9" fmla="*/ 27 h 228"/>
              <a:gd name="T10" fmla="*/ 364 w 417"/>
              <a:gd name="T11" fmla="*/ 15 h 228"/>
              <a:gd name="T12" fmla="*/ 319 w 417"/>
              <a:gd name="T13" fmla="*/ 42 h 228"/>
              <a:gd name="T14" fmla="*/ 268 w 417"/>
              <a:gd name="T15" fmla="*/ 0 h 228"/>
              <a:gd name="T16" fmla="*/ 241 w 417"/>
              <a:gd name="T17" fmla="*/ 12 h 228"/>
              <a:gd name="T18" fmla="*/ 214 w 417"/>
              <a:gd name="T19" fmla="*/ 33 h 228"/>
              <a:gd name="T20" fmla="*/ 151 w 417"/>
              <a:gd name="T21" fmla="*/ 3 h 228"/>
              <a:gd name="T22" fmla="*/ 136 w 417"/>
              <a:gd name="T23" fmla="*/ 27 h 228"/>
              <a:gd name="T24" fmla="*/ 130 w 417"/>
              <a:gd name="T25" fmla="*/ 45 h 228"/>
              <a:gd name="T26" fmla="*/ 82 w 417"/>
              <a:gd name="T27" fmla="*/ 36 h 228"/>
              <a:gd name="T28" fmla="*/ 67 w 417"/>
              <a:gd name="T29" fmla="*/ 9 h 228"/>
              <a:gd name="T30" fmla="*/ 55 w 417"/>
              <a:gd name="T31" fmla="*/ 39 h 228"/>
              <a:gd name="T32" fmla="*/ 16 w 417"/>
              <a:gd name="T33" fmla="*/ 48 h 228"/>
              <a:gd name="T34" fmla="*/ 16 w 417"/>
              <a:gd name="T35" fmla="*/ 147 h 228"/>
              <a:gd name="T36" fmla="*/ 28 w 417"/>
              <a:gd name="T37" fmla="*/ 210 h 228"/>
              <a:gd name="T38" fmla="*/ 112 w 417"/>
              <a:gd name="T39" fmla="*/ 210 h 2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7"/>
              <a:gd name="T61" fmla="*/ 0 h 228"/>
              <a:gd name="T62" fmla="*/ 417 w 417"/>
              <a:gd name="T63" fmla="*/ 228 h 2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7" h="228">
                <a:moveTo>
                  <a:pt x="112" y="210"/>
                </a:moveTo>
                <a:cubicBezTo>
                  <a:pt x="204" y="214"/>
                  <a:pt x="255" y="215"/>
                  <a:pt x="358" y="213"/>
                </a:cubicBezTo>
                <a:cubicBezTo>
                  <a:pt x="384" y="195"/>
                  <a:pt x="382" y="175"/>
                  <a:pt x="394" y="150"/>
                </a:cubicBezTo>
                <a:cubicBezTo>
                  <a:pt x="398" y="141"/>
                  <a:pt x="406" y="123"/>
                  <a:pt x="406" y="123"/>
                </a:cubicBezTo>
                <a:cubicBezTo>
                  <a:pt x="403" y="58"/>
                  <a:pt x="417" y="53"/>
                  <a:pt x="379" y="27"/>
                </a:cubicBezTo>
                <a:cubicBezTo>
                  <a:pt x="376" y="23"/>
                  <a:pt x="372" y="12"/>
                  <a:pt x="364" y="15"/>
                </a:cubicBezTo>
                <a:cubicBezTo>
                  <a:pt x="354" y="18"/>
                  <a:pt x="329" y="35"/>
                  <a:pt x="319" y="42"/>
                </a:cubicBezTo>
                <a:cubicBezTo>
                  <a:pt x="281" y="36"/>
                  <a:pt x="295" y="18"/>
                  <a:pt x="268" y="0"/>
                </a:cubicBezTo>
                <a:cubicBezTo>
                  <a:pt x="258" y="3"/>
                  <a:pt x="251" y="9"/>
                  <a:pt x="241" y="12"/>
                </a:cubicBezTo>
                <a:cubicBezTo>
                  <a:pt x="233" y="20"/>
                  <a:pt x="214" y="33"/>
                  <a:pt x="214" y="33"/>
                </a:cubicBezTo>
                <a:cubicBezTo>
                  <a:pt x="178" y="30"/>
                  <a:pt x="169" y="30"/>
                  <a:pt x="151" y="3"/>
                </a:cubicBezTo>
                <a:cubicBezTo>
                  <a:pt x="137" y="8"/>
                  <a:pt x="140" y="14"/>
                  <a:pt x="136" y="27"/>
                </a:cubicBezTo>
                <a:cubicBezTo>
                  <a:pt x="134" y="33"/>
                  <a:pt x="130" y="45"/>
                  <a:pt x="130" y="45"/>
                </a:cubicBezTo>
                <a:cubicBezTo>
                  <a:pt x="123" y="44"/>
                  <a:pt x="92" y="48"/>
                  <a:pt x="82" y="36"/>
                </a:cubicBezTo>
                <a:cubicBezTo>
                  <a:pt x="76" y="28"/>
                  <a:pt x="67" y="9"/>
                  <a:pt x="67" y="9"/>
                </a:cubicBezTo>
                <a:cubicBezTo>
                  <a:pt x="46" y="16"/>
                  <a:pt x="67" y="6"/>
                  <a:pt x="55" y="39"/>
                </a:cubicBezTo>
                <a:cubicBezTo>
                  <a:pt x="50" y="52"/>
                  <a:pt x="29" y="47"/>
                  <a:pt x="16" y="48"/>
                </a:cubicBezTo>
                <a:cubicBezTo>
                  <a:pt x="4" y="85"/>
                  <a:pt x="12" y="56"/>
                  <a:pt x="16" y="147"/>
                </a:cubicBezTo>
                <a:cubicBezTo>
                  <a:pt x="19" y="210"/>
                  <a:pt x="0" y="201"/>
                  <a:pt x="28" y="210"/>
                </a:cubicBezTo>
                <a:cubicBezTo>
                  <a:pt x="40" y="228"/>
                  <a:pt x="105" y="223"/>
                  <a:pt x="112" y="210"/>
                </a:cubicBezTo>
                <a:close/>
              </a:path>
            </a:pathLst>
          </a:custGeom>
          <a:solidFill>
            <a:schemeClr val="accent1"/>
          </a:solidFill>
          <a:ln w="9525">
            <a:solidFill>
              <a:schemeClr val="tx1"/>
            </a:solidFill>
            <a:round/>
            <a:headEnd/>
            <a:tailEnd/>
          </a:ln>
        </p:spPr>
        <p:txBody>
          <a:bodyPr/>
          <a:lstStyle/>
          <a:p>
            <a:r>
              <a:rPr lang="en-US" sz="1600" dirty="0" smtClean="0"/>
              <a:t>pond</a:t>
            </a:r>
            <a:endParaRPr lang="en-US" dirty="0"/>
          </a:p>
        </p:txBody>
      </p:sp>
      <p:sp>
        <p:nvSpPr>
          <p:cNvPr id="52228" name="Freeform 4"/>
          <p:cNvSpPr>
            <a:spLocks/>
          </p:cNvSpPr>
          <p:nvPr/>
        </p:nvSpPr>
        <p:spPr bwMode="auto">
          <a:xfrm>
            <a:off x="4408722" y="3852550"/>
            <a:ext cx="1392238" cy="1073150"/>
          </a:xfrm>
          <a:custGeom>
            <a:avLst/>
            <a:gdLst>
              <a:gd name="T0" fmla="*/ 664 w 877"/>
              <a:gd name="T1" fmla="*/ 622 h 676"/>
              <a:gd name="T2" fmla="*/ 820 w 877"/>
              <a:gd name="T3" fmla="*/ 610 h 676"/>
              <a:gd name="T4" fmla="*/ 844 w 877"/>
              <a:gd name="T5" fmla="*/ 556 h 676"/>
              <a:gd name="T6" fmla="*/ 814 w 877"/>
              <a:gd name="T7" fmla="*/ 340 h 676"/>
              <a:gd name="T8" fmla="*/ 802 w 877"/>
              <a:gd name="T9" fmla="*/ 322 h 676"/>
              <a:gd name="T10" fmla="*/ 784 w 877"/>
              <a:gd name="T11" fmla="*/ 310 h 676"/>
              <a:gd name="T12" fmla="*/ 730 w 877"/>
              <a:gd name="T13" fmla="*/ 244 h 676"/>
              <a:gd name="T14" fmla="*/ 682 w 877"/>
              <a:gd name="T15" fmla="*/ 202 h 676"/>
              <a:gd name="T16" fmla="*/ 664 w 877"/>
              <a:gd name="T17" fmla="*/ 190 h 676"/>
              <a:gd name="T18" fmla="*/ 472 w 877"/>
              <a:gd name="T19" fmla="*/ 250 h 676"/>
              <a:gd name="T20" fmla="*/ 370 w 877"/>
              <a:gd name="T21" fmla="*/ 190 h 676"/>
              <a:gd name="T22" fmla="*/ 376 w 877"/>
              <a:gd name="T23" fmla="*/ 112 h 676"/>
              <a:gd name="T24" fmla="*/ 388 w 877"/>
              <a:gd name="T25" fmla="*/ 94 h 676"/>
              <a:gd name="T26" fmla="*/ 352 w 877"/>
              <a:gd name="T27" fmla="*/ 40 h 676"/>
              <a:gd name="T28" fmla="*/ 310 w 877"/>
              <a:gd name="T29" fmla="*/ 10 h 676"/>
              <a:gd name="T30" fmla="*/ 256 w 877"/>
              <a:gd name="T31" fmla="*/ 46 h 676"/>
              <a:gd name="T32" fmla="*/ 238 w 877"/>
              <a:gd name="T33" fmla="*/ 40 h 676"/>
              <a:gd name="T34" fmla="*/ 214 w 877"/>
              <a:gd name="T35" fmla="*/ 4 h 676"/>
              <a:gd name="T36" fmla="*/ 178 w 877"/>
              <a:gd name="T37" fmla="*/ 52 h 676"/>
              <a:gd name="T38" fmla="*/ 130 w 877"/>
              <a:gd name="T39" fmla="*/ 10 h 676"/>
              <a:gd name="T40" fmla="*/ 112 w 877"/>
              <a:gd name="T41" fmla="*/ 16 h 676"/>
              <a:gd name="T42" fmla="*/ 88 w 877"/>
              <a:gd name="T43" fmla="*/ 52 h 676"/>
              <a:gd name="T44" fmla="*/ 34 w 877"/>
              <a:gd name="T45" fmla="*/ 28 h 676"/>
              <a:gd name="T46" fmla="*/ 16 w 877"/>
              <a:gd name="T47" fmla="*/ 172 h 676"/>
              <a:gd name="T48" fmla="*/ 34 w 877"/>
              <a:gd name="T49" fmla="*/ 472 h 676"/>
              <a:gd name="T50" fmla="*/ 40 w 877"/>
              <a:gd name="T51" fmla="*/ 574 h 676"/>
              <a:gd name="T52" fmla="*/ 166 w 877"/>
              <a:gd name="T53" fmla="*/ 634 h 676"/>
              <a:gd name="T54" fmla="*/ 286 w 877"/>
              <a:gd name="T55" fmla="*/ 658 h 676"/>
              <a:gd name="T56" fmla="*/ 358 w 877"/>
              <a:gd name="T57" fmla="*/ 676 h 676"/>
              <a:gd name="T58" fmla="*/ 592 w 877"/>
              <a:gd name="T59" fmla="*/ 652 h 676"/>
              <a:gd name="T60" fmla="*/ 670 w 877"/>
              <a:gd name="T61" fmla="*/ 628 h 676"/>
              <a:gd name="T62" fmla="*/ 664 w 877"/>
              <a:gd name="T63" fmla="*/ 622 h 6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7"/>
              <a:gd name="T97" fmla="*/ 0 h 676"/>
              <a:gd name="T98" fmla="*/ 877 w 877"/>
              <a:gd name="T99" fmla="*/ 676 h 6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7" h="676">
                <a:moveTo>
                  <a:pt x="664" y="622"/>
                </a:moveTo>
                <a:cubicBezTo>
                  <a:pt x="716" y="620"/>
                  <a:pt x="779" y="643"/>
                  <a:pt x="820" y="610"/>
                </a:cubicBezTo>
                <a:cubicBezTo>
                  <a:pt x="835" y="598"/>
                  <a:pt x="844" y="556"/>
                  <a:pt x="844" y="556"/>
                </a:cubicBezTo>
                <a:cubicBezTo>
                  <a:pt x="842" y="503"/>
                  <a:pt x="877" y="382"/>
                  <a:pt x="814" y="340"/>
                </a:cubicBezTo>
                <a:cubicBezTo>
                  <a:pt x="810" y="334"/>
                  <a:pt x="807" y="327"/>
                  <a:pt x="802" y="322"/>
                </a:cubicBezTo>
                <a:cubicBezTo>
                  <a:pt x="797" y="317"/>
                  <a:pt x="789" y="315"/>
                  <a:pt x="784" y="310"/>
                </a:cubicBezTo>
                <a:cubicBezTo>
                  <a:pt x="761" y="283"/>
                  <a:pt x="758" y="263"/>
                  <a:pt x="730" y="244"/>
                </a:cubicBezTo>
                <a:cubicBezTo>
                  <a:pt x="710" y="214"/>
                  <a:pt x="724" y="230"/>
                  <a:pt x="682" y="202"/>
                </a:cubicBezTo>
                <a:cubicBezTo>
                  <a:pt x="676" y="198"/>
                  <a:pt x="664" y="190"/>
                  <a:pt x="664" y="190"/>
                </a:cubicBezTo>
                <a:cubicBezTo>
                  <a:pt x="577" y="196"/>
                  <a:pt x="540" y="205"/>
                  <a:pt x="472" y="250"/>
                </a:cubicBezTo>
                <a:cubicBezTo>
                  <a:pt x="396" y="244"/>
                  <a:pt x="392" y="255"/>
                  <a:pt x="370" y="190"/>
                </a:cubicBezTo>
                <a:cubicBezTo>
                  <a:pt x="372" y="164"/>
                  <a:pt x="371" y="138"/>
                  <a:pt x="376" y="112"/>
                </a:cubicBezTo>
                <a:cubicBezTo>
                  <a:pt x="377" y="105"/>
                  <a:pt x="387" y="101"/>
                  <a:pt x="388" y="94"/>
                </a:cubicBezTo>
                <a:cubicBezTo>
                  <a:pt x="392" y="69"/>
                  <a:pt x="369" y="51"/>
                  <a:pt x="352" y="40"/>
                </a:cubicBezTo>
                <a:cubicBezTo>
                  <a:pt x="331" y="9"/>
                  <a:pt x="349" y="0"/>
                  <a:pt x="310" y="10"/>
                </a:cubicBezTo>
                <a:cubicBezTo>
                  <a:pt x="289" y="24"/>
                  <a:pt x="274" y="28"/>
                  <a:pt x="256" y="46"/>
                </a:cubicBezTo>
                <a:cubicBezTo>
                  <a:pt x="250" y="44"/>
                  <a:pt x="242" y="44"/>
                  <a:pt x="238" y="40"/>
                </a:cubicBezTo>
                <a:cubicBezTo>
                  <a:pt x="228" y="30"/>
                  <a:pt x="214" y="4"/>
                  <a:pt x="214" y="4"/>
                </a:cubicBezTo>
                <a:cubicBezTo>
                  <a:pt x="192" y="18"/>
                  <a:pt x="192" y="31"/>
                  <a:pt x="178" y="52"/>
                </a:cubicBezTo>
                <a:cubicBezTo>
                  <a:pt x="154" y="44"/>
                  <a:pt x="144" y="31"/>
                  <a:pt x="130" y="10"/>
                </a:cubicBezTo>
                <a:cubicBezTo>
                  <a:pt x="124" y="12"/>
                  <a:pt x="116" y="12"/>
                  <a:pt x="112" y="16"/>
                </a:cubicBezTo>
                <a:cubicBezTo>
                  <a:pt x="102" y="26"/>
                  <a:pt x="88" y="52"/>
                  <a:pt x="88" y="52"/>
                </a:cubicBezTo>
                <a:cubicBezTo>
                  <a:pt x="68" y="45"/>
                  <a:pt x="54" y="35"/>
                  <a:pt x="34" y="28"/>
                </a:cubicBezTo>
                <a:cubicBezTo>
                  <a:pt x="0" y="79"/>
                  <a:pt x="16" y="48"/>
                  <a:pt x="16" y="172"/>
                </a:cubicBezTo>
                <a:cubicBezTo>
                  <a:pt x="16" y="274"/>
                  <a:pt x="21" y="372"/>
                  <a:pt x="34" y="472"/>
                </a:cubicBezTo>
                <a:cubicBezTo>
                  <a:pt x="36" y="506"/>
                  <a:pt x="36" y="540"/>
                  <a:pt x="40" y="574"/>
                </a:cubicBezTo>
                <a:cubicBezTo>
                  <a:pt x="49" y="642"/>
                  <a:pt x="112" y="625"/>
                  <a:pt x="166" y="634"/>
                </a:cubicBezTo>
                <a:cubicBezTo>
                  <a:pt x="212" y="657"/>
                  <a:pt x="224" y="653"/>
                  <a:pt x="286" y="658"/>
                </a:cubicBezTo>
                <a:cubicBezTo>
                  <a:pt x="311" y="663"/>
                  <a:pt x="334" y="668"/>
                  <a:pt x="358" y="676"/>
                </a:cubicBezTo>
                <a:cubicBezTo>
                  <a:pt x="441" y="670"/>
                  <a:pt x="508" y="657"/>
                  <a:pt x="592" y="652"/>
                </a:cubicBezTo>
                <a:cubicBezTo>
                  <a:pt x="593" y="652"/>
                  <a:pt x="664" y="632"/>
                  <a:pt x="670" y="628"/>
                </a:cubicBezTo>
                <a:cubicBezTo>
                  <a:pt x="672" y="626"/>
                  <a:pt x="666" y="624"/>
                  <a:pt x="664" y="622"/>
                </a:cubicBezTo>
                <a:close/>
              </a:path>
            </a:pathLst>
          </a:custGeom>
          <a:solidFill>
            <a:schemeClr val="accent1"/>
          </a:solidFill>
          <a:ln w="9525">
            <a:solidFill>
              <a:schemeClr val="tx1"/>
            </a:solidFill>
            <a:round/>
            <a:headEnd/>
            <a:tailEnd/>
          </a:ln>
        </p:spPr>
        <p:txBody>
          <a:bodyPr/>
          <a:lstStyle/>
          <a:p>
            <a:endParaRPr lang="en-US" dirty="0" smtClean="0"/>
          </a:p>
          <a:p>
            <a:endParaRPr lang="en-US" dirty="0"/>
          </a:p>
          <a:p>
            <a:r>
              <a:rPr lang="en-US" sz="1600" dirty="0" smtClean="0"/>
              <a:t>pond</a:t>
            </a:r>
            <a:endParaRPr lang="en-US" dirty="0"/>
          </a:p>
        </p:txBody>
      </p:sp>
      <p:sp>
        <p:nvSpPr>
          <p:cNvPr id="52229" name="TextBox 9"/>
          <p:cNvSpPr txBox="1">
            <a:spLocks noChangeArrowheads="1"/>
          </p:cNvSpPr>
          <p:nvPr/>
        </p:nvSpPr>
        <p:spPr bwMode="auto">
          <a:xfrm>
            <a:off x="1558329" y="6446838"/>
            <a:ext cx="5990743" cy="400110"/>
          </a:xfrm>
          <a:prstGeom prst="rect">
            <a:avLst/>
          </a:prstGeom>
          <a:noFill/>
          <a:ln w="9525">
            <a:noFill/>
            <a:miter lim="800000"/>
            <a:headEnd/>
            <a:tailEnd/>
          </a:ln>
        </p:spPr>
        <p:txBody>
          <a:bodyPr wrap="none">
            <a:spAutoFit/>
          </a:bodyPr>
          <a:lstStyle/>
          <a:p>
            <a:pPr algn="ctr"/>
            <a:r>
              <a:rPr lang="en-US" sz="2000" dirty="0">
                <a:solidFill>
                  <a:srgbClr val="FFFFFF"/>
                </a:solidFill>
                <a:latin typeface="Times New Roman" pitchFamily="18" charset="0"/>
              </a:rPr>
              <a:t>m</a:t>
            </a:r>
            <a:r>
              <a:rPr lang="en-US" sz="2000" dirty="0" smtClean="0">
                <a:solidFill>
                  <a:srgbClr val="FFFFFF"/>
                </a:solidFill>
                <a:latin typeface="Times New Roman" pitchFamily="18" charset="0"/>
              </a:rPr>
              <a:t>odified from </a:t>
            </a:r>
            <a:r>
              <a:rPr lang="en-US" sz="2000" dirty="0" err="1" smtClean="0">
                <a:solidFill>
                  <a:srgbClr val="FFFFFF"/>
                </a:solidFill>
                <a:latin typeface="Times New Roman" pitchFamily="18" charset="0"/>
              </a:rPr>
              <a:t>DeLaune</a:t>
            </a:r>
            <a:r>
              <a:rPr lang="en-US" sz="2000" dirty="0" smtClean="0">
                <a:solidFill>
                  <a:srgbClr val="FFFFFF"/>
                </a:solidFill>
                <a:latin typeface="Times New Roman" pitchFamily="18" charset="0"/>
              </a:rPr>
              <a:t> </a:t>
            </a:r>
            <a:r>
              <a:rPr lang="en-US" sz="2000" dirty="0">
                <a:solidFill>
                  <a:srgbClr val="FFFFFF"/>
                </a:solidFill>
                <a:latin typeface="Times New Roman" pitchFamily="18" charset="0"/>
              </a:rPr>
              <a:t>et al. 1990.  Catena 17:277-288</a:t>
            </a:r>
          </a:p>
        </p:txBody>
      </p:sp>
      <p:sp>
        <p:nvSpPr>
          <p:cNvPr id="2" name="Rectangle 1"/>
          <p:cNvSpPr/>
          <p:nvPr/>
        </p:nvSpPr>
        <p:spPr>
          <a:xfrm>
            <a:off x="1175411" y="5810110"/>
            <a:ext cx="889000" cy="27432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254" y="126170"/>
            <a:ext cx="7888891" cy="1261884"/>
          </a:xfrm>
          <a:prstGeom prst="rect">
            <a:avLst/>
          </a:prstGeom>
          <a:noFill/>
        </p:spPr>
        <p:txBody>
          <a:bodyPr wrap="none" rtlCol="0">
            <a:spAutoFit/>
          </a:bodyPr>
          <a:lstStyle/>
          <a:p>
            <a:pPr algn="ctr"/>
            <a:r>
              <a:rPr lang="en-US" sz="2800" b="1" dirty="0" smtClean="0"/>
              <a:t>Workshop </a:t>
            </a:r>
            <a:r>
              <a:rPr lang="en-US" sz="2800" b="1" dirty="0"/>
              <a:t>for Coastal Wetland Wildlife Managers</a:t>
            </a:r>
            <a:endParaRPr lang="en-US" sz="2800" dirty="0"/>
          </a:p>
          <a:p>
            <a:pPr algn="ctr"/>
            <a:r>
              <a:rPr lang="en-US" b="1" dirty="0"/>
              <a:t>21 – 25 May 2018, </a:t>
            </a:r>
            <a:endParaRPr lang="en-US" b="1" dirty="0" smtClean="0"/>
          </a:p>
          <a:p>
            <a:pPr algn="ctr"/>
            <a:r>
              <a:rPr lang="en-US" b="1" dirty="0" smtClean="0"/>
              <a:t>Rockefeller </a:t>
            </a:r>
            <a:r>
              <a:rPr lang="en-US" b="1" dirty="0"/>
              <a:t>Refuge, Grand Chenier, </a:t>
            </a:r>
            <a:r>
              <a:rPr lang="en-US" b="1" dirty="0" smtClean="0"/>
              <a:t>Louisiana</a:t>
            </a:r>
            <a:endParaRPr lang="en-US" dirty="0"/>
          </a:p>
        </p:txBody>
      </p:sp>
    </p:spTree>
    <p:extLst>
      <p:ext uri="{BB962C8B-B14F-4D97-AF65-F5344CB8AC3E}">
        <p14:creationId xmlns:p14="http://schemas.microsoft.com/office/powerpoint/2010/main" val="1595773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DeltaLobeStages"/>
          <p:cNvPicPr>
            <a:picLocks noChangeAspect="1" noChangeArrowheads="1"/>
          </p:cNvPicPr>
          <p:nvPr/>
        </p:nvPicPr>
        <p:blipFill>
          <a:blip r:embed="rId3" cstate="print"/>
          <a:srcRect/>
          <a:stretch>
            <a:fillRect/>
          </a:stretch>
        </p:blipFill>
        <p:spPr bwMode="auto">
          <a:xfrm>
            <a:off x="0" y="0"/>
            <a:ext cx="9144000" cy="6275388"/>
          </a:xfrm>
          <a:prstGeom prst="rect">
            <a:avLst/>
          </a:prstGeom>
          <a:noFill/>
        </p:spPr>
      </p:pic>
      <p:sp>
        <p:nvSpPr>
          <p:cNvPr id="391172" name="Rectangle 4"/>
          <p:cNvSpPr>
            <a:spLocks noChangeArrowheads="1"/>
          </p:cNvSpPr>
          <p:nvPr/>
        </p:nvSpPr>
        <p:spPr bwMode="auto">
          <a:xfrm>
            <a:off x="3276600" y="2133600"/>
            <a:ext cx="533400" cy="457200"/>
          </a:xfrm>
          <a:prstGeom prst="rect">
            <a:avLst/>
          </a:prstGeom>
          <a:solidFill>
            <a:srgbClr val="FFFF00">
              <a:alpha val="25000"/>
            </a:srgbClr>
          </a:solidFill>
          <a:ln w="9525" algn="ctr">
            <a:noFill/>
            <a:miter lim="800000"/>
            <a:headEnd/>
            <a:tailEnd/>
          </a:ln>
          <a:effectLst/>
        </p:spPr>
        <p:txBody>
          <a:bodyPr wrap="none" anchor="ctr"/>
          <a:lstStyle/>
          <a:p>
            <a:endParaRPr lang="en-US"/>
          </a:p>
        </p:txBody>
      </p:sp>
      <p:sp>
        <p:nvSpPr>
          <p:cNvPr id="391173" name="Rectangle 5"/>
          <p:cNvSpPr>
            <a:spLocks noChangeArrowheads="1"/>
          </p:cNvSpPr>
          <p:nvPr/>
        </p:nvSpPr>
        <p:spPr bwMode="auto">
          <a:xfrm>
            <a:off x="4398963" y="2876550"/>
            <a:ext cx="533400" cy="457200"/>
          </a:xfrm>
          <a:prstGeom prst="rect">
            <a:avLst/>
          </a:prstGeom>
          <a:solidFill>
            <a:srgbClr val="FFFF00">
              <a:alpha val="25000"/>
            </a:srgbClr>
          </a:solidFill>
          <a:ln w="9525" algn="ctr">
            <a:noFill/>
            <a:miter lim="800000"/>
            <a:headEnd/>
            <a:tailEnd/>
          </a:ln>
          <a:effectLst/>
        </p:spPr>
        <p:txBody>
          <a:bodyPr wrap="none" anchor="ctr"/>
          <a:lstStyle/>
          <a:p>
            <a:endParaRPr lang="en-US"/>
          </a:p>
        </p:txBody>
      </p:sp>
      <p:sp>
        <p:nvSpPr>
          <p:cNvPr id="391174" name="Rectangle 6"/>
          <p:cNvSpPr>
            <a:spLocks noChangeArrowheads="1"/>
          </p:cNvSpPr>
          <p:nvPr/>
        </p:nvSpPr>
        <p:spPr bwMode="auto">
          <a:xfrm>
            <a:off x="3257550" y="3619500"/>
            <a:ext cx="533400" cy="457200"/>
          </a:xfrm>
          <a:prstGeom prst="rect">
            <a:avLst/>
          </a:prstGeom>
          <a:solidFill>
            <a:srgbClr val="FFFF00">
              <a:alpha val="25000"/>
            </a:srgbClr>
          </a:solidFill>
          <a:ln w="9525" algn="ctr">
            <a:noFill/>
            <a:miter lim="800000"/>
            <a:headEnd/>
            <a:tailEnd/>
          </a:ln>
          <a:effectLst/>
        </p:spPr>
        <p:txBody>
          <a:bodyPr wrap="none" anchor="ctr"/>
          <a:lstStyle/>
          <a:p>
            <a:endParaRPr lang="en-US"/>
          </a:p>
        </p:txBody>
      </p:sp>
      <p:sp>
        <p:nvSpPr>
          <p:cNvPr id="6" name="TextBox 5"/>
          <p:cNvSpPr txBox="1"/>
          <p:nvPr/>
        </p:nvSpPr>
        <p:spPr>
          <a:xfrm>
            <a:off x="3781425" y="3311723"/>
            <a:ext cx="1304421" cy="307777"/>
          </a:xfrm>
          <a:prstGeom prst="rect">
            <a:avLst/>
          </a:prstGeom>
          <a:noFill/>
        </p:spPr>
        <p:txBody>
          <a:bodyPr wrap="none" rtlCol="0">
            <a:spAutoFit/>
          </a:bodyPr>
          <a:lstStyle/>
          <a:p>
            <a:r>
              <a:rPr lang="en-US" sz="1400" dirty="0" smtClean="0"/>
              <a:t>Inactive Delta</a:t>
            </a:r>
            <a:endParaRPr lang="en-US" dirty="0"/>
          </a:p>
        </p:txBody>
      </p:sp>
      <p:sp>
        <p:nvSpPr>
          <p:cNvPr id="7" name="TextBox 6"/>
          <p:cNvSpPr txBox="1"/>
          <p:nvPr/>
        </p:nvSpPr>
        <p:spPr>
          <a:xfrm>
            <a:off x="3790950" y="812431"/>
            <a:ext cx="1304421" cy="372411"/>
          </a:xfrm>
          <a:prstGeom prst="rect">
            <a:avLst/>
          </a:prstGeom>
          <a:noFill/>
        </p:spPr>
        <p:txBody>
          <a:bodyPr wrap="none" rtlCol="0">
            <a:spAutoFit/>
          </a:bodyPr>
          <a:lstStyle/>
          <a:p>
            <a:r>
              <a:rPr lang="en-US" sz="1400" dirty="0" smtClean="0"/>
              <a:t>Inactive Delta</a:t>
            </a:r>
            <a:endParaRPr lang="en-US" dirty="0"/>
          </a:p>
        </p:txBody>
      </p:sp>
      <p:sp>
        <p:nvSpPr>
          <p:cNvPr id="8" name="TextBox 7"/>
          <p:cNvSpPr txBox="1"/>
          <p:nvPr/>
        </p:nvSpPr>
        <p:spPr>
          <a:xfrm>
            <a:off x="448179" y="3254573"/>
            <a:ext cx="1304421" cy="307777"/>
          </a:xfrm>
          <a:prstGeom prst="rect">
            <a:avLst/>
          </a:prstGeom>
          <a:noFill/>
        </p:spPr>
        <p:txBody>
          <a:bodyPr wrap="none" rtlCol="0">
            <a:spAutoFit/>
          </a:bodyPr>
          <a:lstStyle/>
          <a:p>
            <a:r>
              <a:rPr lang="en-US" sz="1400" dirty="0" smtClean="0"/>
              <a:t>Inactive Delta</a:t>
            </a:r>
            <a:endParaRPr lang="en-US" dirty="0"/>
          </a:p>
        </p:txBody>
      </p:sp>
      <p:sp>
        <p:nvSpPr>
          <p:cNvPr id="9" name="Rectangle 6"/>
          <p:cNvSpPr>
            <a:spLocks noChangeArrowheads="1"/>
          </p:cNvSpPr>
          <p:nvPr/>
        </p:nvSpPr>
        <p:spPr bwMode="auto">
          <a:xfrm>
            <a:off x="2209800" y="2895600"/>
            <a:ext cx="533400" cy="457200"/>
          </a:xfrm>
          <a:prstGeom prst="rect">
            <a:avLst/>
          </a:prstGeom>
          <a:solidFill>
            <a:srgbClr val="FFFF00">
              <a:alpha val="25000"/>
            </a:srgbClr>
          </a:solidFill>
          <a:ln w="9525" algn="ctr">
            <a:noFill/>
            <a:miter lim="800000"/>
            <a:headEnd/>
            <a:tailEnd/>
          </a:ln>
          <a:effectLst/>
        </p:spPr>
        <p:txBody>
          <a:bodyPr wrap="none" anchor="ctr"/>
          <a:lstStyle/>
          <a:p>
            <a:endParaRPr lang="en-US"/>
          </a:p>
        </p:txBody>
      </p:sp>
      <p:sp>
        <p:nvSpPr>
          <p:cNvPr id="2" name="TextBox 1"/>
          <p:cNvSpPr txBox="1"/>
          <p:nvPr/>
        </p:nvSpPr>
        <p:spPr>
          <a:xfrm>
            <a:off x="2213108" y="2792656"/>
            <a:ext cx="677660" cy="710964"/>
          </a:xfrm>
          <a:prstGeom prst="rect">
            <a:avLst/>
          </a:prstGeom>
          <a:noFill/>
        </p:spPr>
        <p:txBody>
          <a:bodyPr wrap="square" rtlCol="0">
            <a:spAutoFit/>
          </a:bodyPr>
          <a:lstStyle/>
          <a:p>
            <a:r>
              <a:rPr lang="en-US" sz="3600" dirty="0" smtClean="0">
                <a:solidFill>
                  <a:srgbClr val="FF0000"/>
                </a:solidFill>
              </a:rPr>
              <a:t>X</a:t>
            </a:r>
            <a:endParaRPr lang="en-US" sz="3600" dirty="0">
              <a:solidFill>
                <a:srgbClr val="FF0000"/>
              </a:solidFill>
            </a:endParaRPr>
          </a:p>
        </p:txBody>
      </p:sp>
    </p:spTree>
    <p:custDataLst>
      <p:tags r:id="rId1"/>
    </p:custDataLst>
    <p:extLst>
      <p:ext uri="{BB962C8B-B14F-4D97-AF65-F5344CB8AC3E}">
        <p14:creationId xmlns:p14="http://schemas.microsoft.com/office/powerpoint/2010/main" val="1088705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83"/>
            <a:ext cx="9144000" cy="327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773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9025"/>
            <a:ext cx="9144000" cy="49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6248400"/>
            <a:ext cx="8077200" cy="646331"/>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libri"/>
              </a:rPr>
              <a:t>Saucier and Snead 1989.  Quaternary Geology of the Lower Mississippi Valley.  Geological Society of America</a:t>
            </a:r>
            <a:endParaRPr lang="en-US" sz="1800" dirty="0">
              <a:solidFill>
                <a:prstClr val="white"/>
              </a:solidFill>
              <a:latin typeface="Calibri"/>
            </a:endParaRPr>
          </a:p>
        </p:txBody>
      </p:sp>
      <p:sp>
        <p:nvSpPr>
          <p:cNvPr id="4" name="Rectangle 2"/>
          <p:cNvSpPr txBox="1">
            <a:spLocks noChangeArrowheads="1"/>
          </p:cNvSpPr>
          <p:nvPr/>
        </p:nvSpPr>
        <p:spPr>
          <a:xfrm>
            <a:off x="685800" y="609600"/>
            <a:ext cx="7772400" cy="1143000"/>
          </a:xfrm>
          <a:prstGeom prst="rect">
            <a:avLst/>
          </a:prstGeom>
          <a:solidFill>
            <a:schemeClr val="accent1"/>
          </a:solidFill>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kern="0" dirty="0" smtClean="0"/>
              <a:t>Mississippi River Chenier Plain</a:t>
            </a:r>
            <a:endParaRPr lang="en-US" kern="0" dirty="0"/>
          </a:p>
        </p:txBody>
      </p:sp>
    </p:spTree>
    <p:extLst>
      <p:ext uri="{BB962C8B-B14F-4D97-AF65-F5344CB8AC3E}">
        <p14:creationId xmlns:p14="http://schemas.microsoft.com/office/powerpoint/2010/main" val="3729384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endParaRPr lang="en-US"/>
          </a:p>
        </p:txBody>
      </p:sp>
      <p:sp>
        <p:nvSpPr>
          <p:cNvPr id="316419" name="Rectangle 3"/>
          <p:cNvSpPr>
            <a:spLocks noGrp="1" noChangeArrowheads="1"/>
          </p:cNvSpPr>
          <p:nvPr>
            <p:ph type="body" idx="1"/>
          </p:nvPr>
        </p:nvSpPr>
        <p:spPr>
          <a:xfrm>
            <a:off x="685800" y="3807585"/>
            <a:ext cx="7772400" cy="4114800"/>
          </a:xfrm>
        </p:spPr>
        <p:txBody>
          <a:bodyPr/>
          <a:lstStyle/>
          <a:p>
            <a:pPr>
              <a:lnSpc>
                <a:spcPct val="90000"/>
              </a:lnSpc>
            </a:pPr>
            <a:r>
              <a:rPr lang="en-US" sz="2800" dirty="0"/>
              <a:t>Miss. River never flowed through Chenier Plain</a:t>
            </a:r>
          </a:p>
          <a:p>
            <a:pPr>
              <a:lnSpc>
                <a:spcPct val="90000"/>
              </a:lnSpc>
            </a:pPr>
            <a:r>
              <a:rPr lang="en-US" sz="2800" dirty="0"/>
              <a:t>When Miss. River at western end of MRDP, then mud accumulates on shoreline.  Saline marshes develop on mud</a:t>
            </a:r>
          </a:p>
          <a:p>
            <a:pPr>
              <a:lnSpc>
                <a:spcPct val="90000"/>
              </a:lnSpc>
            </a:pPr>
            <a:r>
              <a:rPr lang="en-US" sz="2800" dirty="0"/>
              <a:t>When Miss. River at eastern end of MRDP, then shoreline eroded and shell beach </a:t>
            </a:r>
            <a:r>
              <a:rPr lang="en-US" sz="2800" dirty="0" smtClean="0"/>
              <a:t>developed</a:t>
            </a:r>
            <a:endParaRPr lang="en-US" sz="2800" dirty="0"/>
          </a:p>
        </p:txBody>
      </p:sp>
      <p:pic>
        <p:nvPicPr>
          <p:cNvPr id="4" name="Picture 6" descr="MarshTypeSwamp97.jpg"/>
          <p:cNvPicPr>
            <a:picLocks noChangeAspect="1"/>
          </p:cNvPicPr>
          <p:nvPr/>
        </p:nvPicPr>
        <p:blipFill>
          <a:blip r:embed="rId2" cstate="print"/>
          <a:srcRect l="3609" t="30595" r="3609" b="30595"/>
          <a:stretch>
            <a:fillRect/>
          </a:stretch>
        </p:blipFill>
        <p:spPr bwMode="auto">
          <a:xfrm>
            <a:off x="0" y="0"/>
            <a:ext cx="9153525" cy="3048000"/>
          </a:xfrm>
          <a:prstGeom prst="rect">
            <a:avLst/>
          </a:prstGeom>
          <a:noFill/>
          <a:ln w="9525">
            <a:noFill/>
            <a:miter lim="800000"/>
            <a:headEnd/>
            <a:tailEnd/>
          </a:ln>
        </p:spPr>
      </p:pic>
    </p:spTree>
    <p:extLst>
      <p:ext uri="{BB962C8B-B14F-4D97-AF65-F5344CB8AC3E}">
        <p14:creationId xmlns:p14="http://schemas.microsoft.com/office/powerpoint/2010/main" val="170247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cheniercycle"/>
          <p:cNvPicPr>
            <a:picLocks noChangeAspect="1" noChangeArrowheads="1"/>
          </p:cNvPicPr>
          <p:nvPr/>
        </p:nvPicPr>
        <p:blipFill>
          <a:blip r:embed="rId2" cstate="print"/>
          <a:srcRect/>
          <a:stretch>
            <a:fillRect/>
          </a:stretch>
        </p:blipFill>
        <p:spPr bwMode="auto">
          <a:xfrm>
            <a:off x="0" y="0"/>
            <a:ext cx="9144000" cy="4783138"/>
          </a:xfrm>
          <a:prstGeom prst="rect">
            <a:avLst/>
          </a:prstGeom>
          <a:noFill/>
        </p:spPr>
      </p:pic>
      <p:sp>
        <p:nvSpPr>
          <p:cNvPr id="317443" name="Text Box 3"/>
          <p:cNvSpPr txBox="1">
            <a:spLocks noChangeArrowheads="1"/>
          </p:cNvSpPr>
          <p:nvPr/>
        </p:nvSpPr>
        <p:spPr bwMode="auto">
          <a:xfrm>
            <a:off x="136526" y="4724401"/>
            <a:ext cx="8550275" cy="2062103"/>
          </a:xfrm>
          <a:prstGeom prst="rect">
            <a:avLst/>
          </a:prstGeom>
          <a:noFill/>
          <a:ln w="9525">
            <a:noFill/>
            <a:miter lim="800000"/>
            <a:headEnd/>
            <a:tailEnd/>
          </a:ln>
          <a:effectLst/>
        </p:spPr>
        <p:txBody>
          <a:bodyPr lIns="91440" tIns="45720" rIns="91440" bIns="45720">
            <a:spAutoFit/>
          </a:bodyPr>
          <a:lstStyle/>
          <a:p>
            <a:r>
              <a:rPr lang="en-US" sz="3200"/>
              <a:t>Marshes begin as saline marshes, then become fresh.</a:t>
            </a:r>
          </a:p>
          <a:p>
            <a:r>
              <a:rPr lang="en-US" sz="3200"/>
              <a:t>Erosion may be faster since 1900s because oyster and clam populations greatly reduced</a:t>
            </a:r>
          </a:p>
        </p:txBody>
      </p:sp>
    </p:spTree>
    <p:extLst>
      <p:ext uri="{BB962C8B-B14F-4D97-AF65-F5344CB8AC3E}">
        <p14:creationId xmlns:p14="http://schemas.microsoft.com/office/powerpoint/2010/main" val="2926100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1353782" y="-1368824"/>
            <a:ext cx="6421394" cy="9159042"/>
          </a:xfrm>
          <a:prstGeom prst="rect">
            <a:avLst/>
          </a:prstGeom>
        </p:spPr>
      </p:pic>
    </p:spTree>
    <p:extLst>
      <p:ext uri="{BB962C8B-B14F-4D97-AF65-F5344CB8AC3E}">
        <p14:creationId xmlns:p14="http://schemas.microsoft.com/office/powerpoint/2010/main" val="68577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descr="cheniers3"/>
          <p:cNvPicPr>
            <a:picLocks noChangeAspect="1" noChangeArrowheads="1"/>
          </p:cNvPicPr>
          <p:nvPr/>
        </p:nvPicPr>
        <p:blipFill>
          <a:blip r:embed="rId2" cstate="print"/>
          <a:srcRect/>
          <a:stretch>
            <a:fillRect/>
          </a:stretch>
        </p:blipFill>
        <p:spPr bwMode="auto">
          <a:xfrm>
            <a:off x="0" y="1"/>
            <a:ext cx="8686800" cy="5724525"/>
          </a:xfrm>
          <a:prstGeom prst="rect">
            <a:avLst/>
          </a:prstGeom>
          <a:noFill/>
        </p:spPr>
      </p:pic>
      <p:sp>
        <p:nvSpPr>
          <p:cNvPr id="318467" name="Text Box 3"/>
          <p:cNvSpPr txBox="1">
            <a:spLocks noChangeArrowheads="1"/>
          </p:cNvSpPr>
          <p:nvPr/>
        </p:nvSpPr>
        <p:spPr bwMode="auto">
          <a:xfrm>
            <a:off x="1" y="5791200"/>
            <a:ext cx="7940675" cy="1066800"/>
          </a:xfrm>
          <a:prstGeom prst="rect">
            <a:avLst/>
          </a:prstGeom>
          <a:noFill/>
          <a:ln w="9525">
            <a:noFill/>
            <a:miter lim="800000"/>
            <a:headEnd/>
            <a:tailEnd/>
          </a:ln>
          <a:effectLst/>
        </p:spPr>
        <p:txBody>
          <a:bodyPr lIns="91440" tIns="45720" rIns="91440" bIns="45720">
            <a:spAutoFit/>
          </a:bodyPr>
          <a:lstStyle/>
          <a:p>
            <a:r>
              <a:rPr lang="en-US" sz="3200"/>
              <a:t>Chenier Plain interior marshes lack a natural loss process</a:t>
            </a:r>
          </a:p>
        </p:txBody>
      </p:sp>
    </p:spTree>
    <p:extLst>
      <p:ext uri="{BB962C8B-B14F-4D97-AF65-F5344CB8AC3E}">
        <p14:creationId xmlns:p14="http://schemas.microsoft.com/office/powerpoint/2010/main" val="3362827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descr="moreshellhash"/>
          <p:cNvPicPr>
            <a:picLocks noChangeAspect="1" noChangeArrowheads="1"/>
          </p:cNvPicPr>
          <p:nvPr/>
        </p:nvPicPr>
        <p:blipFill>
          <a:blip r:embed="rId2" cstate="print"/>
          <a:srcRect/>
          <a:stretch>
            <a:fillRect/>
          </a:stretch>
        </p:blipFill>
        <p:spPr bwMode="auto">
          <a:xfrm>
            <a:off x="3886200" y="838200"/>
            <a:ext cx="5257800" cy="3943350"/>
          </a:xfrm>
          <a:prstGeom prst="rect">
            <a:avLst/>
          </a:prstGeom>
          <a:noFill/>
          <a:ln w="9525">
            <a:noFill/>
            <a:miter lim="800000"/>
            <a:headEnd/>
            <a:tailEnd/>
          </a:ln>
        </p:spPr>
      </p:pic>
      <p:pic>
        <p:nvPicPr>
          <p:cNvPr id="319491" name="Picture 3" descr="beach"/>
          <p:cNvPicPr>
            <a:picLocks noChangeAspect="1" noChangeArrowheads="1"/>
          </p:cNvPicPr>
          <p:nvPr/>
        </p:nvPicPr>
        <p:blipFill>
          <a:blip r:embed="rId3" cstate="print"/>
          <a:srcRect/>
          <a:stretch>
            <a:fillRect/>
          </a:stretch>
        </p:blipFill>
        <p:spPr bwMode="auto">
          <a:xfrm>
            <a:off x="0" y="3429000"/>
            <a:ext cx="4572000" cy="3429000"/>
          </a:xfrm>
          <a:prstGeom prst="rect">
            <a:avLst/>
          </a:prstGeom>
          <a:noFill/>
        </p:spPr>
      </p:pic>
      <p:pic>
        <p:nvPicPr>
          <p:cNvPr id="319492" name="Picture 4" descr="shellhash"/>
          <p:cNvPicPr>
            <a:picLocks noChangeAspect="1" noChangeArrowheads="1"/>
          </p:cNvPicPr>
          <p:nvPr/>
        </p:nvPicPr>
        <p:blipFill>
          <a:blip r:embed="rId4" cstate="print"/>
          <a:srcRect/>
          <a:stretch>
            <a:fillRect/>
          </a:stretch>
        </p:blipFill>
        <p:spPr bwMode="auto">
          <a:xfrm>
            <a:off x="609600" y="0"/>
            <a:ext cx="5334000" cy="4000500"/>
          </a:xfrm>
          <a:prstGeom prst="rect">
            <a:avLst/>
          </a:prstGeom>
          <a:noFill/>
          <a:ln w="9525">
            <a:noFill/>
            <a:miter lim="800000"/>
            <a:headEnd/>
            <a:tailEnd/>
          </a:ln>
        </p:spPr>
      </p:pic>
    </p:spTree>
    <p:extLst>
      <p:ext uri="{BB962C8B-B14F-4D97-AF65-F5344CB8AC3E}">
        <p14:creationId xmlns:p14="http://schemas.microsoft.com/office/powerpoint/2010/main" val="1730160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89128" y="-1184328"/>
            <a:ext cx="6089542" cy="8458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5855" y="6194160"/>
            <a:ext cx="8209107" cy="461665"/>
          </a:xfrm>
          <a:prstGeom prst="rect">
            <a:avLst/>
          </a:prstGeom>
          <a:noFill/>
        </p:spPr>
        <p:txBody>
          <a:bodyPr wrap="none" rtlCol="0">
            <a:spAutoFit/>
          </a:bodyPr>
          <a:lstStyle/>
          <a:p>
            <a:r>
              <a:rPr lang="en-US" dirty="0" smtClean="0"/>
              <a:t>Lloyd and Tracy 1901 Bulletin Torrey Botanical Club 28:61-101.</a:t>
            </a:r>
            <a:endParaRPr lang="en-US" dirty="0"/>
          </a:p>
        </p:txBody>
      </p:sp>
    </p:spTree>
    <p:extLst>
      <p:ext uri="{BB962C8B-B14F-4D97-AF65-F5344CB8AC3E}">
        <p14:creationId xmlns:p14="http://schemas.microsoft.com/office/powerpoint/2010/main" val="328089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882" y="-1931329"/>
            <a:ext cx="7315200" cy="662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03932" y="6232565"/>
            <a:ext cx="6873100" cy="400110"/>
          </a:xfrm>
          <a:prstGeom prst="rect">
            <a:avLst/>
          </a:prstGeom>
          <a:noFill/>
        </p:spPr>
        <p:txBody>
          <a:bodyPr wrap="none" rtlCol="0">
            <a:spAutoFit/>
          </a:bodyPr>
          <a:lstStyle/>
          <a:p>
            <a:r>
              <a:rPr lang="en-US" sz="2000" dirty="0" smtClean="0"/>
              <a:t>Lloyd and Tracy 1901 Bulletin Torrey Botanical Club 28:61-101.</a:t>
            </a:r>
            <a:endParaRPr lang="en-US" sz="2000" dirty="0"/>
          </a:p>
        </p:txBody>
      </p:sp>
      <p:sp>
        <p:nvSpPr>
          <p:cNvPr id="3" name="TextBox 2"/>
          <p:cNvSpPr txBox="1"/>
          <p:nvPr/>
        </p:nvSpPr>
        <p:spPr>
          <a:xfrm>
            <a:off x="309045" y="4693950"/>
            <a:ext cx="8662874" cy="1384995"/>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Faster-eroding shell dunes and slower-eroding shell beaches on islands of SE Louisiana and SW Mississippi; presumably applicable to erosion of Chenier Plain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386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20" name="Picture 4" descr="mississippi"/>
          <p:cNvPicPr>
            <a:picLocks noChangeAspect="1" noChangeArrowheads="1"/>
          </p:cNvPicPr>
          <p:nvPr/>
        </p:nvPicPr>
        <p:blipFill>
          <a:blip r:embed="rId4" cstate="print"/>
          <a:srcRect/>
          <a:stretch>
            <a:fillRect/>
          </a:stretch>
        </p:blipFill>
        <p:spPr bwMode="auto">
          <a:xfrm>
            <a:off x="-76200" y="0"/>
            <a:ext cx="9372600" cy="6877050"/>
          </a:xfrm>
          <a:prstGeom prst="rect">
            <a:avLst/>
          </a:prstGeom>
          <a:noFill/>
        </p:spPr>
      </p:pic>
      <p:sp>
        <p:nvSpPr>
          <p:cNvPr id="6" name="Title 5"/>
          <p:cNvSpPr>
            <a:spLocks noGrp="1"/>
          </p:cNvSpPr>
          <p:nvPr>
            <p:ph type="title"/>
          </p:nvPr>
        </p:nvSpPr>
        <p:spPr>
          <a:xfrm>
            <a:off x="457200" y="0"/>
            <a:ext cx="8229600" cy="1143000"/>
          </a:xfrm>
        </p:spPr>
        <p:txBody>
          <a:bodyPr>
            <a:normAutofit/>
          </a:bodyPr>
          <a:lstStyle/>
          <a:p>
            <a:r>
              <a:rPr lang="en-US" dirty="0" smtClean="0"/>
              <a:t>Mississippi River Deltaic Plain</a:t>
            </a:r>
            <a:endParaRPr lang="en-US" dirty="0"/>
          </a:p>
        </p:txBody>
      </p:sp>
      <p:sp>
        <p:nvSpPr>
          <p:cNvPr id="7" name="Content Placeholder 6"/>
          <p:cNvSpPr>
            <a:spLocks noGrp="1"/>
          </p:cNvSpPr>
          <p:nvPr>
            <p:ph idx="1"/>
          </p:nvPr>
        </p:nvSpPr>
        <p:spPr>
          <a:xfrm>
            <a:off x="457200" y="1143000"/>
            <a:ext cx="8229600" cy="4525963"/>
          </a:xfrm>
        </p:spPr>
        <p:txBody>
          <a:bodyPr>
            <a:noAutofit/>
          </a:bodyPr>
          <a:lstStyle/>
          <a:p>
            <a:r>
              <a:rPr lang="en-US" sz="2400" dirty="0" smtClean="0">
                <a:latin typeface="Times New Roman" panose="02020603050405020304" pitchFamily="18" charset="0"/>
                <a:cs typeface="Times New Roman" panose="02020603050405020304" pitchFamily="18" charset="0"/>
              </a:rPr>
              <a:t>Previous generations believed that the levees, the old river control structure, and wetland drainage that they desired would leave future generations living below sea level and without the benefits of adjacent wetlands.</a:t>
            </a:r>
          </a:p>
        </p:txBody>
      </p:sp>
    </p:spTree>
    <p:custDataLst>
      <p:tags r:id="rId1"/>
    </p:custDataLst>
    <p:extLst>
      <p:ext uri="{BB962C8B-B14F-4D97-AF65-F5344CB8AC3E}">
        <p14:creationId xmlns:p14="http://schemas.microsoft.com/office/powerpoint/2010/main" val="216958611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lakes1949"/>
          <p:cNvPicPr>
            <a:picLocks noChangeAspect="1" noChangeArrowheads="1"/>
          </p:cNvPicPr>
          <p:nvPr/>
        </p:nvPicPr>
        <p:blipFill>
          <a:blip r:embed="rId2" cstate="print"/>
          <a:srcRect/>
          <a:stretch>
            <a:fillRect/>
          </a:stretch>
        </p:blipFill>
        <p:spPr bwMode="auto">
          <a:xfrm>
            <a:off x="0" y="1"/>
            <a:ext cx="9144000" cy="6448425"/>
          </a:xfrm>
          <a:prstGeom prst="rect">
            <a:avLst/>
          </a:prstGeom>
          <a:noFill/>
        </p:spPr>
      </p:pic>
    </p:spTree>
    <p:extLst>
      <p:ext uri="{BB962C8B-B14F-4D97-AF65-F5344CB8AC3E}">
        <p14:creationId xmlns:p14="http://schemas.microsoft.com/office/powerpoint/2010/main" val="763662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lakes2000"/>
          <p:cNvPicPr>
            <a:picLocks noChangeAspect="1" noChangeArrowheads="1"/>
          </p:cNvPicPr>
          <p:nvPr/>
        </p:nvPicPr>
        <p:blipFill>
          <a:blip r:embed="rId2" cstate="print"/>
          <a:srcRect/>
          <a:stretch>
            <a:fillRect/>
          </a:stretch>
        </p:blipFill>
        <p:spPr bwMode="auto">
          <a:xfrm>
            <a:off x="0" y="1"/>
            <a:ext cx="9144000" cy="6448425"/>
          </a:xfrm>
          <a:prstGeom prst="rect">
            <a:avLst/>
          </a:prstGeom>
          <a:noFill/>
        </p:spPr>
      </p:pic>
    </p:spTree>
    <p:extLst>
      <p:ext uri="{BB962C8B-B14F-4D97-AF65-F5344CB8AC3E}">
        <p14:creationId xmlns:p14="http://schemas.microsoft.com/office/powerpoint/2010/main" val="512651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west1949"/>
          <p:cNvPicPr>
            <a:picLocks noChangeAspect="1" noChangeArrowheads="1"/>
          </p:cNvPicPr>
          <p:nvPr/>
        </p:nvPicPr>
        <p:blipFill>
          <a:blip r:embed="rId2" cstate="print"/>
          <a:srcRect/>
          <a:stretch>
            <a:fillRect/>
          </a:stretch>
        </p:blipFill>
        <p:spPr bwMode="auto">
          <a:xfrm>
            <a:off x="0" y="1"/>
            <a:ext cx="9144000" cy="6448425"/>
          </a:xfrm>
          <a:prstGeom prst="rect">
            <a:avLst/>
          </a:prstGeom>
          <a:noFill/>
        </p:spPr>
      </p:pic>
    </p:spTree>
    <p:extLst>
      <p:ext uri="{BB962C8B-B14F-4D97-AF65-F5344CB8AC3E}">
        <p14:creationId xmlns:p14="http://schemas.microsoft.com/office/powerpoint/2010/main" val="2412383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west2000"/>
          <p:cNvPicPr>
            <a:picLocks noChangeAspect="1" noChangeArrowheads="1"/>
          </p:cNvPicPr>
          <p:nvPr/>
        </p:nvPicPr>
        <p:blipFill>
          <a:blip r:embed="rId2" cstate="print"/>
          <a:srcRect/>
          <a:stretch>
            <a:fillRect/>
          </a:stretch>
        </p:blipFill>
        <p:spPr bwMode="auto">
          <a:xfrm>
            <a:off x="0" y="1"/>
            <a:ext cx="9144000" cy="6448425"/>
          </a:xfrm>
          <a:prstGeom prst="rect">
            <a:avLst/>
          </a:prstGeom>
          <a:noFill/>
        </p:spPr>
      </p:pic>
    </p:spTree>
    <p:extLst>
      <p:ext uri="{BB962C8B-B14F-4D97-AF65-F5344CB8AC3E}">
        <p14:creationId xmlns:p14="http://schemas.microsoft.com/office/powerpoint/2010/main" val="42561689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crudeshipassing"/>
          <p:cNvPicPr>
            <a:picLocks noChangeAspect="1" noChangeArrowheads="1"/>
          </p:cNvPicPr>
          <p:nvPr/>
        </p:nvPicPr>
        <p:blipFill>
          <a:blip r:embed="rId2" cstate="print"/>
          <a:srcRect/>
          <a:stretch>
            <a:fillRect/>
          </a:stretch>
        </p:blipFill>
        <p:spPr bwMode="auto">
          <a:xfrm>
            <a:off x="2057400" y="0"/>
            <a:ext cx="4572000" cy="3328988"/>
          </a:xfrm>
          <a:prstGeom prst="rect">
            <a:avLst/>
          </a:prstGeom>
          <a:noFill/>
        </p:spPr>
      </p:pic>
      <p:pic>
        <p:nvPicPr>
          <p:cNvPr id="324611" name="Picture 3" descr="underwaterboat"/>
          <p:cNvPicPr>
            <a:picLocks noChangeAspect="1" noChangeArrowheads="1"/>
          </p:cNvPicPr>
          <p:nvPr/>
        </p:nvPicPr>
        <p:blipFill>
          <a:blip r:embed="rId3" cstate="print"/>
          <a:srcRect/>
          <a:stretch>
            <a:fillRect/>
          </a:stretch>
        </p:blipFill>
        <p:spPr bwMode="auto">
          <a:xfrm>
            <a:off x="6675438" y="0"/>
            <a:ext cx="2468562" cy="1760538"/>
          </a:xfrm>
          <a:prstGeom prst="rect">
            <a:avLst/>
          </a:prstGeom>
          <a:noFill/>
        </p:spPr>
      </p:pic>
      <p:pic>
        <p:nvPicPr>
          <p:cNvPr id="324612" name="Picture 4" descr="CalcasieuShipChannel"/>
          <p:cNvPicPr>
            <a:picLocks noChangeAspect="1" noChangeArrowheads="1"/>
          </p:cNvPicPr>
          <p:nvPr/>
        </p:nvPicPr>
        <p:blipFill>
          <a:blip r:embed="rId4" cstate="print"/>
          <a:srcRect/>
          <a:stretch>
            <a:fillRect/>
          </a:stretch>
        </p:blipFill>
        <p:spPr bwMode="auto">
          <a:xfrm>
            <a:off x="1" y="0"/>
            <a:ext cx="1965325" cy="6115050"/>
          </a:xfrm>
          <a:prstGeom prst="rect">
            <a:avLst/>
          </a:prstGeom>
          <a:noFill/>
        </p:spPr>
      </p:pic>
      <p:sp>
        <p:nvSpPr>
          <p:cNvPr id="324613" name="Text Box 5"/>
          <p:cNvSpPr txBox="1">
            <a:spLocks noChangeArrowheads="1"/>
          </p:cNvSpPr>
          <p:nvPr/>
        </p:nvSpPr>
        <p:spPr bwMode="auto">
          <a:xfrm>
            <a:off x="2209800" y="3505201"/>
            <a:ext cx="6934200" cy="2062103"/>
          </a:xfrm>
          <a:prstGeom prst="rect">
            <a:avLst/>
          </a:prstGeom>
          <a:noFill/>
          <a:ln w="9525">
            <a:noFill/>
            <a:miter lim="800000"/>
            <a:headEnd/>
            <a:tailEnd/>
          </a:ln>
          <a:effectLst/>
        </p:spPr>
        <p:txBody>
          <a:bodyPr lIns="91440" tIns="45720" rIns="91440" bIns="45720">
            <a:spAutoFit/>
          </a:bodyPr>
          <a:lstStyle/>
          <a:p>
            <a:r>
              <a:rPr lang="en-US" sz="3200"/>
              <a:t>Calcasieu Ship Channel is just one of many in coastal Louisiana.  Many navigation channels have been deepened over time; they erode over time.  </a:t>
            </a:r>
          </a:p>
        </p:txBody>
      </p:sp>
    </p:spTree>
    <p:extLst>
      <p:ext uri="{BB962C8B-B14F-4D97-AF65-F5344CB8AC3E}">
        <p14:creationId xmlns:p14="http://schemas.microsoft.com/office/powerpoint/2010/main" val="13085617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dis_mississippi_sed_lrg"/>
          <p:cNvPicPr>
            <a:picLocks noChangeAspect="1" noChangeArrowheads="1"/>
          </p:cNvPicPr>
          <p:nvPr/>
        </p:nvPicPr>
        <p:blipFill>
          <a:blip r:embed="rId2" cstate="print"/>
          <a:srcRect/>
          <a:stretch>
            <a:fillRect/>
          </a:stretch>
        </p:blipFill>
        <p:spPr bwMode="auto">
          <a:xfrm>
            <a:off x="0" y="0"/>
            <a:ext cx="11943890" cy="8763000"/>
          </a:xfrm>
          <a:prstGeom prst="rect">
            <a:avLst/>
          </a:prstGeom>
          <a:noFill/>
        </p:spPr>
      </p:pic>
    </p:spTree>
    <p:extLst>
      <p:ext uri="{BB962C8B-B14F-4D97-AF65-F5344CB8AC3E}">
        <p14:creationId xmlns:p14="http://schemas.microsoft.com/office/powerpoint/2010/main" val="8337845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1353782" y="-1368824"/>
            <a:ext cx="6421394" cy="9159042"/>
          </a:xfrm>
          <a:prstGeom prst="rect">
            <a:avLst/>
          </a:prstGeom>
        </p:spPr>
      </p:pic>
    </p:spTree>
    <p:extLst>
      <p:ext uri="{BB962C8B-B14F-4D97-AF65-F5344CB8AC3E}">
        <p14:creationId xmlns:p14="http://schemas.microsoft.com/office/powerpoint/2010/main" val="374309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sz="3600" dirty="0" smtClean="0"/>
              <a:t>MARSH VERTICAL ACCRETION</a:t>
            </a:r>
            <a:br>
              <a:rPr lang="en-US" sz="3600" dirty="0" smtClean="0"/>
            </a:br>
            <a:r>
              <a:rPr lang="en-US" sz="3600" dirty="0" smtClean="0">
                <a:solidFill>
                  <a:schemeClr val="tx1"/>
                </a:solidFill>
              </a:rPr>
              <a:t>Global </a:t>
            </a:r>
            <a:r>
              <a:rPr lang="en-US" sz="3600" dirty="0">
                <a:solidFill>
                  <a:schemeClr val="tx1"/>
                </a:solidFill>
              </a:rPr>
              <a:t>Sea-Level Rise</a:t>
            </a:r>
          </a:p>
        </p:txBody>
      </p:sp>
      <p:sp>
        <p:nvSpPr>
          <p:cNvPr id="244739" name="Rectangle 3"/>
          <p:cNvSpPr>
            <a:spLocks noGrp="1" noChangeArrowheads="1"/>
          </p:cNvSpPr>
          <p:nvPr>
            <p:ph type="body" idx="1"/>
          </p:nvPr>
        </p:nvSpPr>
        <p:spPr>
          <a:xfrm>
            <a:off x="685800" y="4965700"/>
            <a:ext cx="7772400" cy="1130300"/>
          </a:xfrm>
        </p:spPr>
        <p:txBody>
          <a:bodyPr/>
          <a:lstStyle/>
          <a:p>
            <a:r>
              <a:rPr lang="en-US"/>
              <a:t>1 mm/yr in 1950’s to 2 mm/yr today</a:t>
            </a:r>
          </a:p>
        </p:txBody>
      </p:sp>
      <p:pic>
        <p:nvPicPr>
          <p:cNvPr id="244740" name="Picture 4" descr="MarshAccretion"/>
          <p:cNvPicPr>
            <a:picLocks noChangeAspect="1" noChangeArrowheads="1"/>
          </p:cNvPicPr>
          <p:nvPr/>
        </p:nvPicPr>
        <p:blipFill>
          <a:blip r:embed="rId2" cstate="print"/>
          <a:srcRect/>
          <a:stretch>
            <a:fillRect/>
          </a:stretch>
        </p:blipFill>
        <p:spPr bwMode="auto">
          <a:xfrm>
            <a:off x="0" y="1752600"/>
            <a:ext cx="9144000" cy="3148013"/>
          </a:xfrm>
          <a:prstGeom prst="rect">
            <a:avLst/>
          </a:prstGeom>
          <a:noFill/>
        </p:spPr>
      </p:pic>
      <p:sp>
        <p:nvSpPr>
          <p:cNvPr id="244742" name="Line 6"/>
          <p:cNvSpPr>
            <a:spLocks noChangeShapeType="1"/>
          </p:cNvSpPr>
          <p:nvPr/>
        </p:nvSpPr>
        <p:spPr bwMode="auto">
          <a:xfrm flipV="1">
            <a:off x="2728913" y="2276475"/>
            <a:ext cx="0" cy="1036638"/>
          </a:xfrm>
          <a:prstGeom prst="line">
            <a:avLst/>
          </a:prstGeom>
          <a:noFill/>
          <a:ln w="25400">
            <a:solidFill>
              <a:srgbClr val="FF0000"/>
            </a:solidFill>
            <a:round/>
            <a:headEnd/>
            <a:tailEnd type="triangle" w="med" len="med"/>
          </a:ln>
          <a:effectLst/>
        </p:spPr>
        <p:txBody>
          <a:bodyPr/>
          <a:lstStyle/>
          <a:p>
            <a:endParaRPr lang="en-US"/>
          </a:p>
        </p:txBody>
      </p:sp>
      <p:sp>
        <p:nvSpPr>
          <p:cNvPr id="244743" name="Line 7"/>
          <p:cNvSpPr>
            <a:spLocks noChangeShapeType="1"/>
          </p:cNvSpPr>
          <p:nvPr/>
        </p:nvSpPr>
        <p:spPr bwMode="auto">
          <a:xfrm>
            <a:off x="3151188" y="2928938"/>
            <a:ext cx="3956050" cy="0"/>
          </a:xfrm>
          <a:prstGeom prst="line">
            <a:avLst/>
          </a:prstGeom>
          <a:noFill/>
          <a:ln w="25400">
            <a:solidFill>
              <a:srgbClr val="FF0000"/>
            </a:solidFill>
            <a:round/>
            <a:headEnd/>
            <a:tailEnd type="triangle" w="med" len="med"/>
          </a:ln>
          <a:effectLst/>
        </p:spPr>
        <p:txBody>
          <a:bodyPr/>
          <a:lstStyle/>
          <a:p>
            <a:endParaRPr lang="en-US"/>
          </a:p>
        </p:txBody>
      </p:sp>
      <p:sp>
        <p:nvSpPr>
          <p:cNvPr id="244744" name="Line 8"/>
          <p:cNvSpPr>
            <a:spLocks noChangeShapeType="1"/>
          </p:cNvSpPr>
          <p:nvPr/>
        </p:nvSpPr>
        <p:spPr bwMode="auto">
          <a:xfrm flipH="1">
            <a:off x="501650" y="2928938"/>
            <a:ext cx="1689100" cy="0"/>
          </a:xfrm>
          <a:prstGeom prst="line">
            <a:avLst/>
          </a:prstGeom>
          <a:noFill/>
          <a:ln w="25400">
            <a:solidFill>
              <a:srgbClr val="FF0000"/>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47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47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4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2" grpId="0" animBg="1"/>
      <p:bldP spid="244743" grpId="0" animBg="1"/>
      <p:bldP spid="2447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endParaRPr lang="en-US"/>
          </a:p>
        </p:txBody>
      </p:sp>
      <p:sp>
        <p:nvSpPr>
          <p:cNvPr id="372739" name="Rectangle 3"/>
          <p:cNvSpPr>
            <a:spLocks noGrp="1" noChangeArrowheads="1"/>
          </p:cNvSpPr>
          <p:nvPr>
            <p:ph type="body" idx="1"/>
          </p:nvPr>
        </p:nvSpPr>
        <p:spPr>
          <a:xfrm>
            <a:off x="301625" y="318195"/>
            <a:ext cx="3508375" cy="4498975"/>
          </a:xfrm>
        </p:spPr>
        <p:txBody>
          <a:bodyPr/>
          <a:lstStyle/>
          <a:p>
            <a:r>
              <a:rPr lang="en-US" dirty="0" smtClean="0"/>
              <a:t>subsidence: spatially variable; the region in this photograph is subsiding fast enough that structures such as docks, roads, and houses become too low to use before they wear out.</a:t>
            </a:r>
            <a:endParaRPr lang="en-US" dirty="0"/>
          </a:p>
        </p:txBody>
      </p:sp>
      <p:pic>
        <p:nvPicPr>
          <p:cNvPr id="372740" name="Picture 4" descr="SubsidingDocks"/>
          <p:cNvPicPr>
            <a:picLocks noChangeAspect="1" noChangeArrowheads="1"/>
          </p:cNvPicPr>
          <p:nvPr/>
        </p:nvPicPr>
        <p:blipFill>
          <a:blip r:embed="rId2" cstate="print"/>
          <a:srcRect/>
          <a:stretch>
            <a:fillRect/>
          </a:stretch>
        </p:blipFill>
        <p:spPr bwMode="auto">
          <a:xfrm>
            <a:off x="4000500" y="0"/>
            <a:ext cx="5143500" cy="6858000"/>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14600" y="1915762"/>
            <a:ext cx="5765800" cy="4726338"/>
          </a:xfrm>
          <a:prstGeom prst="rect">
            <a:avLst/>
          </a:prstGeom>
          <a:noFill/>
          <a:ln w="9525">
            <a:noFill/>
            <a:miter lim="800000"/>
            <a:headEnd/>
            <a:tailEnd/>
          </a:ln>
          <a:effectLst/>
        </p:spPr>
      </p:pic>
      <p:cxnSp>
        <p:nvCxnSpPr>
          <p:cNvPr id="4" name="Straight Connector 3"/>
          <p:cNvCxnSpPr/>
          <p:nvPr/>
        </p:nvCxnSpPr>
        <p:spPr>
          <a:xfrm flipH="1">
            <a:off x="5105402" y="5105400"/>
            <a:ext cx="380998" cy="609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cstate="print"/>
          <a:srcRect/>
          <a:stretch>
            <a:fillRect/>
          </a:stretch>
        </p:blipFill>
        <p:spPr bwMode="auto">
          <a:xfrm>
            <a:off x="0" y="0"/>
            <a:ext cx="9144000" cy="391978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402415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Earth_Image.jpg"/>
          <p:cNvPicPr>
            <a:picLocks noChangeAspect="1"/>
          </p:cNvPicPr>
          <p:nvPr/>
        </p:nvPicPr>
        <p:blipFill>
          <a:blip r:embed="rId2" cstate="print"/>
          <a:stretch>
            <a:fillRect/>
          </a:stretch>
        </p:blipFill>
        <p:spPr>
          <a:xfrm>
            <a:off x="0" y="-753242"/>
            <a:ext cx="9144000" cy="7611242"/>
          </a:xfrm>
          <a:prstGeom prst="rect">
            <a:avLst/>
          </a:prstGeom>
        </p:spPr>
      </p:pic>
    </p:spTree>
    <p:extLst>
      <p:ext uri="{BB962C8B-B14F-4D97-AF65-F5344CB8AC3E}">
        <p14:creationId xmlns:p14="http://schemas.microsoft.com/office/powerpoint/2010/main" val="3911527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20" y="87765"/>
            <a:ext cx="6243502"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6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359" y="2737710"/>
            <a:ext cx="5672322"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49586" y="6386185"/>
            <a:ext cx="5572359" cy="400110"/>
          </a:xfrm>
          <a:prstGeom prst="rect">
            <a:avLst/>
          </a:prstGeom>
          <a:noFill/>
        </p:spPr>
        <p:txBody>
          <a:bodyPr wrap="none" rtlCol="0">
            <a:spAutoFit/>
          </a:bodyPr>
          <a:lstStyle/>
          <a:p>
            <a:r>
              <a:rPr lang="en-US" sz="2000" dirty="0" smtClean="0"/>
              <a:t>Anderson et al. 2014. Marine Geology 352:348-356.</a:t>
            </a:r>
            <a:endParaRPr lang="en-US" sz="2000" dirty="0"/>
          </a:p>
        </p:txBody>
      </p:sp>
    </p:spTree>
    <p:extLst>
      <p:ext uri="{BB962C8B-B14F-4D97-AF65-F5344CB8AC3E}">
        <p14:creationId xmlns:p14="http://schemas.microsoft.com/office/powerpoint/2010/main" val="3747122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1" y="202980"/>
            <a:ext cx="9144000" cy="5143500"/>
          </a:xfrm>
          <a:prstGeom prst="rect">
            <a:avLst/>
          </a:prstGeom>
        </p:spPr>
      </p:pic>
    </p:spTree>
    <p:extLst>
      <p:ext uri="{BB962C8B-B14F-4D97-AF65-F5344CB8AC3E}">
        <p14:creationId xmlns:p14="http://schemas.microsoft.com/office/powerpoint/2010/main" val="3301195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105_0555"/>
          <p:cNvPicPr>
            <a:picLocks noChangeAspect="1" noChangeArrowheads="1"/>
          </p:cNvPicPr>
          <p:nvPr/>
        </p:nvPicPr>
        <p:blipFill>
          <a:blip r:embed="rId2" cstate="print"/>
          <a:srcRect/>
          <a:stretch>
            <a:fillRect/>
          </a:stretch>
        </p:blipFill>
        <p:spPr bwMode="auto">
          <a:xfrm>
            <a:off x="0" y="0"/>
            <a:ext cx="9144000" cy="6862763"/>
          </a:xfrm>
          <a:prstGeom prst="rect">
            <a:avLst/>
          </a:prstGeom>
          <a:noFill/>
        </p:spPr>
      </p:pic>
      <p:sp>
        <p:nvSpPr>
          <p:cNvPr id="3" name="TextBox 2"/>
          <p:cNvSpPr txBox="1"/>
          <p:nvPr/>
        </p:nvSpPr>
        <p:spPr>
          <a:xfrm>
            <a:off x="1219201" y="457200"/>
            <a:ext cx="7620000" cy="646331"/>
          </a:xfrm>
          <a:prstGeom prst="rect">
            <a:avLst/>
          </a:prstGeom>
          <a:noFill/>
        </p:spPr>
        <p:txBody>
          <a:bodyPr wrap="square" rtlCol="0">
            <a:spAutoFit/>
          </a:bodyPr>
          <a:lstStyle/>
          <a:p>
            <a:r>
              <a:rPr lang="en-US" dirty="0" smtClean="0">
                <a:solidFill>
                  <a:srgbClr val="070804"/>
                </a:solidFill>
              </a:rPr>
              <a:t>this marsh is vertically accreting fast enough to offset global sea-level rise and regional subsidence</a:t>
            </a:r>
            <a:endParaRPr lang="en-US" dirty="0">
              <a:solidFill>
                <a:srgbClr val="070804"/>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104_0484"/>
          <p:cNvPicPr>
            <a:picLocks noChangeAspect="1" noChangeArrowheads="1"/>
          </p:cNvPicPr>
          <p:nvPr/>
        </p:nvPicPr>
        <p:blipFill>
          <a:blip r:embed="rId2" cstate="print"/>
          <a:srcRect/>
          <a:stretch>
            <a:fillRect/>
          </a:stretch>
        </p:blipFill>
        <p:spPr bwMode="auto">
          <a:xfrm>
            <a:off x="0" y="14288"/>
            <a:ext cx="8915400" cy="6691312"/>
          </a:xfrm>
          <a:prstGeom prst="rect">
            <a:avLst/>
          </a:prstGeom>
          <a:noFill/>
        </p:spPr>
      </p:pic>
      <p:sp>
        <p:nvSpPr>
          <p:cNvPr id="3" name="TextBox 2"/>
          <p:cNvSpPr txBox="1"/>
          <p:nvPr/>
        </p:nvSpPr>
        <p:spPr>
          <a:xfrm>
            <a:off x="1219201" y="457200"/>
            <a:ext cx="7620000" cy="923330"/>
          </a:xfrm>
          <a:prstGeom prst="rect">
            <a:avLst/>
          </a:prstGeom>
          <a:noFill/>
        </p:spPr>
        <p:txBody>
          <a:bodyPr wrap="square" rtlCol="0">
            <a:spAutoFit/>
          </a:bodyPr>
          <a:lstStyle/>
          <a:p>
            <a:r>
              <a:rPr lang="en-US" dirty="0" smtClean="0">
                <a:solidFill>
                  <a:srgbClr val="070804"/>
                </a:solidFill>
              </a:rPr>
              <a:t>this marsh is not vertically accreting fast enough to offset global sea-level rise and regional subsidence; it may be accreting faster than the marsh in the previous picture but subsiding even faster</a:t>
            </a:r>
            <a:endParaRPr lang="en-US" dirty="0">
              <a:solidFill>
                <a:srgbClr val="070804"/>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endParaRPr lang="en-US"/>
          </a:p>
        </p:txBody>
      </p:sp>
      <p:sp>
        <p:nvSpPr>
          <p:cNvPr id="245763" name="Rectangle 3"/>
          <p:cNvSpPr>
            <a:spLocks noGrp="1" noChangeArrowheads="1"/>
          </p:cNvSpPr>
          <p:nvPr>
            <p:ph type="body" idx="1"/>
          </p:nvPr>
        </p:nvSpPr>
        <p:spPr/>
        <p:txBody>
          <a:bodyPr/>
          <a:lstStyle/>
          <a:p>
            <a:endParaRPr lang="en-US"/>
          </a:p>
        </p:txBody>
      </p:sp>
      <p:pic>
        <p:nvPicPr>
          <p:cNvPr id="245764" name="Picture 4" descr="VertAcc"/>
          <p:cNvPicPr>
            <a:picLocks noChangeAspect="1" noChangeArrowheads="1"/>
          </p:cNvPicPr>
          <p:nvPr/>
        </p:nvPicPr>
        <p:blipFill>
          <a:blip r:embed="rId3" cstate="print"/>
          <a:srcRect/>
          <a:stretch>
            <a:fillRect/>
          </a:stretch>
        </p:blipFill>
        <p:spPr bwMode="auto">
          <a:xfrm>
            <a:off x="0" y="0"/>
            <a:ext cx="9144000" cy="6445250"/>
          </a:xfrm>
          <a:prstGeom prst="rect">
            <a:avLst/>
          </a:prstGeom>
          <a:noFill/>
        </p:spPr>
      </p:pic>
      <p:sp>
        <p:nvSpPr>
          <p:cNvPr id="245765" name="Text Box 5"/>
          <p:cNvSpPr txBox="1">
            <a:spLocks noChangeArrowheads="1"/>
          </p:cNvSpPr>
          <p:nvPr/>
        </p:nvSpPr>
        <p:spPr bwMode="auto">
          <a:xfrm>
            <a:off x="3001963" y="168275"/>
            <a:ext cx="3106737" cy="457200"/>
          </a:xfrm>
          <a:prstGeom prst="rect">
            <a:avLst/>
          </a:prstGeom>
          <a:solidFill>
            <a:schemeClr val="bg1">
              <a:alpha val="64999"/>
            </a:schemeClr>
          </a:solidFill>
          <a:ln w="9525">
            <a:noFill/>
            <a:miter lim="800000"/>
            <a:headEnd/>
            <a:tailEnd/>
          </a:ln>
          <a:effectLst/>
        </p:spPr>
        <p:txBody>
          <a:bodyPr wrap="none">
            <a:spAutoFit/>
          </a:bodyPr>
          <a:lstStyle/>
          <a:p>
            <a:r>
              <a:rPr lang="en-US"/>
              <a:t>marsh vertical accretion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2274" name="Picture 2"/>
          <p:cNvPicPr>
            <a:picLocks noChangeAspect="1" noChangeArrowheads="1"/>
          </p:cNvPicPr>
          <p:nvPr/>
        </p:nvPicPr>
        <p:blipFill>
          <a:blip r:embed="rId2" cstate="print"/>
          <a:srcRect/>
          <a:stretch>
            <a:fillRect/>
          </a:stretch>
        </p:blipFill>
        <p:spPr bwMode="auto">
          <a:xfrm>
            <a:off x="1390650" y="266700"/>
            <a:ext cx="6362700" cy="63246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005" y="202980"/>
            <a:ext cx="6067990" cy="6411394"/>
          </a:xfrm>
          <a:prstGeom prst="rect">
            <a:avLst/>
          </a:prstGeom>
        </p:spPr>
      </p:pic>
    </p:spTree>
    <p:extLst>
      <p:ext uri="{BB962C8B-B14F-4D97-AF65-F5344CB8AC3E}">
        <p14:creationId xmlns:p14="http://schemas.microsoft.com/office/powerpoint/2010/main" val="378958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9858" name="Object 2"/>
          <p:cNvGraphicFramePr>
            <a:graphicFrameLocks noChangeAspect="1"/>
          </p:cNvGraphicFramePr>
          <p:nvPr/>
        </p:nvGraphicFramePr>
        <p:xfrm>
          <a:off x="0" y="0"/>
          <a:ext cx="8839200" cy="6804025"/>
        </p:xfrm>
        <a:graphic>
          <a:graphicData uri="http://schemas.openxmlformats.org/presentationml/2006/ole">
            <mc:AlternateContent xmlns:mc="http://schemas.openxmlformats.org/markup-compatibility/2006">
              <mc:Choice xmlns:v="urn:schemas-microsoft-com:vml" Requires="v">
                <p:oleObj spid="_x0000_s172210" name="SPW 7.0 Graph" r:id="rId3" imgW="5947920" imgH="4578120" progId="SigmaPlotGraphicObject.7">
                  <p:embed/>
                </p:oleObj>
              </mc:Choice>
              <mc:Fallback>
                <p:oleObj name="SPW 7.0 Graph" r:id="rId3" imgW="5947920" imgH="4578120" progId="SigmaPlotGraphicObjec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839200" cy="680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0882" name="Object 2"/>
          <p:cNvGraphicFramePr>
            <a:graphicFrameLocks noChangeAspect="1"/>
          </p:cNvGraphicFramePr>
          <p:nvPr/>
        </p:nvGraphicFramePr>
        <p:xfrm>
          <a:off x="0" y="0"/>
          <a:ext cx="8839200" cy="6762750"/>
        </p:xfrm>
        <a:graphic>
          <a:graphicData uri="http://schemas.openxmlformats.org/presentationml/2006/ole">
            <mc:AlternateContent xmlns:mc="http://schemas.openxmlformats.org/markup-compatibility/2006">
              <mc:Choice xmlns:v="urn:schemas-microsoft-com:vml" Requires="v">
                <p:oleObj spid="_x0000_s173234" name="SPW 7.0 Graph" r:id="rId3" imgW="5947920" imgH="4550760" progId="SigmaPlotGraphicObject.7">
                  <p:embed/>
                </p:oleObj>
              </mc:Choice>
              <mc:Fallback>
                <p:oleObj name="SPW 7.0 Graph" r:id="rId3" imgW="5947920" imgH="4550760" progId="SigmaPlotGraphicObjec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839200" cy="67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834" name="Object 2"/>
          <p:cNvGraphicFramePr>
            <a:graphicFrameLocks noChangeAspect="1"/>
          </p:cNvGraphicFramePr>
          <p:nvPr/>
        </p:nvGraphicFramePr>
        <p:xfrm>
          <a:off x="0" y="0"/>
          <a:ext cx="8382000" cy="6773863"/>
        </p:xfrm>
        <a:graphic>
          <a:graphicData uri="http://schemas.openxmlformats.org/presentationml/2006/ole">
            <mc:AlternateContent xmlns:mc="http://schemas.openxmlformats.org/markup-compatibility/2006">
              <mc:Choice xmlns:v="urn:schemas-microsoft-com:vml" Requires="v">
                <p:oleObj spid="_x0000_s171186" name="SPW 7.0 Graph" r:id="rId3" imgW="5947920" imgH="4806720" progId="SigmaPlotGraphicObject.7">
                  <p:embed/>
                </p:oleObj>
              </mc:Choice>
              <mc:Fallback>
                <p:oleObj name="SPW 7.0 Graph" r:id="rId3" imgW="5947920" imgH="4806720" progId="SigmaPlotGraphicObjec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0" cy="677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DeltaLobeStages"/>
          <p:cNvPicPr>
            <a:picLocks noChangeAspect="1" noChangeArrowheads="1"/>
          </p:cNvPicPr>
          <p:nvPr/>
        </p:nvPicPr>
        <p:blipFill>
          <a:blip r:embed="rId3" cstate="print"/>
          <a:srcRect/>
          <a:stretch>
            <a:fillRect/>
          </a:stretch>
        </p:blipFill>
        <p:spPr bwMode="auto">
          <a:xfrm>
            <a:off x="0" y="0"/>
            <a:ext cx="9144000" cy="6275388"/>
          </a:xfrm>
          <a:prstGeom prst="rect">
            <a:avLst/>
          </a:prstGeom>
          <a:noFill/>
        </p:spPr>
      </p:pic>
      <p:sp>
        <p:nvSpPr>
          <p:cNvPr id="2" name="Rectangle 1"/>
          <p:cNvSpPr/>
          <p:nvPr/>
        </p:nvSpPr>
        <p:spPr>
          <a:xfrm>
            <a:off x="3352800" y="-76200"/>
            <a:ext cx="3505200" cy="662940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2895600"/>
            <a:ext cx="3505200" cy="346710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95860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3"/>
          <p:cNvPicPr>
            <a:picLocks noChangeAspect="1" noChangeArrowheads="1"/>
          </p:cNvPicPr>
          <p:nvPr/>
        </p:nvPicPr>
        <p:blipFill>
          <a:blip r:embed="rId2" cstate="print"/>
          <a:srcRect/>
          <a:stretch>
            <a:fillRect/>
          </a:stretch>
        </p:blipFill>
        <p:spPr bwMode="auto">
          <a:xfrm>
            <a:off x="304799" y="152400"/>
            <a:ext cx="3802303" cy="2895600"/>
          </a:xfrm>
          <a:prstGeom prst="rect">
            <a:avLst/>
          </a:prstGeom>
          <a:noFill/>
          <a:ln w="9525">
            <a:noFill/>
            <a:miter lim="800000"/>
            <a:headEnd/>
            <a:tailEnd/>
          </a:ln>
        </p:spPr>
      </p:pic>
      <p:pic>
        <p:nvPicPr>
          <p:cNvPr id="152578" name="Picture 2"/>
          <p:cNvPicPr>
            <a:picLocks noChangeAspect="1" noChangeArrowheads="1"/>
          </p:cNvPicPr>
          <p:nvPr/>
        </p:nvPicPr>
        <p:blipFill>
          <a:blip r:embed="rId3" cstate="print"/>
          <a:srcRect/>
          <a:stretch>
            <a:fillRect/>
          </a:stretch>
        </p:blipFill>
        <p:spPr bwMode="auto">
          <a:xfrm>
            <a:off x="3200400" y="914400"/>
            <a:ext cx="5524684" cy="4267200"/>
          </a:xfrm>
          <a:prstGeom prst="rect">
            <a:avLst/>
          </a:prstGeom>
          <a:noFill/>
          <a:ln w="9525">
            <a:noFill/>
            <a:miter lim="800000"/>
            <a:headEnd/>
            <a:tailEnd/>
          </a:ln>
        </p:spPr>
      </p:pic>
      <p:sp>
        <p:nvSpPr>
          <p:cNvPr id="4" name="TextBox 3"/>
          <p:cNvSpPr txBox="1"/>
          <p:nvPr/>
        </p:nvSpPr>
        <p:spPr>
          <a:xfrm>
            <a:off x="2363718" y="6019800"/>
            <a:ext cx="5471370" cy="461665"/>
          </a:xfrm>
          <a:prstGeom prst="rect">
            <a:avLst/>
          </a:prstGeom>
          <a:noFill/>
        </p:spPr>
        <p:txBody>
          <a:bodyPr wrap="none" rtlCol="0">
            <a:spAutoFit/>
          </a:bodyPr>
          <a:lstStyle/>
          <a:p>
            <a:r>
              <a:rPr lang="en-US" dirty="0" err="1" smtClean="0"/>
              <a:t>DeLaune</a:t>
            </a:r>
            <a:r>
              <a:rPr lang="en-US" dirty="0" smtClean="0"/>
              <a:t> et al. 1978.  Nature. 275:532-533</a:t>
            </a:r>
            <a:endParaRPr lang="en-US" dirty="0"/>
          </a:p>
        </p:txBody>
      </p:sp>
    </p:spTree>
    <p:extLst>
      <p:ext uri="{BB962C8B-B14F-4D97-AF65-F5344CB8AC3E}">
        <p14:creationId xmlns:p14="http://schemas.microsoft.com/office/powerpoint/2010/main" val="27092058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modis_mississippi_sed_lrg"/>
          <p:cNvPicPr>
            <a:picLocks noChangeAspect="1" noChangeArrowheads="1"/>
          </p:cNvPicPr>
          <p:nvPr/>
        </p:nvPicPr>
        <p:blipFill>
          <a:blip r:embed="rId2" cstate="print"/>
          <a:srcRect/>
          <a:stretch>
            <a:fillRect/>
          </a:stretch>
        </p:blipFill>
        <p:spPr bwMode="auto">
          <a:xfrm>
            <a:off x="0" y="0"/>
            <a:ext cx="11943890" cy="8763000"/>
          </a:xfrm>
          <a:prstGeom prst="rect">
            <a:avLst/>
          </a:prstGeom>
          <a:noFill/>
        </p:spPr>
      </p:pic>
      <p:sp>
        <p:nvSpPr>
          <p:cNvPr id="14" name="TextBox 13"/>
          <p:cNvSpPr txBox="1"/>
          <p:nvPr/>
        </p:nvSpPr>
        <p:spPr>
          <a:xfrm>
            <a:off x="5943600" y="4724400"/>
            <a:ext cx="312906" cy="369332"/>
          </a:xfrm>
          <a:prstGeom prst="rect">
            <a:avLst/>
          </a:prstGeom>
          <a:noFill/>
        </p:spPr>
        <p:txBody>
          <a:bodyPr wrap="none" rtlCol="0">
            <a:spAutoFit/>
          </a:bodyPr>
          <a:lstStyle/>
          <a:p>
            <a:r>
              <a:rPr lang="en-US" dirty="0" smtClean="0">
                <a:solidFill>
                  <a:schemeClr val="bg1"/>
                </a:solidFill>
              </a:rPr>
              <a:t>6</a:t>
            </a:r>
            <a:endParaRPr lang="en-US" dirty="0">
              <a:solidFill>
                <a:schemeClr val="bg1"/>
              </a:solidFill>
            </a:endParaRPr>
          </a:p>
        </p:txBody>
      </p:sp>
      <p:pic>
        <p:nvPicPr>
          <p:cNvPr id="37" name="Picture 3"/>
          <p:cNvPicPr>
            <a:picLocks noChangeAspect="1" noChangeArrowheads="1"/>
          </p:cNvPicPr>
          <p:nvPr/>
        </p:nvPicPr>
        <p:blipFill>
          <a:blip r:embed="rId3" cstate="print"/>
          <a:srcRect/>
          <a:stretch>
            <a:fillRect/>
          </a:stretch>
        </p:blipFill>
        <p:spPr bwMode="auto">
          <a:xfrm>
            <a:off x="304799" y="152400"/>
            <a:ext cx="3802303" cy="2895600"/>
          </a:xfrm>
          <a:prstGeom prst="rect">
            <a:avLst/>
          </a:prstGeom>
          <a:noFill/>
          <a:ln w="9525">
            <a:noFill/>
            <a:miter lim="800000"/>
            <a:headEnd/>
            <a:tailEnd/>
          </a:ln>
        </p:spPr>
      </p:pic>
      <p:pic>
        <p:nvPicPr>
          <p:cNvPr id="38" name="Picture 2"/>
          <p:cNvPicPr>
            <a:picLocks noChangeAspect="1" noChangeArrowheads="1"/>
          </p:cNvPicPr>
          <p:nvPr/>
        </p:nvPicPr>
        <p:blipFill>
          <a:blip r:embed="rId4" cstate="print"/>
          <a:srcRect/>
          <a:stretch>
            <a:fillRect/>
          </a:stretch>
        </p:blipFill>
        <p:spPr bwMode="auto">
          <a:xfrm>
            <a:off x="4572000" y="228600"/>
            <a:ext cx="4572000" cy="3531359"/>
          </a:xfrm>
          <a:prstGeom prst="rect">
            <a:avLst/>
          </a:prstGeom>
          <a:noFill/>
          <a:ln w="9525">
            <a:noFill/>
            <a:miter lim="800000"/>
            <a:headEnd/>
            <a:tailEnd/>
          </a:ln>
        </p:spPr>
      </p:pic>
      <p:sp>
        <p:nvSpPr>
          <p:cNvPr id="39" name="TextBox 38"/>
          <p:cNvSpPr txBox="1"/>
          <p:nvPr/>
        </p:nvSpPr>
        <p:spPr>
          <a:xfrm>
            <a:off x="2363718" y="6019800"/>
            <a:ext cx="5471370" cy="461665"/>
          </a:xfrm>
          <a:prstGeom prst="rect">
            <a:avLst/>
          </a:prstGeom>
          <a:noFill/>
        </p:spPr>
        <p:txBody>
          <a:bodyPr wrap="none" rtlCol="0">
            <a:spAutoFit/>
          </a:bodyPr>
          <a:lstStyle/>
          <a:p>
            <a:r>
              <a:rPr lang="en-US" dirty="0" err="1" smtClean="0"/>
              <a:t>DeLaune</a:t>
            </a:r>
            <a:r>
              <a:rPr lang="en-US" dirty="0" smtClean="0"/>
              <a:t> et al. 1978.  Nature. 275:532-533</a:t>
            </a:r>
            <a:endParaRPr lang="en-US" dirty="0"/>
          </a:p>
        </p:txBody>
      </p:sp>
    </p:spTree>
    <p:extLst>
      <p:ext uri="{BB962C8B-B14F-4D97-AF65-F5344CB8AC3E}">
        <p14:creationId xmlns:p14="http://schemas.microsoft.com/office/powerpoint/2010/main" val="233445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modis_mississippi_sed_lrg"/>
          <p:cNvPicPr>
            <a:picLocks noChangeAspect="1" noChangeArrowheads="1"/>
          </p:cNvPicPr>
          <p:nvPr/>
        </p:nvPicPr>
        <p:blipFill>
          <a:blip r:embed="rId2" cstate="print"/>
          <a:srcRect/>
          <a:stretch>
            <a:fillRect/>
          </a:stretch>
        </p:blipFill>
        <p:spPr bwMode="auto">
          <a:xfrm>
            <a:off x="0" y="0"/>
            <a:ext cx="11943890" cy="8763000"/>
          </a:xfrm>
          <a:prstGeom prst="rect">
            <a:avLst/>
          </a:prstGeom>
          <a:noFill/>
        </p:spPr>
      </p:pic>
      <p:sp>
        <p:nvSpPr>
          <p:cNvPr id="5" name="TextBox 4"/>
          <p:cNvSpPr txBox="1"/>
          <p:nvPr/>
        </p:nvSpPr>
        <p:spPr>
          <a:xfrm>
            <a:off x="5257800" y="4648200"/>
            <a:ext cx="441146" cy="369332"/>
          </a:xfrm>
          <a:prstGeom prst="rect">
            <a:avLst/>
          </a:prstGeom>
          <a:noFill/>
        </p:spPr>
        <p:txBody>
          <a:bodyPr wrap="none" rtlCol="0">
            <a:spAutoFit/>
          </a:bodyPr>
          <a:lstStyle/>
          <a:p>
            <a:r>
              <a:rPr lang="en-US" dirty="0" smtClean="0"/>
              <a:t>22</a:t>
            </a:r>
            <a:endParaRPr lang="en-US" dirty="0"/>
          </a:p>
        </p:txBody>
      </p:sp>
      <p:sp>
        <p:nvSpPr>
          <p:cNvPr id="6" name="TextBox 5"/>
          <p:cNvSpPr txBox="1"/>
          <p:nvPr/>
        </p:nvSpPr>
        <p:spPr>
          <a:xfrm>
            <a:off x="5334000" y="4343400"/>
            <a:ext cx="312906" cy="369332"/>
          </a:xfrm>
          <a:prstGeom prst="rect">
            <a:avLst/>
          </a:prstGeom>
          <a:noFill/>
        </p:spPr>
        <p:txBody>
          <a:bodyPr wrap="none" rtlCol="0">
            <a:spAutoFit/>
          </a:bodyPr>
          <a:lstStyle/>
          <a:p>
            <a:r>
              <a:rPr lang="en-US" dirty="0" smtClean="0"/>
              <a:t>8</a:t>
            </a:r>
            <a:endParaRPr lang="en-US" dirty="0"/>
          </a:p>
        </p:txBody>
      </p:sp>
      <p:sp>
        <p:nvSpPr>
          <p:cNvPr id="8" name="TextBox 7"/>
          <p:cNvSpPr txBox="1"/>
          <p:nvPr/>
        </p:nvSpPr>
        <p:spPr>
          <a:xfrm>
            <a:off x="6781800" y="4038600"/>
            <a:ext cx="312906" cy="369332"/>
          </a:xfrm>
          <a:prstGeom prst="rect">
            <a:avLst/>
          </a:prstGeom>
          <a:noFill/>
        </p:spPr>
        <p:txBody>
          <a:bodyPr wrap="none" rtlCol="0">
            <a:spAutoFit/>
          </a:bodyPr>
          <a:lstStyle/>
          <a:p>
            <a:r>
              <a:rPr lang="en-US" dirty="0" smtClean="0"/>
              <a:t>1</a:t>
            </a:r>
            <a:endParaRPr lang="en-US" dirty="0"/>
          </a:p>
        </p:txBody>
      </p:sp>
      <p:sp>
        <p:nvSpPr>
          <p:cNvPr id="9" name="TextBox 8"/>
          <p:cNvSpPr txBox="1"/>
          <p:nvPr/>
        </p:nvSpPr>
        <p:spPr>
          <a:xfrm>
            <a:off x="6629400" y="4278868"/>
            <a:ext cx="312906" cy="369332"/>
          </a:xfrm>
          <a:prstGeom prst="rect">
            <a:avLst/>
          </a:prstGeom>
          <a:noFill/>
        </p:spPr>
        <p:txBody>
          <a:bodyPr wrap="none" rtlCol="0">
            <a:spAutoFit/>
          </a:bodyPr>
          <a:lstStyle/>
          <a:p>
            <a:r>
              <a:rPr lang="en-US" dirty="0" smtClean="0"/>
              <a:t>1</a:t>
            </a:r>
            <a:endParaRPr lang="en-US" dirty="0"/>
          </a:p>
        </p:txBody>
      </p:sp>
      <p:sp>
        <p:nvSpPr>
          <p:cNvPr id="10" name="TextBox 9"/>
          <p:cNvSpPr txBox="1"/>
          <p:nvPr/>
        </p:nvSpPr>
        <p:spPr>
          <a:xfrm>
            <a:off x="6705600" y="2971800"/>
            <a:ext cx="312906" cy="369332"/>
          </a:xfrm>
          <a:prstGeom prst="rect">
            <a:avLst/>
          </a:prstGeom>
          <a:noFill/>
        </p:spPr>
        <p:txBody>
          <a:bodyPr wrap="none" rtlCol="0">
            <a:spAutoFit/>
          </a:bodyPr>
          <a:lstStyle/>
          <a:p>
            <a:r>
              <a:rPr lang="en-US" dirty="0" smtClean="0"/>
              <a:t>1</a:t>
            </a:r>
            <a:endParaRPr lang="en-US" dirty="0"/>
          </a:p>
        </p:txBody>
      </p:sp>
      <p:sp>
        <p:nvSpPr>
          <p:cNvPr id="11" name="TextBox 10"/>
          <p:cNvSpPr txBox="1"/>
          <p:nvPr/>
        </p:nvSpPr>
        <p:spPr>
          <a:xfrm>
            <a:off x="5181600" y="3200400"/>
            <a:ext cx="312906" cy="369332"/>
          </a:xfrm>
          <a:prstGeom prst="rect">
            <a:avLst/>
          </a:prstGeom>
          <a:noFill/>
        </p:spPr>
        <p:txBody>
          <a:bodyPr wrap="none" rtlCol="0">
            <a:spAutoFit/>
          </a:bodyPr>
          <a:lstStyle/>
          <a:p>
            <a:r>
              <a:rPr lang="en-US" dirty="0" smtClean="0"/>
              <a:t>1</a:t>
            </a:r>
            <a:endParaRPr lang="en-US" dirty="0"/>
          </a:p>
        </p:txBody>
      </p:sp>
      <p:sp>
        <p:nvSpPr>
          <p:cNvPr id="12" name="TextBox 11"/>
          <p:cNvSpPr txBox="1"/>
          <p:nvPr/>
        </p:nvSpPr>
        <p:spPr>
          <a:xfrm>
            <a:off x="5943600" y="3810000"/>
            <a:ext cx="312906" cy="369332"/>
          </a:xfrm>
          <a:prstGeom prst="rect">
            <a:avLst/>
          </a:prstGeom>
          <a:noFill/>
        </p:spPr>
        <p:txBody>
          <a:bodyPr wrap="none" rtlCol="0">
            <a:spAutoFit/>
          </a:bodyPr>
          <a:lstStyle/>
          <a:p>
            <a:r>
              <a:rPr lang="en-US" dirty="0" smtClean="0"/>
              <a:t>1</a:t>
            </a:r>
            <a:endParaRPr lang="en-US" dirty="0"/>
          </a:p>
        </p:txBody>
      </p:sp>
      <p:sp>
        <p:nvSpPr>
          <p:cNvPr id="13" name="TextBox 12"/>
          <p:cNvSpPr txBox="1"/>
          <p:nvPr/>
        </p:nvSpPr>
        <p:spPr>
          <a:xfrm>
            <a:off x="6019800" y="4355068"/>
            <a:ext cx="312906" cy="369332"/>
          </a:xfrm>
          <a:prstGeom prst="rect">
            <a:avLst/>
          </a:prstGeom>
          <a:noFill/>
        </p:spPr>
        <p:txBody>
          <a:bodyPr wrap="none" rtlCol="0">
            <a:spAutoFit/>
          </a:bodyPr>
          <a:lstStyle/>
          <a:p>
            <a:r>
              <a:rPr lang="en-US" dirty="0" smtClean="0"/>
              <a:t>1</a:t>
            </a:r>
            <a:endParaRPr lang="en-US" dirty="0"/>
          </a:p>
        </p:txBody>
      </p:sp>
      <p:sp>
        <p:nvSpPr>
          <p:cNvPr id="14" name="TextBox 13"/>
          <p:cNvSpPr txBox="1"/>
          <p:nvPr/>
        </p:nvSpPr>
        <p:spPr>
          <a:xfrm>
            <a:off x="5943600" y="4724400"/>
            <a:ext cx="312906" cy="369332"/>
          </a:xfrm>
          <a:prstGeom prst="rect">
            <a:avLst/>
          </a:prstGeom>
          <a:noFill/>
        </p:spPr>
        <p:txBody>
          <a:bodyPr wrap="none" rtlCol="0">
            <a:spAutoFit/>
          </a:bodyPr>
          <a:lstStyle/>
          <a:p>
            <a:r>
              <a:rPr lang="en-US" dirty="0" smtClean="0"/>
              <a:t>6</a:t>
            </a:r>
            <a:endParaRPr lang="en-US" dirty="0"/>
          </a:p>
        </p:txBody>
      </p:sp>
      <p:sp>
        <p:nvSpPr>
          <p:cNvPr id="15" name="TextBox 14"/>
          <p:cNvSpPr txBox="1"/>
          <p:nvPr/>
        </p:nvSpPr>
        <p:spPr>
          <a:xfrm>
            <a:off x="5630694" y="4507468"/>
            <a:ext cx="312906" cy="369332"/>
          </a:xfrm>
          <a:prstGeom prst="rect">
            <a:avLst/>
          </a:prstGeom>
          <a:noFill/>
        </p:spPr>
        <p:txBody>
          <a:bodyPr wrap="none" rtlCol="0">
            <a:spAutoFit/>
          </a:bodyPr>
          <a:lstStyle/>
          <a:p>
            <a:r>
              <a:rPr lang="en-US" dirty="0" smtClean="0"/>
              <a:t>1</a:t>
            </a:r>
            <a:endParaRPr lang="en-US" dirty="0"/>
          </a:p>
        </p:txBody>
      </p:sp>
      <p:sp>
        <p:nvSpPr>
          <p:cNvPr id="16" name="TextBox 15"/>
          <p:cNvSpPr txBox="1"/>
          <p:nvPr/>
        </p:nvSpPr>
        <p:spPr>
          <a:xfrm>
            <a:off x="4259094" y="3962400"/>
            <a:ext cx="312906" cy="369332"/>
          </a:xfrm>
          <a:prstGeom prst="rect">
            <a:avLst/>
          </a:prstGeom>
          <a:noFill/>
        </p:spPr>
        <p:txBody>
          <a:bodyPr wrap="none" rtlCol="0">
            <a:spAutoFit/>
          </a:bodyPr>
          <a:lstStyle/>
          <a:p>
            <a:r>
              <a:rPr lang="en-US" dirty="0" smtClean="0"/>
              <a:t>1</a:t>
            </a:r>
            <a:endParaRPr lang="en-US" dirty="0"/>
          </a:p>
        </p:txBody>
      </p:sp>
      <p:sp>
        <p:nvSpPr>
          <p:cNvPr id="17" name="TextBox 16"/>
          <p:cNvSpPr txBox="1"/>
          <p:nvPr/>
        </p:nvSpPr>
        <p:spPr>
          <a:xfrm>
            <a:off x="4182894" y="4267200"/>
            <a:ext cx="312906" cy="369332"/>
          </a:xfrm>
          <a:prstGeom prst="rect">
            <a:avLst/>
          </a:prstGeom>
          <a:noFill/>
        </p:spPr>
        <p:txBody>
          <a:bodyPr wrap="none" rtlCol="0">
            <a:spAutoFit/>
          </a:bodyPr>
          <a:lstStyle/>
          <a:p>
            <a:r>
              <a:rPr lang="en-US" dirty="0" smtClean="0"/>
              <a:t>1</a:t>
            </a:r>
            <a:endParaRPr lang="en-US" dirty="0"/>
          </a:p>
        </p:txBody>
      </p:sp>
      <p:sp>
        <p:nvSpPr>
          <p:cNvPr id="18" name="TextBox 17"/>
          <p:cNvSpPr txBox="1"/>
          <p:nvPr/>
        </p:nvSpPr>
        <p:spPr>
          <a:xfrm>
            <a:off x="4106694" y="4114800"/>
            <a:ext cx="312906" cy="369332"/>
          </a:xfrm>
          <a:prstGeom prst="rect">
            <a:avLst/>
          </a:prstGeom>
          <a:noFill/>
        </p:spPr>
        <p:txBody>
          <a:bodyPr wrap="none" rtlCol="0">
            <a:spAutoFit/>
          </a:bodyPr>
          <a:lstStyle/>
          <a:p>
            <a:r>
              <a:rPr lang="en-US" dirty="0" smtClean="0"/>
              <a:t>1</a:t>
            </a:r>
            <a:endParaRPr lang="en-US" dirty="0"/>
          </a:p>
        </p:txBody>
      </p:sp>
      <p:sp>
        <p:nvSpPr>
          <p:cNvPr id="19" name="TextBox 18"/>
          <p:cNvSpPr txBox="1"/>
          <p:nvPr/>
        </p:nvSpPr>
        <p:spPr>
          <a:xfrm>
            <a:off x="3657600" y="4114800"/>
            <a:ext cx="312906" cy="369332"/>
          </a:xfrm>
          <a:prstGeom prst="rect">
            <a:avLst/>
          </a:prstGeom>
          <a:noFill/>
        </p:spPr>
        <p:txBody>
          <a:bodyPr wrap="none" rtlCol="0">
            <a:spAutoFit/>
          </a:bodyPr>
          <a:lstStyle/>
          <a:p>
            <a:r>
              <a:rPr lang="en-US" dirty="0" smtClean="0"/>
              <a:t>1</a:t>
            </a:r>
            <a:endParaRPr lang="en-US" dirty="0"/>
          </a:p>
        </p:txBody>
      </p:sp>
      <p:sp>
        <p:nvSpPr>
          <p:cNvPr id="20" name="TextBox 19"/>
          <p:cNvSpPr txBox="1"/>
          <p:nvPr/>
        </p:nvSpPr>
        <p:spPr>
          <a:xfrm>
            <a:off x="3048000" y="4126468"/>
            <a:ext cx="312906" cy="369332"/>
          </a:xfrm>
          <a:prstGeom prst="rect">
            <a:avLst/>
          </a:prstGeom>
          <a:noFill/>
        </p:spPr>
        <p:txBody>
          <a:bodyPr wrap="square" rtlCol="0">
            <a:spAutoFit/>
          </a:bodyPr>
          <a:lstStyle/>
          <a:p>
            <a:r>
              <a:rPr lang="en-US" dirty="0" smtClean="0"/>
              <a:t>1</a:t>
            </a:r>
            <a:endParaRPr lang="en-US" dirty="0"/>
          </a:p>
        </p:txBody>
      </p:sp>
      <p:sp>
        <p:nvSpPr>
          <p:cNvPr id="21" name="TextBox 20"/>
          <p:cNvSpPr txBox="1"/>
          <p:nvPr/>
        </p:nvSpPr>
        <p:spPr>
          <a:xfrm>
            <a:off x="6416854" y="3669268"/>
            <a:ext cx="441146" cy="369332"/>
          </a:xfrm>
          <a:prstGeom prst="rect">
            <a:avLst/>
          </a:prstGeom>
          <a:noFill/>
        </p:spPr>
        <p:txBody>
          <a:bodyPr wrap="none" rtlCol="0">
            <a:spAutoFit/>
          </a:bodyPr>
          <a:lstStyle/>
          <a:p>
            <a:r>
              <a:rPr lang="en-US" dirty="0" smtClean="0"/>
              <a:t>20</a:t>
            </a:r>
            <a:endParaRPr lang="en-US" dirty="0"/>
          </a:p>
        </p:txBody>
      </p:sp>
      <p:sp>
        <p:nvSpPr>
          <p:cNvPr id="22" name="TextBox 21"/>
          <p:cNvSpPr txBox="1"/>
          <p:nvPr/>
        </p:nvSpPr>
        <p:spPr>
          <a:xfrm>
            <a:off x="4267200" y="4736068"/>
            <a:ext cx="441146" cy="369332"/>
          </a:xfrm>
          <a:prstGeom prst="rect">
            <a:avLst/>
          </a:prstGeom>
          <a:noFill/>
        </p:spPr>
        <p:txBody>
          <a:bodyPr wrap="none" rtlCol="0">
            <a:spAutoFit/>
          </a:bodyPr>
          <a:lstStyle/>
          <a:p>
            <a:r>
              <a:rPr lang="en-US" dirty="0"/>
              <a:t>1</a:t>
            </a:r>
            <a:r>
              <a:rPr lang="en-US" dirty="0" smtClean="0"/>
              <a:t>2</a:t>
            </a:r>
            <a:endParaRPr lang="en-US" dirty="0"/>
          </a:p>
        </p:txBody>
      </p:sp>
      <p:sp>
        <p:nvSpPr>
          <p:cNvPr id="23" name="TextBox 22"/>
          <p:cNvSpPr txBox="1"/>
          <p:nvPr/>
        </p:nvSpPr>
        <p:spPr>
          <a:xfrm>
            <a:off x="4343400" y="4431268"/>
            <a:ext cx="441146" cy="369332"/>
          </a:xfrm>
          <a:prstGeom prst="rect">
            <a:avLst/>
          </a:prstGeom>
          <a:noFill/>
        </p:spPr>
        <p:txBody>
          <a:bodyPr wrap="none" rtlCol="0">
            <a:spAutoFit/>
          </a:bodyPr>
          <a:lstStyle/>
          <a:p>
            <a:r>
              <a:rPr lang="en-US" dirty="0" smtClean="0"/>
              <a:t>12</a:t>
            </a:r>
            <a:endParaRPr lang="en-US" dirty="0"/>
          </a:p>
        </p:txBody>
      </p:sp>
      <p:sp>
        <p:nvSpPr>
          <p:cNvPr id="24" name="TextBox 23"/>
          <p:cNvSpPr txBox="1"/>
          <p:nvPr/>
        </p:nvSpPr>
        <p:spPr>
          <a:xfrm>
            <a:off x="5867400" y="2362200"/>
            <a:ext cx="312906" cy="369332"/>
          </a:xfrm>
          <a:prstGeom prst="rect">
            <a:avLst/>
          </a:prstGeom>
          <a:noFill/>
        </p:spPr>
        <p:txBody>
          <a:bodyPr wrap="none" rtlCol="0">
            <a:spAutoFit/>
          </a:bodyPr>
          <a:lstStyle/>
          <a:p>
            <a:r>
              <a:rPr lang="en-US" dirty="0" smtClean="0"/>
              <a:t>2</a:t>
            </a:r>
            <a:endParaRPr lang="en-US" dirty="0"/>
          </a:p>
        </p:txBody>
      </p:sp>
      <p:sp>
        <p:nvSpPr>
          <p:cNvPr id="25" name="TextBox 24"/>
          <p:cNvSpPr txBox="1"/>
          <p:nvPr/>
        </p:nvSpPr>
        <p:spPr>
          <a:xfrm>
            <a:off x="5257800" y="3962400"/>
            <a:ext cx="312906" cy="369332"/>
          </a:xfrm>
          <a:prstGeom prst="rect">
            <a:avLst/>
          </a:prstGeom>
          <a:noFill/>
        </p:spPr>
        <p:txBody>
          <a:bodyPr wrap="none" rtlCol="0">
            <a:spAutoFit/>
          </a:bodyPr>
          <a:lstStyle/>
          <a:p>
            <a:r>
              <a:rPr lang="en-US" dirty="0" smtClean="0"/>
              <a:t>2</a:t>
            </a:r>
            <a:endParaRPr lang="en-US" dirty="0"/>
          </a:p>
        </p:txBody>
      </p:sp>
      <p:sp>
        <p:nvSpPr>
          <p:cNvPr id="26" name="TextBox 25"/>
          <p:cNvSpPr txBox="1"/>
          <p:nvPr/>
        </p:nvSpPr>
        <p:spPr>
          <a:xfrm>
            <a:off x="1600200" y="3581400"/>
            <a:ext cx="312906" cy="369332"/>
          </a:xfrm>
          <a:prstGeom prst="rect">
            <a:avLst/>
          </a:prstGeom>
          <a:noFill/>
        </p:spPr>
        <p:txBody>
          <a:bodyPr wrap="none" rtlCol="0">
            <a:spAutoFit/>
          </a:bodyPr>
          <a:lstStyle/>
          <a:p>
            <a:r>
              <a:rPr lang="en-US" dirty="0" smtClean="0"/>
              <a:t>2</a:t>
            </a:r>
            <a:endParaRPr lang="en-US" dirty="0"/>
          </a:p>
        </p:txBody>
      </p:sp>
      <p:sp>
        <p:nvSpPr>
          <p:cNvPr id="27" name="TextBox 26"/>
          <p:cNvSpPr txBox="1"/>
          <p:nvPr/>
        </p:nvSpPr>
        <p:spPr>
          <a:xfrm>
            <a:off x="1134894" y="3276600"/>
            <a:ext cx="312906" cy="369332"/>
          </a:xfrm>
          <a:prstGeom prst="rect">
            <a:avLst/>
          </a:prstGeom>
          <a:noFill/>
        </p:spPr>
        <p:txBody>
          <a:bodyPr wrap="none" rtlCol="0">
            <a:spAutoFit/>
          </a:bodyPr>
          <a:lstStyle/>
          <a:p>
            <a:r>
              <a:rPr lang="en-US" dirty="0" smtClean="0"/>
              <a:t>2</a:t>
            </a:r>
            <a:endParaRPr lang="en-US" dirty="0"/>
          </a:p>
        </p:txBody>
      </p:sp>
      <p:sp>
        <p:nvSpPr>
          <p:cNvPr id="28" name="TextBox 27"/>
          <p:cNvSpPr txBox="1"/>
          <p:nvPr/>
        </p:nvSpPr>
        <p:spPr>
          <a:xfrm>
            <a:off x="2286000" y="6248400"/>
            <a:ext cx="5412764" cy="369332"/>
          </a:xfrm>
          <a:prstGeom prst="rect">
            <a:avLst/>
          </a:prstGeom>
          <a:noFill/>
        </p:spPr>
        <p:txBody>
          <a:bodyPr wrap="none" rtlCol="0">
            <a:spAutoFit/>
          </a:bodyPr>
          <a:lstStyle/>
          <a:p>
            <a:r>
              <a:rPr lang="en-US" dirty="0" smtClean="0"/>
              <a:t>at least another 55 cores from Louisiana and Texas</a:t>
            </a:r>
            <a:endParaRPr lang="en-US" dirty="0"/>
          </a:p>
        </p:txBody>
      </p:sp>
      <p:sp>
        <p:nvSpPr>
          <p:cNvPr id="29" name="TextBox 28"/>
          <p:cNvSpPr txBox="1"/>
          <p:nvPr/>
        </p:nvSpPr>
        <p:spPr>
          <a:xfrm>
            <a:off x="2887494" y="3962400"/>
            <a:ext cx="312906" cy="369332"/>
          </a:xfrm>
          <a:prstGeom prst="rect">
            <a:avLst/>
          </a:prstGeom>
          <a:noFill/>
        </p:spPr>
        <p:txBody>
          <a:bodyPr wrap="none" rtlCol="0">
            <a:spAutoFit/>
          </a:bodyPr>
          <a:lstStyle/>
          <a:p>
            <a:r>
              <a:rPr lang="en-US" dirty="0" smtClean="0"/>
              <a:t>4</a:t>
            </a:r>
            <a:endParaRPr lang="en-US" dirty="0"/>
          </a:p>
        </p:txBody>
      </p:sp>
      <p:sp>
        <p:nvSpPr>
          <p:cNvPr id="30" name="TextBox 29"/>
          <p:cNvSpPr txBox="1"/>
          <p:nvPr/>
        </p:nvSpPr>
        <p:spPr>
          <a:xfrm>
            <a:off x="1600200" y="3821668"/>
            <a:ext cx="441146" cy="369332"/>
          </a:xfrm>
          <a:prstGeom prst="rect">
            <a:avLst/>
          </a:prstGeom>
          <a:noFill/>
        </p:spPr>
        <p:txBody>
          <a:bodyPr wrap="none" rtlCol="0">
            <a:spAutoFit/>
          </a:bodyPr>
          <a:lstStyle/>
          <a:p>
            <a:r>
              <a:rPr lang="en-US" dirty="0" smtClean="0"/>
              <a:t>18</a:t>
            </a:r>
            <a:endParaRPr lang="en-US" dirty="0"/>
          </a:p>
        </p:txBody>
      </p:sp>
      <p:sp>
        <p:nvSpPr>
          <p:cNvPr id="31" name="TextBox 30"/>
          <p:cNvSpPr txBox="1"/>
          <p:nvPr/>
        </p:nvSpPr>
        <p:spPr>
          <a:xfrm>
            <a:off x="6629400" y="2743200"/>
            <a:ext cx="312906" cy="369332"/>
          </a:xfrm>
          <a:prstGeom prst="rect">
            <a:avLst/>
          </a:prstGeom>
          <a:noFill/>
        </p:spPr>
        <p:txBody>
          <a:bodyPr wrap="none" rtlCol="0">
            <a:spAutoFit/>
          </a:bodyPr>
          <a:lstStyle/>
          <a:p>
            <a:r>
              <a:rPr lang="en-US" dirty="0" smtClean="0"/>
              <a:t>4</a:t>
            </a:r>
            <a:endParaRPr lang="en-US" dirty="0"/>
          </a:p>
        </p:txBody>
      </p:sp>
      <p:sp>
        <p:nvSpPr>
          <p:cNvPr id="32" name="TextBox 31"/>
          <p:cNvSpPr txBox="1"/>
          <p:nvPr/>
        </p:nvSpPr>
        <p:spPr>
          <a:xfrm>
            <a:off x="5334000" y="3352800"/>
            <a:ext cx="312906" cy="369332"/>
          </a:xfrm>
          <a:prstGeom prst="rect">
            <a:avLst/>
          </a:prstGeom>
          <a:noFill/>
        </p:spPr>
        <p:txBody>
          <a:bodyPr wrap="none" rtlCol="0">
            <a:spAutoFit/>
          </a:bodyPr>
          <a:lstStyle/>
          <a:p>
            <a:r>
              <a:rPr lang="en-US" dirty="0" smtClean="0"/>
              <a:t>7</a:t>
            </a:r>
            <a:endParaRPr lang="en-US" dirty="0"/>
          </a:p>
        </p:txBody>
      </p:sp>
      <p:sp>
        <p:nvSpPr>
          <p:cNvPr id="33" name="TextBox 32"/>
          <p:cNvSpPr txBox="1"/>
          <p:nvPr/>
        </p:nvSpPr>
        <p:spPr>
          <a:xfrm>
            <a:off x="5935494" y="4050268"/>
            <a:ext cx="312906" cy="369332"/>
          </a:xfrm>
          <a:prstGeom prst="rect">
            <a:avLst/>
          </a:prstGeom>
          <a:noFill/>
        </p:spPr>
        <p:txBody>
          <a:bodyPr wrap="none" rtlCol="0">
            <a:spAutoFit/>
          </a:bodyPr>
          <a:lstStyle/>
          <a:p>
            <a:r>
              <a:rPr lang="en-US" dirty="0" smtClean="0"/>
              <a:t>7</a:t>
            </a:r>
            <a:endParaRPr lang="en-US" dirty="0"/>
          </a:p>
        </p:txBody>
      </p:sp>
      <p:sp>
        <p:nvSpPr>
          <p:cNvPr id="34" name="TextBox 33"/>
          <p:cNvSpPr txBox="1"/>
          <p:nvPr/>
        </p:nvSpPr>
        <p:spPr>
          <a:xfrm>
            <a:off x="6087894" y="4659868"/>
            <a:ext cx="312906" cy="369332"/>
          </a:xfrm>
          <a:prstGeom prst="rect">
            <a:avLst/>
          </a:prstGeom>
          <a:noFill/>
        </p:spPr>
        <p:txBody>
          <a:bodyPr wrap="none" rtlCol="0">
            <a:spAutoFit/>
          </a:bodyPr>
          <a:lstStyle/>
          <a:p>
            <a:r>
              <a:rPr lang="en-US" dirty="0" smtClean="0"/>
              <a:t>7</a:t>
            </a:r>
            <a:endParaRPr lang="en-US" dirty="0"/>
          </a:p>
        </p:txBody>
      </p:sp>
      <p:sp>
        <p:nvSpPr>
          <p:cNvPr id="35" name="TextBox 34"/>
          <p:cNvSpPr txBox="1"/>
          <p:nvPr/>
        </p:nvSpPr>
        <p:spPr>
          <a:xfrm>
            <a:off x="5630694" y="3745468"/>
            <a:ext cx="312906" cy="369332"/>
          </a:xfrm>
          <a:prstGeom prst="rect">
            <a:avLst/>
          </a:prstGeom>
          <a:noFill/>
        </p:spPr>
        <p:txBody>
          <a:bodyPr wrap="none" rtlCol="0">
            <a:spAutoFit/>
          </a:bodyPr>
          <a:lstStyle/>
          <a:p>
            <a:r>
              <a:rPr lang="en-US" dirty="0" smtClean="0"/>
              <a:t>7</a:t>
            </a:r>
            <a:endParaRPr lang="en-US" dirty="0"/>
          </a:p>
        </p:txBody>
      </p:sp>
    </p:spTree>
    <p:extLst>
      <p:ext uri="{BB962C8B-B14F-4D97-AF65-F5344CB8AC3E}">
        <p14:creationId xmlns:p14="http://schemas.microsoft.com/office/powerpoint/2010/main" val="8514794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0" name="Picture 6"/>
          <p:cNvPicPr>
            <a:picLocks noChangeAspect="1" noChangeArrowheads="1"/>
          </p:cNvPicPr>
          <p:nvPr/>
        </p:nvPicPr>
        <p:blipFill>
          <a:blip r:embed="rId2" cstate="print"/>
          <a:srcRect/>
          <a:stretch>
            <a:fillRect/>
          </a:stretch>
        </p:blipFill>
        <p:spPr bwMode="auto">
          <a:xfrm>
            <a:off x="0" y="0"/>
            <a:ext cx="9097406" cy="5029200"/>
          </a:xfrm>
          <a:prstGeom prst="rect">
            <a:avLst/>
          </a:prstGeom>
          <a:noFill/>
          <a:ln w="9525">
            <a:noFill/>
            <a:miter lim="800000"/>
            <a:headEnd/>
            <a:tailEnd/>
          </a:ln>
        </p:spPr>
      </p:pic>
      <p:sp>
        <p:nvSpPr>
          <p:cNvPr id="6" name="TextBox 5"/>
          <p:cNvSpPr txBox="1"/>
          <p:nvPr/>
        </p:nvSpPr>
        <p:spPr>
          <a:xfrm>
            <a:off x="2667000" y="5029200"/>
            <a:ext cx="4134465" cy="369332"/>
          </a:xfrm>
          <a:prstGeom prst="rect">
            <a:avLst/>
          </a:prstGeom>
          <a:noFill/>
        </p:spPr>
        <p:txBody>
          <a:bodyPr wrap="none" rtlCol="0">
            <a:spAutoFit/>
          </a:bodyPr>
          <a:lstStyle/>
          <a:p>
            <a:r>
              <a:rPr lang="en-US" dirty="0" smtClean="0"/>
              <a:t>Blum et al. 2008. Geology 36:675-678 </a:t>
            </a:r>
            <a:endParaRPr lang="en-US" dirty="0"/>
          </a:p>
        </p:txBody>
      </p:sp>
    </p:spTree>
    <p:extLst>
      <p:ext uri="{BB962C8B-B14F-4D97-AF65-F5344CB8AC3E}">
        <p14:creationId xmlns:p14="http://schemas.microsoft.com/office/powerpoint/2010/main" val="21279524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Earth_Image.jpg"/>
          <p:cNvPicPr>
            <a:picLocks noChangeAspect="1"/>
          </p:cNvPicPr>
          <p:nvPr/>
        </p:nvPicPr>
        <p:blipFill>
          <a:blip r:embed="rId3" cstate="print"/>
          <a:stretch>
            <a:fillRect/>
          </a:stretch>
        </p:blipFill>
        <p:spPr>
          <a:xfrm>
            <a:off x="0" y="-820842"/>
            <a:ext cx="9144000" cy="7678842"/>
          </a:xfrm>
          <a:prstGeom prst="rect">
            <a:avLst/>
          </a:prstGeom>
        </p:spPr>
      </p:pic>
      <p:sp>
        <p:nvSpPr>
          <p:cNvPr id="3" name="Oval 2"/>
          <p:cNvSpPr/>
          <p:nvPr/>
        </p:nvSpPr>
        <p:spPr>
          <a:xfrm>
            <a:off x="609600" y="3733800"/>
            <a:ext cx="1524000" cy="1066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762000" y="4038600"/>
            <a:ext cx="1321196" cy="400110"/>
          </a:xfrm>
          <a:prstGeom prst="rect">
            <a:avLst/>
          </a:prstGeom>
          <a:noFill/>
        </p:spPr>
        <p:txBody>
          <a:bodyPr wrap="none" rtlCol="0">
            <a:spAutoFit/>
          </a:bodyPr>
          <a:lstStyle/>
          <a:p>
            <a:r>
              <a:rPr lang="en-US" sz="2000" dirty="0" smtClean="0"/>
              <a:t>7.4 mm/yr</a:t>
            </a:r>
            <a:endParaRPr lang="en-US" sz="2000" dirty="0"/>
          </a:p>
        </p:txBody>
      </p:sp>
      <p:sp>
        <p:nvSpPr>
          <p:cNvPr id="4" name="Oval 3"/>
          <p:cNvSpPr/>
          <p:nvPr/>
        </p:nvSpPr>
        <p:spPr>
          <a:xfrm>
            <a:off x="7391400" y="1981200"/>
            <a:ext cx="1219200" cy="1752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365604" y="2667000"/>
            <a:ext cx="1321196" cy="400110"/>
          </a:xfrm>
          <a:prstGeom prst="rect">
            <a:avLst/>
          </a:prstGeom>
          <a:noFill/>
        </p:spPr>
        <p:txBody>
          <a:bodyPr wrap="none" rtlCol="0">
            <a:spAutoFit/>
          </a:bodyPr>
          <a:lstStyle/>
          <a:p>
            <a:r>
              <a:rPr lang="en-US" sz="2000" dirty="0" smtClean="0"/>
              <a:t>9.8 mm/yr</a:t>
            </a:r>
            <a:endParaRPr lang="en-US" sz="2000" dirty="0"/>
          </a:p>
        </p:txBody>
      </p:sp>
      <p:sp>
        <p:nvSpPr>
          <p:cNvPr id="7" name="TextBox 6"/>
          <p:cNvSpPr txBox="1"/>
          <p:nvPr/>
        </p:nvSpPr>
        <p:spPr>
          <a:xfrm>
            <a:off x="1447800" y="5791200"/>
            <a:ext cx="6596678" cy="369332"/>
          </a:xfrm>
          <a:prstGeom prst="rect">
            <a:avLst/>
          </a:prstGeom>
          <a:noFill/>
        </p:spPr>
        <p:txBody>
          <a:bodyPr wrap="none" rtlCol="0">
            <a:spAutoFit/>
          </a:bodyPr>
          <a:lstStyle/>
          <a:p>
            <a:r>
              <a:rPr lang="en-US" dirty="0" smtClean="0"/>
              <a:t>Nyman et al. 2006 Estuarine Coastal and Shelf </a:t>
            </a:r>
            <a:r>
              <a:rPr lang="en-US" dirty="0" err="1" smtClean="0"/>
              <a:t>Sci</a:t>
            </a:r>
            <a:r>
              <a:rPr lang="en-US" dirty="0" smtClean="0"/>
              <a:t> 69:370-380</a:t>
            </a:r>
            <a:endParaRPr lang="en-US" dirty="0"/>
          </a:p>
        </p:txBody>
      </p:sp>
    </p:spTree>
    <p:extLst>
      <p:ext uri="{BB962C8B-B14F-4D97-AF65-F5344CB8AC3E}">
        <p14:creationId xmlns:p14="http://schemas.microsoft.com/office/powerpoint/2010/main" val="47193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itchieGoogleEarth_Image.jpg"/>
          <p:cNvPicPr>
            <a:picLocks noChangeAspect="1"/>
          </p:cNvPicPr>
          <p:nvPr/>
        </p:nvPicPr>
        <p:blipFill>
          <a:blip r:embed="rId2" cstate="print"/>
          <a:stretch>
            <a:fillRect/>
          </a:stretch>
        </p:blipFill>
        <p:spPr>
          <a:xfrm>
            <a:off x="0" y="0"/>
            <a:ext cx="9144000" cy="7678842"/>
          </a:xfrm>
          <a:prstGeom prst="rect">
            <a:avLst/>
          </a:prstGeom>
        </p:spPr>
      </p:pic>
      <p:pic>
        <p:nvPicPr>
          <p:cNvPr id="4" name="Picture 3" descr="NorthFritcheCs.JPG"/>
          <p:cNvPicPr>
            <a:picLocks noChangeAspect="1"/>
          </p:cNvPicPr>
          <p:nvPr/>
        </p:nvPicPr>
        <p:blipFill>
          <a:blip r:embed="rId3" cstate="print"/>
          <a:stretch>
            <a:fillRect/>
          </a:stretch>
        </p:blipFill>
        <p:spPr>
          <a:xfrm>
            <a:off x="6464984" y="0"/>
            <a:ext cx="2679016" cy="2286000"/>
          </a:xfrm>
          <a:prstGeom prst="rect">
            <a:avLst/>
          </a:prstGeom>
        </p:spPr>
      </p:pic>
      <p:pic>
        <p:nvPicPr>
          <p:cNvPr id="5" name="Picture 4" descr="SouthFritcheCs.JPG"/>
          <p:cNvPicPr>
            <a:picLocks noChangeAspect="1"/>
          </p:cNvPicPr>
          <p:nvPr/>
        </p:nvPicPr>
        <p:blipFill>
          <a:blip r:embed="rId4" cstate="print"/>
          <a:stretch>
            <a:fillRect/>
          </a:stretch>
        </p:blipFill>
        <p:spPr>
          <a:xfrm>
            <a:off x="6464987" y="4724400"/>
            <a:ext cx="2679013" cy="2286000"/>
          </a:xfrm>
          <a:prstGeom prst="rect">
            <a:avLst/>
          </a:prstGeom>
        </p:spPr>
      </p:pic>
      <p:cxnSp>
        <p:nvCxnSpPr>
          <p:cNvPr id="7" name="Straight Arrow Connector 6"/>
          <p:cNvCxnSpPr>
            <a:stCxn id="5" idx="1"/>
          </p:cNvCxnSpPr>
          <p:nvPr/>
        </p:nvCxnSpPr>
        <p:spPr>
          <a:xfrm rot="10800000">
            <a:off x="3429001" y="3810000"/>
            <a:ext cx="3035987" cy="2057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1"/>
          </p:cNvCxnSpPr>
          <p:nvPr/>
        </p:nvCxnSpPr>
        <p:spPr>
          <a:xfrm rot="10800000" flipV="1">
            <a:off x="2590800" y="1143000"/>
            <a:ext cx="3874184"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772400" y="381000"/>
            <a:ext cx="1210588" cy="369332"/>
          </a:xfrm>
          <a:prstGeom prst="rect">
            <a:avLst/>
          </a:prstGeom>
          <a:noFill/>
        </p:spPr>
        <p:txBody>
          <a:bodyPr wrap="none" rtlCol="0">
            <a:spAutoFit/>
          </a:bodyPr>
          <a:lstStyle/>
          <a:p>
            <a:r>
              <a:rPr lang="en-US" dirty="0" smtClean="0">
                <a:solidFill>
                  <a:srgbClr val="000000"/>
                </a:solidFill>
              </a:rPr>
              <a:t>5.3 mm/yr</a:t>
            </a:r>
            <a:endParaRPr lang="en-US" dirty="0">
              <a:solidFill>
                <a:srgbClr val="000000"/>
              </a:solidFill>
            </a:endParaRPr>
          </a:p>
        </p:txBody>
      </p:sp>
      <p:sp>
        <p:nvSpPr>
          <p:cNvPr id="20" name="TextBox 19"/>
          <p:cNvSpPr txBox="1"/>
          <p:nvPr/>
        </p:nvSpPr>
        <p:spPr>
          <a:xfrm>
            <a:off x="7772400" y="5117068"/>
            <a:ext cx="1210588" cy="369332"/>
          </a:xfrm>
          <a:prstGeom prst="rect">
            <a:avLst/>
          </a:prstGeom>
          <a:noFill/>
        </p:spPr>
        <p:txBody>
          <a:bodyPr wrap="none" rtlCol="0">
            <a:spAutoFit/>
          </a:bodyPr>
          <a:lstStyle/>
          <a:p>
            <a:r>
              <a:rPr lang="en-US" dirty="0" smtClean="0">
                <a:solidFill>
                  <a:srgbClr val="000000"/>
                </a:solidFill>
              </a:rPr>
              <a:t>8.4 mm/yr</a:t>
            </a:r>
            <a:endParaRPr lang="en-US" dirty="0">
              <a:solidFill>
                <a:srgbClr val="000000"/>
              </a:solidFill>
            </a:endParaRPr>
          </a:p>
        </p:txBody>
      </p:sp>
    </p:spTree>
    <p:extLst>
      <p:ext uri="{BB962C8B-B14F-4D97-AF65-F5344CB8AC3E}">
        <p14:creationId xmlns:p14="http://schemas.microsoft.com/office/powerpoint/2010/main" val="27167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take home message</a:t>
            </a:r>
            <a:endParaRPr lang="en-US" dirty="0"/>
          </a:p>
        </p:txBody>
      </p:sp>
      <p:sp>
        <p:nvSpPr>
          <p:cNvPr id="3" name="Content Placeholder 2"/>
          <p:cNvSpPr>
            <a:spLocks noGrp="1"/>
          </p:cNvSpPr>
          <p:nvPr>
            <p:ph idx="1"/>
          </p:nvPr>
        </p:nvSpPr>
        <p:spPr/>
        <p:txBody>
          <a:bodyPr/>
          <a:lstStyle/>
          <a:p>
            <a:r>
              <a:rPr lang="en-US" dirty="0">
                <a:solidFill>
                  <a:schemeClr val="tx1"/>
                </a:solidFill>
                <a:latin typeface="+mn-lt"/>
                <a:ea typeface="+mn-ea"/>
                <a:cs typeface="+mn-cs"/>
              </a:rPr>
              <a:t>Spatial patterns </a:t>
            </a:r>
            <a:r>
              <a:rPr lang="en-US" dirty="0" smtClean="0">
                <a:solidFill>
                  <a:schemeClr val="tx1"/>
                </a:solidFill>
                <a:latin typeface="+mn-lt"/>
                <a:ea typeface="+mn-ea"/>
                <a:cs typeface="+mn-cs"/>
              </a:rPr>
              <a:t>in </a:t>
            </a:r>
            <a:r>
              <a:rPr lang="en-US" dirty="0" smtClean="0"/>
              <a:t>vertical accretion </a:t>
            </a:r>
            <a:r>
              <a:rPr lang="en-US" dirty="0" smtClean="0">
                <a:solidFill>
                  <a:schemeClr val="tx1"/>
                </a:solidFill>
                <a:latin typeface="+mn-lt"/>
                <a:ea typeface="+mn-ea"/>
                <a:cs typeface="+mn-cs"/>
              </a:rPr>
              <a:t>demonstrate </a:t>
            </a:r>
            <a:r>
              <a:rPr lang="en-US" dirty="0">
                <a:solidFill>
                  <a:schemeClr val="tx1"/>
                </a:solidFill>
                <a:latin typeface="+mn-lt"/>
                <a:ea typeface="+mn-ea"/>
                <a:cs typeface="+mn-cs"/>
              </a:rPr>
              <a:t>that accretion accelerates in response to subsidence up to a limit.  </a:t>
            </a:r>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Beyond some limit</a:t>
            </a:r>
            <a:r>
              <a:rPr lang="en-US" dirty="0">
                <a:solidFill>
                  <a:schemeClr val="tx1"/>
                </a:solidFill>
                <a:latin typeface="+mn-lt"/>
                <a:ea typeface="+mn-ea"/>
                <a:cs typeface="+mn-cs"/>
              </a:rPr>
              <a:t>, accretion is inadequate </a:t>
            </a:r>
            <a:r>
              <a:rPr lang="en-US" dirty="0" smtClean="0">
                <a:solidFill>
                  <a:schemeClr val="tx1"/>
                </a:solidFill>
                <a:latin typeface="+mn-lt"/>
                <a:ea typeface="+mn-ea"/>
                <a:cs typeface="+mn-cs"/>
              </a:rPr>
              <a:t>to counter submergence (subsidence and global sea-level rise) and </a:t>
            </a:r>
            <a:r>
              <a:rPr lang="en-US" dirty="0">
                <a:solidFill>
                  <a:schemeClr val="tx1"/>
                </a:solidFill>
                <a:latin typeface="+mn-lt"/>
                <a:ea typeface="+mn-ea"/>
                <a:cs typeface="+mn-cs"/>
              </a:rPr>
              <a:t>marshes convert to shallow open water over several </a:t>
            </a:r>
            <a:r>
              <a:rPr lang="en-US" dirty="0" smtClean="0">
                <a:solidFill>
                  <a:schemeClr val="tx1"/>
                </a:solidFill>
                <a:latin typeface="+mn-lt"/>
                <a:ea typeface="+mn-ea"/>
                <a:cs typeface="+mn-cs"/>
              </a:rPr>
              <a:t>decades.  What limits accretion?</a:t>
            </a:r>
            <a:endParaRPr lang="en-US" dirty="0"/>
          </a:p>
        </p:txBody>
      </p:sp>
    </p:spTree>
    <p:extLst>
      <p:ext uri="{BB962C8B-B14F-4D97-AF65-F5344CB8AC3E}">
        <p14:creationId xmlns:p14="http://schemas.microsoft.com/office/powerpoint/2010/main" val="936312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0" name="Picture 6" descr="SoilVolume"/>
          <p:cNvPicPr>
            <a:picLocks noChangeAspect="1" noChangeArrowheads="1"/>
          </p:cNvPicPr>
          <p:nvPr/>
        </p:nvPicPr>
        <p:blipFill>
          <a:blip r:embed="rId2" cstate="print"/>
          <a:srcRect l="8290" t="2101" r="4145" b="6303"/>
          <a:stretch>
            <a:fillRect/>
          </a:stretch>
        </p:blipFill>
        <p:spPr bwMode="auto">
          <a:xfrm>
            <a:off x="228600" y="1584787"/>
            <a:ext cx="4065990" cy="4196545"/>
          </a:xfrm>
          <a:prstGeom prst="rect">
            <a:avLst/>
          </a:prstGeom>
          <a:noFill/>
        </p:spPr>
      </p:pic>
      <p:sp>
        <p:nvSpPr>
          <p:cNvPr id="7" name="Title 6"/>
          <p:cNvSpPr>
            <a:spLocks noGrp="1"/>
          </p:cNvSpPr>
          <p:nvPr>
            <p:ph type="title"/>
          </p:nvPr>
        </p:nvSpPr>
        <p:spPr>
          <a:xfrm>
            <a:off x="685800" y="250535"/>
            <a:ext cx="7772400" cy="1143000"/>
          </a:xfrm>
        </p:spPr>
        <p:txBody>
          <a:bodyPr/>
          <a:lstStyle/>
          <a:p>
            <a:r>
              <a:rPr lang="en-US" dirty="0" smtClean="0"/>
              <a:t>what’s in marsh soil</a:t>
            </a:r>
            <a:r>
              <a:rPr lang="en-US" dirty="0" smtClean="0"/>
              <a:t>?</a:t>
            </a:r>
            <a:br>
              <a:rPr lang="en-US" dirty="0" smtClean="0"/>
            </a:br>
            <a:r>
              <a:rPr lang="en-US" sz="4000" dirty="0" smtClean="0"/>
              <a:t>(what’s the recipe?)</a:t>
            </a:r>
            <a:endParaRPr lang="en-US" sz="4000" dirty="0"/>
          </a:p>
        </p:txBody>
      </p:sp>
      <p:pic>
        <p:nvPicPr>
          <p:cNvPr id="149511" name="Picture 7" descr="SoilRecipe1"/>
          <p:cNvPicPr>
            <a:picLocks noChangeAspect="1" noChangeArrowheads="1"/>
          </p:cNvPicPr>
          <p:nvPr/>
        </p:nvPicPr>
        <p:blipFill>
          <a:blip r:embed="rId3" cstate="print"/>
          <a:srcRect l="4410" t="5494" r="2205" b="2747"/>
          <a:stretch>
            <a:fillRect/>
          </a:stretch>
        </p:blipFill>
        <p:spPr bwMode="auto">
          <a:xfrm>
            <a:off x="4907273" y="1526576"/>
            <a:ext cx="3872243" cy="3054574"/>
          </a:xfrm>
          <a:prstGeom prst="rect">
            <a:avLst/>
          </a:prstGeom>
          <a:noFill/>
        </p:spPr>
      </p:pic>
      <p:pic>
        <p:nvPicPr>
          <p:cNvPr id="149513" name="Picture 9" descr="SoilRecipe2"/>
          <p:cNvPicPr>
            <a:picLocks noChangeAspect="1" noChangeArrowheads="1"/>
          </p:cNvPicPr>
          <p:nvPr/>
        </p:nvPicPr>
        <p:blipFill>
          <a:blip r:embed="rId4" cstate="print"/>
          <a:srcRect/>
          <a:stretch>
            <a:fillRect/>
          </a:stretch>
        </p:blipFill>
        <p:spPr bwMode="auto">
          <a:xfrm>
            <a:off x="4800600" y="1508587"/>
            <a:ext cx="4064000" cy="5376863"/>
          </a:xfrm>
          <a:prstGeom prst="rect">
            <a:avLst/>
          </a:prstGeom>
          <a:noFill/>
        </p:spPr>
      </p:pic>
      <p:sp>
        <p:nvSpPr>
          <p:cNvPr id="6" name="Text Box 3"/>
          <p:cNvSpPr txBox="1">
            <a:spLocks noChangeArrowheads="1"/>
          </p:cNvSpPr>
          <p:nvPr/>
        </p:nvSpPr>
        <p:spPr bwMode="auto">
          <a:xfrm>
            <a:off x="228600" y="5794897"/>
            <a:ext cx="4391540" cy="707886"/>
          </a:xfrm>
          <a:prstGeom prst="rect">
            <a:avLst/>
          </a:prstGeom>
          <a:noFill/>
          <a:ln w="9525">
            <a:noFill/>
            <a:miter lim="800000"/>
            <a:headEnd/>
            <a:tailEnd/>
          </a:ln>
          <a:effectLst/>
        </p:spPr>
        <p:txBody>
          <a:bodyPr wrap="square">
            <a:spAutoFit/>
          </a:bodyPr>
          <a:lstStyle/>
          <a:p>
            <a:pPr marL="228600"/>
            <a:r>
              <a:rPr lang="en-US" sz="2000" dirty="0"/>
              <a:t>Nyman et al. </a:t>
            </a:r>
            <a:r>
              <a:rPr lang="en-US" sz="2000" dirty="0" smtClean="0"/>
              <a:t>1990.  </a:t>
            </a:r>
            <a:r>
              <a:rPr lang="en-US" sz="2000" dirty="0" smtClean="0"/>
              <a:t>Estuarine</a:t>
            </a:r>
            <a:r>
              <a:rPr lang="en-US" sz="2000" dirty="0"/>
              <a:t>, Coastal and Shelf Science 31:57-69</a:t>
            </a:r>
            <a:r>
              <a:rPr lang="en-US" sz="2000" dirty="0" smtClean="0"/>
              <a:t>. </a:t>
            </a:r>
            <a:endParaRPr lang="en-US" sz="2000" dirty="0"/>
          </a:p>
        </p:txBody>
      </p:sp>
    </p:spTree>
    <p:extLst>
      <p:ext uri="{BB962C8B-B14F-4D97-AF65-F5344CB8AC3E}">
        <p14:creationId xmlns:p14="http://schemas.microsoft.com/office/powerpoint/2010/main" val="112960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79790"/>
            <a:ext cx="7772400" cy="1143000"/>
          </a:xfrm>
        </p:spPr>
        <p:txBody>
          <a:bodyPr/>
          <a:lstStyle/>
          <a:p>
            <a:r>
              <a:rPr lang="en-US" dirty="0" smtClean="0"/>
              <a:t>Marsh vertical accretion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69713687"/>
              </p:ext>
            </p:extLst>
          </p:nvPr>
        </p:nvGraphicFramePr>
        <p:xfrm>
          <a:off x="232233" y="1393535"/>
          <a:ext cx="8602724" cy="4570194"/>
        </p:xfrm>
        <a:graphic>
          <a:graphicData uri="http://schemas.openxmlformats.org/drawingml/2006/table">
            <a:tbl>
              <a:tblPr firstRow="1" bandRow="1">
                <a:tableStyleId>{5C22544A-7EE6-4342-B048-85BDC9FD1C3A}</a:tableStyleId>
              </a:tblPr>
              <a:tblGrid>
                <a:gridCol w="2496327"/>
                <a:gridCol w="1805035"/>
                <a:gridCol w="2150681"/>
                <a:gridCol w="2150681"/>
              </a:tblGrid>
              <a:tr h="1523398">
                <a:tc>
                  <a:txBody>
                    <a:bodyPr/>
                    <a:lstStyle/>
                    <a:p>
                      <a:r>
                        <a:rPr lang="en-US" sz="3200" dirty="0" smtClean="0"/>
                        <a:t>Constituent</a:t>
                      </a:r>
                      <a:endParaRPr lang="en-US" sz="3200" dirty="0"/>
                    </a:p>
                  </a:txBody>
                  <a:tcPr/>
                </a:tc>
                <a:tc>
                  <a:txBody>
                    <a:bodyPr/>
                    <a:lstStyle/>
                    <a:p>
                      <a:r>
                        <a:rPr lang="en-US" sz="3200" dirty="0" smtClean="0"/>
                        <a:t>Switch</a:t>
                      </a:r>
                      <a:r>
                        <a:rPr lang="en-US" sz="3200" baseline="0" dirty="0" smtClean="0"/>
                        <a:t> on</a:t>
                      </a:r>
                      <a:endParaRPr lang="en-US" sz="3200" dirty="0"/>
                    </a:p>
                  </a:txBody>
                  <a:tcPr/>
                </a:tc>
                <a:tc>
                  <a:txBody>
                    <a:bodyPr/>
                    <a:lstStyle/>
                    <a:p>
                      <a:r>
                        <a:rPr lang="en-US" sz="3200" dirty="0" smtClean="0"/>
                        <a:t>Switch off</a:t>
                      </a:r>
                      <a:endParaRPr lang="en-US" sz="3200" dirty="0"/>
                    </a:p>
                  </a:txBody>
                  <a:tcPr/>
                </a:tc>
                <a:tc>
                  <a:txBody>
                    <a:bodyPr/>
                    <a:lstStyle/>
                    <a:p>
                      <a:r>
                        <a:rPr lang="en-US" sz="3200" dirty="0" smtClean="0"/>
                        <a:t>Reverse switch</a:t>
                      </a:r>
                      <a:endParaRPr lang="en-US" sz="3200" dirty="0"/>
                    </a:p>
                  </a:txBody>
                  <a:tcPr/>
                </a:tc>
              </a:tr>
              <a:tr h="1523398">
                <a:tc>
                  <a:txBody>
                    <a:bodyPr/>
                    <a:lstStyle/>
                    <a:p>
                      <a:r>
                        <a:rPr lang="en-US" sz="3200" dirty="0" smtClean="0"/>
                        <a:t>roots</a:t>
                      </a:r>
                      <a:r>
                        <a:rPr lang="en-US" sz="3200" baseline="0" dirty="0" smtClean="0"/>
                        <a:t> and rhizomes</a:t>
                      </a:r>
                      <a:endParaRPr lang="en-US" sz="3200" dirty="0"/>
                    </a:p>
                  </a:txBody>
                  <a:tcPr/>
                </a:tc>
                <a:tc>
                  <a:txBody>
                    <a:bodyPr/>
                    <a:lstStyle/>
                    <a:p>
                      <a:r>
                        <a:rPr lang="en-US" sz="3200" dirty="0" smtClean="0"/>
                        <a:t>flooding</a:t>
                      </a:r>
                      <a:endParaRPr lang="en-US" sz="3200" dirty="0"/>
                    </a:p>
                  </a:txBody>
                  <a:tcPr/>
                </a:tc>
                <a:tc>
                  <a:txBody>
                    <a:bodyPr/>
                    <a:lstStyle/>
                    <a:p>
                      <a:r>
                        <a:rPr lang="en-US" sz="3200" dirty="0" smtClean="0"/>
                        <a:t>lack of flooding</a:t>
                      </a:r>
                      <a:endParaRPr lang="en-US" sz="3200" dirty="0"/>
                    </a:p>
                  </a:txBody>
                  <a:tcPr/>
                </a:tc>
                <a:tc>
                  <a:txBody>
                    <a:bodyPr/>
                    <a:lstStyle/>
                    <a:p>
                      <a:r>
                        <a:rPr lang="en-US" sz="3200" dirty="0" smtClean="0"/>
                        <a:t>aeration</a:t>
                      </a:r>
                      <a:endParaRPr lang="en-US" sz="3200" dirty="0"/>
                    </a:p>
                  </a:txBody>
                  <a:tcPr/>
                </a:tc>
              </a:tr>
              <a:tr h="1523398">
                <a:tc>
                  <a:txBody>
                    <a:bodyPr/>
                    <a:lstStyle/>
                    <a:p>
                      <a:r>
                        <a:rPr lang="en-US" sz="3200" dirty="0" smtClean="0"/>
                        <a:t>sand, silt, and/or clay</a:t>
                      </a:r>
                      <a:endParaRPr lang="en-US" sz="3200" dirty="0"/>
                    </a:p>
                  </a:txBody>
                  <a:tcPr/>
                </a:tc>
                <a:tc>
                  <a:txBody>
                    <a:bodyPr/>
                    <a:lstStyle/>
                    <a:p>
                      <a:r>
                        <a:rPr lang="en-US" sz="3200" dirty="0" smtClean="0"/>
                        <a:t>flooding</a:t>
                      </a:r>
                      <a:endParaRPr lang="en-US" sz="3200" dirty="0"/>
                    </a:p>
                  </a:txBody>
                  <a:tcPr/>
                </a:tc>
                <a:tc>
                  <a:txBody>
                    <a:bodyPr/>
                    <a:lstStyle/>
                    <a:p>
                      <a:r>
                        <a:rPr lang="en-US" sz="3200" dirty="0" smtClean="0"/>
                        <a:t>lack of flooding</a:t>
                      </a:r>
                      <a:endParaRPr lang="en-US" sz="3200" dirty="0"/>
                    </a:p>
                  </a:txBody>
                  <a:tcPr/>
                </a:tc>
                <a:tc>
                  <a:txBody>
                    <a:bodyPr/>
                    <a:lstStyle/>
                    <a:p>
                      <a:r>
                        <a:rPr lang="en-US" sz="3200" dirty="0" smtClean="0"/>
                        <a:t>none</a:t>
                      </a:r>
                      <a:r>
                        <a:rPr lang="en-US" sz="3200" baseline="30000" dirty="0" smtClean="0"/>
                        <a:t>*</a:t>
                      </a:r>
                      <a:endParaRPr lang="en-US" sz="3200" baseline="30000" dirty="0"/>
                    </a:p>
                  </a:txBody>
                  <a:tcPr/>
                </a:tc>
              </a:tr>
            </a:tbl>
          </a:graphicData>
        </a:graphic>
      </p:graphicFrame>
      <p:sp>
        <p:nvSpPr>
          <p:cNvPr id="2" name="TextBox 1"/>
          <p:cNvSpPr txBox="1"/>
          <p:nvPr/>
        </p:nvSpPr>
        <p:spPr>
          <a:xfrm>
            <a:off x="1805" y="6117350"/>
            <a:ext cx="9142246" cy="523220"/>
          </a:xfrm>
          <a:prstGeom prst="rect">
            <a:avLst/>
          </a:prstGeom>
          <a:noFill/>
        </p:spPr>
        <p:txBody>
          <a:bodyPr wrap="none" rtlCol="0">
            <a:spAutoFit/>
          </a:bodyPr>
          <a:lstStyle/>
          <a:p>
            <a:r>
              <a:rPr lang="en-US" sz="2800" baseline="30000" dirty="0" smtClean="0"/>
              <a:t>* </a:t>
            </a:r>
            <a:r>
              <a:rPr lang="en-US" sz="2800" dirty="0" smtClean="0"/>
              <a:t>aerating mineral soils can lead to cat clays (acid sulfate soils)</a:t>
            </a:r>
            <a:endParaRPr lang="en-US" sz="2800" dirty="0"/>
          </a:p>
        </p:txBody>
      </p:sp>
    </p:spTree>
    <p:extLst>
      <p:ext uri="{BB962C8B-B14F-4D97-AF65-F5344CB8AC3E}">
        <p14:creationId xmlns:p14="http://schemas.microsoft.com/office/powerpoint/2010/main" val="42623139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143000"/>
          </a:xfrm>
        </p:spPr>
        <p:txBody>
          <a:bodyPr/>
          <a:lstStyle/>
          <a:p>
            <a:r>
              <a:rPr lang="en-US" dirty="0" smtClean="0"/>
              <a:t>Limiting Factors</a:t>
            </a:r>
          </a:p>
        </p:txBody>
      </p:sp>
      <p:sp>
        <p:nvSpPr>
          <p:cNvPr id="16387" name="Rectangle 3"/>
          <p:cNvSpPr>
            <a:spLocks noGrp="1" noChangeArrowheads="1"/>
          </p:cNvSpPr>
          <p:nvPr>
            <p:ph type="body" idx="1"/>
          </p:nvPr>
        </p:nvSpPr>
        <p:spPr>
          <a:xfrm>
            <a:off x="228600" y="1295400"/>
            <a:ext cx="8610600" cy="5257800"/>
          </a:xfrm>
        </p:spPr>
        <p:txBody>
          <a:bodyPr/>
          <a:lstStyle/>
          <a:p>
            <a:r>
              <a:rPr lang="en-US" sz="2800" dirty="0" smtClean="0"/>
              <a:t>Regarding chemical reactions:  the limiting reactant is the reactant whose supply is depleted first.</a:t>
            </a:r>
          </a:p>
          <a:p>
            <a:r>
              <a:rPr lang="en-US" sz="2800" dirty="0" smtClean="0"/>
              <a:t>Plant growth often limited by N or P.</a:t>
            </a:r>
          </a:p>
          <a:p>
            <a:r>
              <a:rPr lang="en-US" sz="2800" dirty="0" smtClean="0"/>
              <a:t>Liebig’s Law of the Minimum (1840):  each population increases until the supply of some resource (the limiting resource) no longer satisfies the populations requirement for it</a:t>
            </a:r>
            <a:r>
              <a:rPr lang="en-US" sz="2800" dirty="0" smtClean="0"/>
              <a:t>.</a:t>
            </a:r>
            <a:endParaRPr lang="en-US" sz="28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DeltaLobeStages"/>
          <p:cNvPicPr>
            <a:picLocks noChangeAspect="1" noChangeArrowheads="1"/>
          </p:cNvPicPr>
          <p:nvPr/>
        </p:nvPicPr>
        <p:blipFill>
          <a:blip r:embed="rId3" cstate="print"/>
          <a:srcRect/>
          <a:stretch>
            <a:fillRect/>
          </a:stretch>
        </p:blipFill>
        <p:spPr bwMode="auto">
          <a:xfrm>
            <a:off x="0" y="0"/>
            <a:ext cx="9144000" cy="6275388"/>
          </a:xfrm>
          <a:prstGeom prst="rect">
            <a:avLst/>
          </a:prstGeom>
          <a:noFill/>
        </p:spPr>
      </p:pic>
      <p:sp>
        <p:nvSpPr>
          <p:cNvPr id="7" name="Rectangle 6"/>
          <p:cNvSpPr/>
          <p:nvPr/>
        </p:nvSpPr>
        <p:spPr>
          <a:xfrm>
            <a:off x="3505200" y="2920790"/>
            <a:ext cx="3505200" cy="3354598"/>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2920790"/>
            <a:ext cx="3505200" cy="346710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810000" y="797123"/>
            <a:ext cx="1185837" cy="307777"/>
          </a:xfrm>
          <a:prstGeom prst="rect">
            <a:avLst/>
          </a:prstGeom>
          <a:noFill/>
        </p:spPr>
        <p:txBody>
          <a:bodyPr wrap="none" rtlCol="0">
            <a:spAutoFit/>
          </a:bodyPr>
          <a:lstStyle/>
          <a:p>
            <a:r>
              <a:rPr lang="en-US" sz="1400" dirty="0" smtClean="0"/>
              <a:t>Inactive Delta</a:t>
            </a:r>
            <a:endParaRPr lang="en-US" dirty="0"/>
          </a:p>
        </p:txBody>
      </p:sp>
    </p:spTree>
    <p:custDataLst>
      <p:tags r:id="rId1"/>
    </p:custDataLst>
    <p:extLst>
      <p:ext uri="{BB962C8B-B14F-4D97-AF65-F5344CB8AC3E}">
        <p14:creationId xmlns:p14="http://schemas.microsoft.com/office/powerpoint/2010/main" val="220182543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limits vertical accretion?</a:t>
            </a:r>
            <a:endParaRPr lang="en-US" dirty="0"/>
          </a:p>
        </p:txBody>
      </p:sp>
      <p:sp>
        <p:nvSpPr>
          <p:cNvPr id="3" name="Content Placeholder 2"/>
          <p:cNvSpPr>
            <a:spLocks noGrp="1"/>
          </p:cNvSpPr>
          <p:nvPr>
            <p:ph idx="1"/>
          </p:nvPr>
        </p:nvSpPr>
        <p:spPr/>
        <p:txBody>
          <a:bodyPr/>
          <a:lstStyle/>
          <a:p>
            <a:r>
              <a:rPr lang="en-US" dirty="0" smtClean="0"/>
              <a:t>accumulation of mineral sediments delivered by tides and storms</a:t>
            </a:r>
          </a:p>
          <a:p>
            <a:r>
              <a:rPr lang="en-US" dirty="0" smtClean="0"/>
              <a:t>accumulation of organic matter produced by marsh vegetation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cstate="print"/>
          <a:srcRect/>
          <a:stretch>
            <a:fillRect/>
          </a:stretch>
        </p:blipFill>
        <p:spPr bwMode="auto">
          <a:xfrm>
            <a:off x="762000" y="76200"/>
            <a:ext cx="7648575" cy="2971800"/>
          </a:xfrm>
          <a:prstGeom prst="rect">
            <a:avLst/>
          </a:prstGeom>
          <a:noFill/>
          <a:ln w="9525">
            <a:noFill/>
            <a:miter lim="800000"/>
            <a:headEnd/>
            <a:tailEnd/>
          </a:ln>
        </p:spPr>
      </p:pic>
      <p:sp>
        <p:nvSpPr>
          <p:cNvPr id="4" name="Rectangle 3"/>
          <p:cNvSpPr/>
          <p:nvPr/>
        </p:nvSpPr>
        <p:spPr>
          <a:xfrm>
            <a:off x="4572000" y="0"/>
            <a:ext cx="3886200" cy="304800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96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cstate="print"/>
          <a:srcRect/>
          <a:stretch>
            <a:fillRect/>
          </a:stretch>
        </p:blipFill>
        <p:spPr bwMode="auto">
          <a:xfrm>
            <a:off x="762000" y="76200"/>
            <a:ext cx="7648575" cy="2971800"/>
          </a:xfrm>
          <a:prstGeom prst="rect">
            <a:avLst/>
          </a:prstGeom>
          <a:noFill/>
          <a:ln w="9525">
            <a:noFill/>
            <a:miter lim="800000"/>
            <a:headEnd/>
            <a:tailEnd/>
          </a:ln>
        </p:spPr>
      </p:pic>
      <p:pic>
        <p:nvPicPr>
          <p:cNvPr id="180227" name="Picture 3"/>
          <p:cNvPicPr>
            <a:picLocks noChangeAspect="1" noChangeArrowheads="1"/>
          </p:cNvPicPr>
          <p:nvPr/>
        </p:nvPicPr>
        <p:blipFill>
          <a:blip r:embed="rId3" cstate="print"/>
          <a:srcRect r="2324"/>
          <a:stretch>
            <a:fillRect/>
          </a:stretch>
        </p:blipFill>
        <p:spPr bwMode="auto">
          <a:xfrm>
            <a:off x="773552" y="3200400"/>
            <a:ext cx="7684648" cy="3105150"/>
          </a:xfrm>
          <a:prstGeom prst="rect">
            <a:avLst/>
          </a:prstGeom>
          <a:noFill/>
          <a:ln w="9525">
            <a:noFill/>
            <a:miter lim="800000"/>
            <a:headEnd/>
            <a:tailEnd/>
          </a:ln>
        </p:spPr>
      </p:pic>
      <p:sp>
        <p:nvSpPr>
          <p:cNvPr id="4" name="Rectangle 3"/>
          <p:cNvSpPr/>
          <p:nvPr/>
        </p:nvSpPr>
        <p:spPr>
          <a:xfrm>
            <a:off x="4648200" y="3124200"/>
            <a:ext cx="3886200" cy="320040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19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nymChapFig4"/>
          <p:cNvPicPr>
            <a:picLocks noChangeAspect="1" noChangeArrowheads="1"/>
          </p:cNvPicPr>
          <p:nvPr/>
        </p:nvPicPr>
        <p:blipFill>
          <a:blip r:embed="rId2" cstate="print"/>
          <a:srcRect/>
          <a:stretch>
            <a:fillRect/>
          </a:stretch>
        </p:blipFill>
        <p:spPr bwMode="auto">
          <a:xfrm>
            <a:off x="0" y="0"/>
            <a:ext cx="5299075" cy="6858000"/>
          </a:xfrm>
          <a:prstGeom prst="rect">
            <a:avLst/>
          </a:prstGeom>
          <a:noFill/>
        </p:spPr>
      </p:pic>
      <p:sp>
        <p:nvSpPr>
          <p:cNvPr id="29699" name="Text Box 3"/>
          <p:cNvSpPr txBox="1">
            <a:spLocks noChangeArrowheads="1"/>
          </p:cNvSpPr>
          <p:nvPr/>
        </p:nvSpPr>
        <p:spPr bwMode="auto">
          <a:xfrm>
            <a:off x="5334000" y="2970213"/>
            <a:ext cx="3581400" cy="1015663"/>
          </a:xfrm>
          <a:prstGeom prst="rect">
            <a:avLst/>
          </a:prstGeom>
          <a:noFill/>
          <a:ln w="9525">
            <a:noFill/>
            <a:miter lim="800000"/>
            <a:headEnd/>
            <a:tailEnd/>
          </a:ln>
          <a:effectLst/>
        </p:spPr>
        <p:txBody>
          <a:bodyPr>
            <a:spAutoFit/>
          </a:bodyPr>
          <a:lstStyle/>
          <a:p>
            <a:pPr marL="228600" indent="-228600"/>
            <a:r>
              <a:rPr lang="en-US" sz="2000" dirty="0"/>
              <a:t>Nyman et al. 2006. Estuarine Coastal and Shelf Science 69:370-380. </a:t>
            </a:r>
            <a:r>
              <a:rPr lang="en-US" sz="2000" dirty="0" smtClean="0"/>
              <a:t>C</a:t>
            </a:r>
            <a:endParaRPr lang="en-US" sz="2000" dirty="0"/>
          </a:p>
        </p:txBody>
      </p:sp>
      <p:pic>
        <p:nvPicPr>
          <p:cNvPr id="29700" name="Picture 4" descr="104_0484"/>
          <p:cNvPicPr>
            <a:picLocks noChangeAspect="1" noChangeArrowheads="1"/>
          </p:cNvPicPr>
          <p:nvPr/>
        </p:nvPicPr>
        <p:blipFill>
          <a:blip r:embed="rId3" cstate="print"/>
          <a:srcRect/>
          <a:stretch>
            <a:fillRect/>
          </a:stretch>
        </p:blipFill>
        <p:spPr bwMode="auto">
          <a:xfrm>
            <a:off x="5257800" y="3941763"/>
            <a:ext cx="3886200" cy="2916237"/>
          </a:xfrm>
          <a:prstGeom prst="rect">
            <a:avLst/>
          </a:prstGeom>
          <a:noFill/>
        </p:spPr>
      </p:pic>
      <p:pic>
        <p:nvPicPr>
          <p:cNvPr id="29701" name="Picture 5" descr="105_0555"/>
          <p:cNvPicPr>
            <a:picLocks noChangeAspect="1" noChangeArrowheads="1"/>
          </p:cNvPicPr>
          <p:nvPr/>
        </p:nvPicPr>
        <p:blipFill>
          <a:blip r:embed="rId4" cstate="print"/>
          <a:srcRect/>
          <a:stretch>
            <a:fillRect/>
          </a:stretch>
        </p:blipFill>
        <p:spPr bwMode="auto">
          <a:xfrm>
            <a:off x="5257800" y="0"/>
            <a:ext cx="3886200" cy="2916238"/>
          </a:xfrm>
          <a:prstGeom prst="rect">
            <a:avLst/>
          </a:prstGeom>
          <a:noFill/>
        </p:spPr>
      </p:pic>
    </p:spTree>
    <p:extLst>
      <p:ext uri="{BB962C8B-B14F-4D97-AF65-F5344CB8AC3E}">
        <p14:creationId xmlns:p14="http://schemas.microsoft.com/office/powerpoint/2010/main" val="132182519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endParaRPr lang="en-US"/>
          </a:p>
        </p:txBody>
      </p:sp>
      <p:sp>
        <p:nvSpPr>
          <p:cNvPr id="30723" name="Rectangle 3"/>
          <p:cNvSpPr>
            <a:spLocks noGrp="1" noChangeArrowheads="1"/>
          </p:cNvSpPr>
          <p:nvPr>
            <p:ph type="body" idx="1"/>
          </p:nvPr>
        </p:nvSpPr>
        <p:spPr/>
        <p:txBody>
          <a:bodyPr/>
          <a:lstStyle/>
          <a:p>
            <a:endParaRPr lang="en-US"/>
          </a:p>
        </p:txBody>
      </p:sp>
      <p:pic>
        <p:nvPicPr>
          <p:cNvPr id="30724" name="Picture 4" descr="nymChapFig5"/>
          <p:cNvPicPr>
            <a:picLocks noChangeAspect="1" noChangeArrowheads="1"/>
          </p:cNvPicPr>
          <p:nvPr/>
        </p:nvPicPr>
        <p:blipFill>
          <a:blip r:embed="rId2" cstate="print"/>
          <a:srcRect/>
          <a:stretch>
            <a:fillRect/>
          </a:stretch>
        </p:blipFill>
        <p:spPr bwMode="auto">
          <a:xfrm>
            <a:off x="0" y="0"/>
            <a:ext cx="5299075" cy="6858000"/>
          </a:xfrm>
          <a:prstGeom prst="rect">
            <a:avLst/>
          </a:prstGeom>
          <a:noFill/>
        </p:spPr>
      </p:pic>
      <p:pic>
        <p:nvPicPr>
          <p:cNvPr id="30726" name="Picture 6" descr="104_0484"/>
          <p:cNvPicPr>
            <a:picLocks noChangeAspect="1" noChangeArrowheads="1"/>
          </p:cNvPicPr>
          <p:nvPr/>
        </p:nvPicPr>
        <p:blipFill>
          <a:blip r:embed="rId3" cstate="print"/>
          <a:srcRect/>
          <a:stretch>
            <a:fillRect/>
          </a:stretch>
        </p:blipFill>
        <p:spPr bwMode="auto">
          <a:xfrm>
            <a:off x="5257800" y="3941763"/>
            <a:ext cx="3886200" cy="2916237"/>
          </a:xfrm>
          <a:prstGeom prst="rect">
            <a:avLst/>
          </a:prstGeom>
          <a:noFill/>
        </p:spPr>
      </p:pic>
      <p:pic>
        <p:nvPicPr>
          <p:cNvPr id="30727" name="Picture 7" descr="105_0555"/>
          <p:cNvPicPr>
            <a:picLocks noChangeAspect="1" noChangeArrowheads="1"/>
          </p:cNvPicPr>
          <p:nvPr/>
        </p:nvPicPr>
        <p:blipFill>
          <a:blip r:embed="rId4" cstate="print"/>
          <a:srcRect/>
          <a:stretch>
            <a:fillRect/>
          </a:stretch>
        </p:blipFill>
        <p:spPr bwMode="auto">
          <a:xfrm>
            <a:off x="5257800" y="0"/>
            <a:ext cx="3886200" cy="2916238"/>
          </a:xfrm>
          <a:prstGeom prst="rect">
            <a:avLst/>
          </a:prstGeom>
          <a:noFill/>
        </p:spPr>
      </p:pic>
      <p:sp>
        <p:nvSpPr>
          <p:cNvPr id="8" name="Text Box 3"/>
          <p:cNvSpPr txBox="1">
            <a:spLocks noChangeArrowheads="1"/>
          </p:cNvSpPr>
          <p:nvPr/>
        </p:nvSpPr>
        <p:spPr bwMode="auto">
          <a:xfrm>
            <a:off x="5334000" y="2970213"/>
            <a:ext cx="3581400" cy="1015663"/>
          </a:xfrm>
          <a:prstGeom prst="rect">
            <a:avLst/>
          </a:prstGeom>
          <a:noFill/>
          <a:ln w="9525">
            <a:noFill/>
            <a:miter lim="800000"/>
            <a:headEnd/>
            <a:tailEnd/>
          </a:ln>
          <a:effectLst/>
        </p:spPr>
        <p:txBody>
          <a:bodyPr>
            <a:spAutoFit/>
          </a:bodyPr>
          <a:lstStyle/>
          <a:p>
            <a:pPr marL="228600" indent="-228600"/>
            <a:r>
              <a:rPr lang="en-US" sz="2000"/>
              <a:t>Nyman et al. 2006. Estuarine Coastal and Shelf Science 69:370-380. </a:t>
            </a:r>
          </a:p>
        </p:txBody>
      </p:sp>
    </p:spTree>
    <p:extLst>
      <p:ext uri="{BB962C8B-B14F-4D97-AF65-F5344CB8AC3E}">
        <p14:creationId xmlns:p14="http://schemas.microsoft.com/office/powerpoint/2010/main" val="379816162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IRT"/>
          <p:cNvPicPr>
            <a:picLocks noChangeAspect="1" noChangeArrowheads="1"/>
          </p:cNvPicPr>
          <p:nvPr/>
        </p:nvPicPr>
        <p:blipFill>
          <a:blip r:embed="rId2" cstate="print"/>
          <a:srcRect/>
          <a:stretch>
            <a:fillRect/>
          </a:stretch>
        </p:blipFill>
        <p:spPr bwMode="auto">
          <a:xfrm>
            <a:off x="0" y="0"/>
            <a:ext cx="9144000" cy="5991225"/>
          </a:xfrm>
          <a:prstGeom prst="rect">
            <a:avLst/>
          </a:prstGeom>
          <a:noFill/>
        </p:spPr>
      </p:pic>
      <p:sp>
        <p:nvSpPr>
          <p:cNvPr id="31747" name="Rectangle 3"/>
          <p:cNvSpPr>
            <a:spLocks noChangeArrowheads="1"/>
          </p:cNvSpPr>
          <p:nvPr/>
        </p:nvSpPr>
        <p:spPr bwMode="auto">
          <a:xfrm>
            <a:off x="4495800" y="1524000"/>
            <a:ext cx="4648200" cy="46482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1748" name="Rectangle 4"/>
          <p:cNvSpPr>
            <a:spLocks noChangeArrowheads="1"/>
          </p:cNvSpPr>
          <p:nvPr/>
        </p:nvSpPr>
        <p:spPr bwMode="auto">
          <a:xfrm>
            <a:off x="0" y="1524000"/>
            <a:ext cx="4648200" cy="46482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242012405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IRT"/>
          <p:cNvPicPr>
            <a:picLocks noChangeAspect="1" noChangeArrowheads="1"/>
          </p:cNvPicPr>
          <p:nvPr/>
        </p:nvPicPr>
        <p:blipFill>
          <a:blip r:embed="rId2" cstate="print"/>
          <a:srcRect/>
          <a:stretch>
            <a:fillRect/>
          </a:stretch>
        </p:blipFill>
        <p:spPr bwMode="auto">
          <a:xfrm>
            <a:off x="0" y="0"/>
            <a:ext cx="9144000" cy="5991225"/>
          </a:xfrm>
          <a:prstGeom prst="rect">
            <a:avLst/>
          </a:prstGeom>
          <a:noFill/>
        </p:spPr>
      </p:pic>
      <p:sp>
        <p:nvSpPr>
          <p:cNvPr id="32771" name="Rectangle 3"/>
          <p:cNvSpPr>
            <a:spLocks noChangeArrowheads="1"/>
          </p:cNvSpPr>
          <p:nvPr/>
        </p:nvSpPr>
        <p:spPr bwMode="auto">
          <a:xfrm>
            <a:off x="0" y="1524000"/>
            <a:ext cx="4648200" cy="46482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401034124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RT"/>
          <p:cNvPicPr>
            <a:picLocks noChangeAspect="1" noChangeArrowheads="1"/>
          </p:cNvPicPr>
          <p:nvPr/>
        </p:nvPicPr>
        <p:blipFill>
          <a:blip r:embed="rId2" cstate="print"/>
          <a:srcRect/>
          <a:stretch>
            <a:fillRect/>
          </a:stretch>
        </p:blipFill>
        <p:spPr bwMode="auto">
          <a:xfrm>
            <a:off x="0" y="0"/>
            <a:ext cx="9144000" cy="5991225"/>
          </a:xfrm>
          <a:prstGeom prst="rect">
            <a:avLst/>
          </a:prstGeom>
          <a:noFill/>
        </p:spPr>
      </p:pic>
    </p:spTree>
    <p:extLst>
      <p:ext uri="{BB962C8B-B14F-4D97-AF65-F5344CB8AC3E}">
        <p14:creationId xmlns:p14="http://schemas.microsoft.com/office/powerpoint/2010/main" val="81396709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TEMS"/>
          <p:cNvPicPr>
            <a:picLocks noChangeAspect="1" noChangeArrowheads="1"/>
          </p:cNvPicPr>
          <p:nvPr/>
        </p:nvPicPr>
        <p:blipFill>
          <a:blip r:embed="rId2" cstate="print"/>
          <a:srcRect/>
          <a:stretch>
            <a:fillRect/>
          </a:stretch>
        </p:blipFill>
        <p:spPr bwMode="auto">
          <a:xfrm>
            <a:off x="3997325" y="0"/>
            <a:ext cx="5146675" cy="6858000"/>
          </a:xfrm>
          <a:prstGeom prst="rect">
            <a:avLst/>
          </a:prstGeom>
          <a:noFill/>
        </p:spPr>
      </p:pic>
      <p:pic>
        <p:nvPicPr>
          <p:cNvPr id="6" name="Picture 28"/>
          <p:cNvPicPr>
            <a:picLocks noChangeAspect="1" noChangeArrowheads="1"/>
          </p:cNvPicPr>
          <p:nvPr/>
        </p:nvPicPr>
        <p:blipFill>
          <a:blip r:embed="rId3" cstate="print"/>
          <a:srcRect/>
          <a:stretch>
            <a:fillRect/>
          </a:stretch>
        </p:blipFill>
        <p:spPr bwMode="auto">
          <a:xfrm>
            <a:off x="119287" y="457200"/>
            <a:ext cx="4528913" cy="3352800"/>
          </a:xfrm>
          <a:prstGeom prst="rect">
            <a:avLst/>
          </a:prstGeom>
          <a:noFill/>
          <a:ln w="9525">
            <a:noFill/>
            <a:miter lim="800000"/>
            <a:headEnd/>
            <a:tailEnd/>
          </a:ln>
        </p:spPr>
      </p:pic>
    </p:spTree>
    <p:extLst>
      <p:ext uri="{BB962C8B-B14F-4D97-AF65-F5344CB8AC3E}">
        <p14:creationId xmlns:p14="http://schemas.microsoft.com/office/powerpoint/2010/main" val="407781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IRT"/>
          <p:cNvPicPr>
            <a:picLocks noGrp="1" noChangeAspect="1" noChangeArrowheads="1"/>
          </p:cNvPicPr>
          <p:nvPr>
            <p:ph type="body" idx="1"/>
          </p:nvPr>
        </p:nvPicPr>
        <p:blipFill>
          <a:blip r:embed="rId2" cstate="print"/>
          <a:srcRect/>
          <a:stretch>
            <a:fillRect/>
          </a:stretch>
        </p:blipFill>
        <p:spPr>
          <a:xfrm>
            <a:off x="0" y="0"/>
            <a:ext cx="9144000" cy="5991225"/>
          </a:xfrm>
          <a:noFill/>
          <a:ln/>
        </p:spPr>
      </p:pic>
      <p:pic>
        <p:nvPicPr>
          <p:cNvPr id="35843" name="Picture 3" descr="STEMS"/>
          <p:cNvPicPr>
            <a:picLocks noChangeAspect="1" noChangeArrowheads="1"/>
          </p:cNvPicPr>
          <p:nvPr/>
        </p:nvPicPr>
        <p:blipFill>
          <a:blip r:embed="rId3" cstate="print"/>
          <a:srcRect/>
          <a:stretch>
            <a:fillRect/>
          </a:stretch>
        </p:blipFill>
        <p:spPr bwMode="auto">
          <a:xfrm>
            <a:off x="3997325" y="0"/>
            <a:ext cx="5146675" cy="6858000"/>
          </a:xfrm>
          <a:prstGeom prst="rect">
            <a:avLst/>
          </a:prstGeom>
          <a:noFill/>
        </p:spPr>
      </p:pic>
    </p:spTree>
    <p:extLst>
      <p:ext uri="{BB962C8B-B14F-4D97-AF65-F5344CB8AC3E}">
        <p14:creationId xmlns:p14="http://schemas.microsoft.com/office/powerpoint/2010/main" val="384703516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DeltaLobeStages"/>
          <p:cNvPicPr>
            <a:picLocks noChangeAspect="1" noChangeArrowheads="1"/>
          </p:cNvPicPr>
          <p:nvPr/>
        </p:nvPicPr>
        <p:blipFill>
          <a:blip r:embed="rId3" cstate="print"/>
          <a:srcRect/>
          <a:stretch>
            <a:fillRect/>
          </a:stretch>
        </p:blipFill>
        <p:spPr bwMode="auto">
          <a:xfrm>
            <a:off x="0" y="0"/>
            <a:ext cx="9144000" cy="6275388"/>
          </a:xfrm>
          <a:prstGeom prst="rect">
            <a:avLst/>
          </a:prstGeom>
          <a:noFill/>
        </p:spPr>
      </p:pic>
      <p:sp>
        <p:nvSpPr>
          <p:cNvPr id="8" name="Rectangle 7"/>
          <p:cNvSpPr/>
          <p:nvPr/>
        </p:nvSpPr>
        <p:spPr>
          <a:xfrm>
            <a:off x="-152400" y="2920790"/>
            <a:ext cx="3505200" cy="346710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781425" y="3311723"/>
            <a:ext cx="1304421" cy="307777"/>
          </a:xfrm>
          <a:prstGeom prst="rect">
            <a:avLst/>
          </a:prstGeom>
          <a:noFill/>
        </p:spPr>
        <p:txBody>
          <a:bodyPr wrap="none" rtlCol="0">
            <a:spAutoFit/>
          </a:bodyPr>
          <a:lstStyle/>
          <a:p>
            <a:r>
              <a:rPr lang="en-US" sz="1400" dirty="0" smtClean="0"/>
              <a:t>Inactive Delta</a:t>
            </a:r>
            <a:endParaRPr lang="en-US" dirty="0"/>
          </a:p>
        </p:txBody>
      </p:sp>
      <p:sp>
        <p:nvSpPr>
          <p:cNvPr id="5" name="TextBox 4"/>
          <p:cNvSpPr txBox="1"/>
          <p:nvPr/>
        </p:nvSpPr>
        <p:spPr>
          <a:xfrm>
            <a:off x="3790950" y="812431"/>
            <a:ext cx="1304421" cy="372411"/>
          </a:xfrm>
          <a:prstGeom prst="rect">
            <a:avLst/>
          </a:prstGeom>
          <a:noFill/>
        </p:spPr>
        <p:txBody>
          <a:bodyPr wrap="none" rtlCol="0">
            <a:spAutoFit/>
          </a:bodyPr>
          <a:lstStyle/>
          <a:p>
            <a:r>
              <a:rPr lang="en-US" sz="1400" dirty="0" smtClean="0"/>
              <a:t>Inactive Delta</a:t>
            </a:r>
            <a:endParaRPr lang="en-US" dirty="0"/>
          </a:p>
        </p:txBody>
      </p:sp>
    </p:spTree>
    <p:custDataLst>
      <p:tags r:id="rId1"/>
    </p:custDataLst>
    <p:extLst>
      <p:ext uri="{BB962C8B-B14F-4D97-AF65-F5344CB8AC3E}">
        <p14:creationId xmlns:p14="http://schemas.microsoft.com/office/powerpoint/2010/main" val="100498482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noChangeArrowheads="1"/>
          </p:cNvPicPr>
          <p:nvPr/>
        </p:nvPicPr>
        <p:blipFill>
          <a:blip r:embed="rId2" cstate="print"/>
          <a:srcRect t="5869"/>
          <a:stretch>
            <a:fillRect/>
          </a:stretch>
        </p:blipFill>
        <p:spPr bwMode="auto">
          <a:xfrm>
            <a:off x="0" y="-16075"/>
            <a:ext cx="5005387" cy="6874076"/>
          </a:xfrm>
          <a:prstGeom prst="rect">
            <a:avLst/>
          </a:prstGeom>
          <a:noFill/>
          <a:ln w="9525">
            <a:noFill/>
            <a:miter lim="800000"/>
            <a:headEnd/>
            <a:tailEnd/>
          </a:ln>
          <a:effectLst/>
        </p:spPr>
      </p:pic>
    </p:spTree>
    <p:extLst>
      <p:ext uri="{BB962C8B-B14F-4D97-AF65-F5344CB8AC3E}">
        <p14:creationId xmlns:p14="http://schemas.microsoft.com/office/powerpoint/2010/main" val="27570013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161.jpg"/>
          <p:cNvPicPr>
            <a:picLocks noChangeAspect="1"/>
          </p:cNvPicPr>
          <p:nvPr/>
        </p:nvPicPr>
        <p:blipFill>
          <a:blip r:embed="rId2" cstate="print"/>
          <a:srcRect l="8424" t="5617" r="5616"/>
          <a:stretch>
            <a:fillRect/>
          </a:stretch>
        </p:blipFill>
        <p:spPr>
          <a:xfrm>
            <a:off x="762000" y="-44322"/>
            <a:ext cx="8382000" cy="6902322"/>
          </a:xfrm>
          <a:prstGeom prst="rect">
            <a:avLst/>
          </a:prstGeom>
        </p:spPr>
      </p:pic>
      <p:pic>
        <p:nvPicPr>
          <p:cNvPr id="6" name="Picture 5"/>
          <p:cNvPicPr>
            <a:picLocks noChangeAspect="1" noChangeArrowheads="1"/>
          </p:cNvPicPr>
          <p:nvPr/>
        </p:nvPicPr>
        <p:blipFill>
          <a:blip r:embed="rId3" cstate="print"/>
          <a:srcRect t="5869"/>
          <a:stretch>
            <a:fillRect/>
          </a:stretch>
        </p:blipFill>
        <p:spPr bwMode="auto">
          <a:xfrm>
            <a:off x="0" y="-16075"/>
            <a:ext cx="5005387" cy="6874076"/>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1502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take home message</a:t>
            </a:r>
            <a:endParaRPr lang="en-US" dirty="0"/>
          </a:p>
        </p:txBody>
      </p:sp>
      <p:sp>
        <p:nvSpPr>
          <p:cNvPr id="3" name="Content Placeholder 2"/>
          <p:cNvSpPr>
            <a:spLocks noGrp="1"/>
          </p:cNvSpPr>
          <p:nvPr>
            <p:ph idx="1"/>
          </p:nvPr>
        </p:nvSpPr>
        <p:spPr/>
        <p:txBody>
          <a:bodyPr/>
          <a:lstStyle/>
          <a:p>
            <a:r>
              <a:rPr lang="en-US" dirty="0"/>
              <a:t>N</a:t>
            </a:r>
            <a:r>
              <a:rPr lang="en-US" dirty="0" smtClean="0"/>
              <a:t>ow clear that that many marshes, from tidal fresh to saline, </a:t>
            </a:r>
            <a:r>
              <a:rPr lang="en-US" dirty="0" smtClean="0"/>
              <a:t>from micro-tidal to macro-</a:t>
            </a:r>
            <a:r>
              <a:rPr lang="en-US" dirty="0" smtClean="0"/>
              <a:t>tidal, </a:t>
            </a:r>
            <a:r>
              <a:rPr lang="en-US" dirty="0" smtClean="0"/>
              <a:t>from </a:t>
            </a:r>
            <a:r>
              <a:rPr lang="en-US" dirty="0" smtClean="0"/>
              <a:t>Louisiana to Canada, depend upon organic matter produced by emergent vegetation to vertically accrete.  </a:t>
            </a:r>
          </a:p>
          <a:p>
            <a:r>
              <a:rPr lang="en-US" dirty="0" smtClean="0"/>
              <a:t>Roots, rather than stems and leaves, appear to control accretion via vegetative growth. </a:t>
            </a:r>
            <a:endParaRPr lang="en-US" dirty="0"/>
          </a:p>
        </p:txBody>
      </p:sp>
    </p:spTree>
    <p:extLst>
      <p:ext uri="{BB962C8B-B14F-4D97-AF65-F5344CB8AC3E}">
        <p14:creationId xmlns:p14="http://schemas.microsoft.com/office/powerpoint/2010/main" val="24091136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955"/>
            <a:ext cx="7772400" cy="1143000"/>
          </a:xfrm>
        </p:spPr>
        <p:txBody>
          <a:bodyPr/>
          <a:lstStyle/>
          <a:p>
            <a:r>
              <a:rPr lang="en-US" dirty="0" smtClean="0"/>
              <a:t>mineral sediments matter</a:t>
            </a:r>
            <a:endParaRPr lang="en-US" dirty="0"/>
          </a:p>
        </p:txBody>
      </p:sp>
      <p:sp>
        <p:nvSpPr>
          <p:cNvPr id="3" name="Content Placeholder 2"/>
          <p:cNvSpPr>
            <a:spLocks noGrp="1"/>
          </p:cNvSpPr>
          <p:nvPr>
            <p:ph idx="1"/>
          </p:nvPr>
        </p:nvSpPr>
        <p:spPr>
          <a:xfrm>
            <a:off x="457200" y="1600200"/>
            <a:ext cx="3962400" cy="4525963"/>
          </a:xfrm>
        </p:spPr>
        <p:txBody>
          <a:bodyPr/>
          <a:lstStyle/>
          <a:p>
            <a:pPr marL="0" indent="0">
              <a:spcBef>
                <a:spcPts val="0"/>
              </a:spcBef>
              <a:buNone/>
            </a:pPr>
            <a:r>
              <a:rPr lang="en-US" sz="2800" dirty="0" smtClean="0"/>
              <a:t>1.  except in the freshest water, only mineral sediments can create suitable conditions in </a:t>
            </a:r>
            <a:r>
              <a:rPr lang="en-US" sz="2800" dirty="0" smtClean="0"/>
              <a:t>deep, open </a:t>
            </a:r>
            <a:r>
              <a:rPr lang="en-US" sz="2800" dirty="0" smtClean="0"/>
              <a:t>water for emergent plants</a:t>
            </a:r>
            <a:endParaRPr lang="en-US" sz="2800" dirty="0"/>
          </a:p>
        </p:txBody>
      </p:sp>
      <p:pic>
        <p:nvPicPr>
          <p:cNvPr id="4" name="Picture 5" descr="VertAcc"/>
          <p:cNvPicPr>
            <a:picLocks noChangeAspect="1" noChangeArrowheads="1"/>
          </p:cNvPicPr>
          <p:nvPr/>
        </p:nvPicPr>
        <p:blipFill>
          <a:blip r:embed="rId2" cstate="print"/>
          <a:srcRect/>
          <a:stretch>
            <a:fillRect/>
          </a:stretch>
        </p:blipFill>
        <p:spPr bwMode="auto">
          <a:xfrm>
            <a:off x="4419600" y="1143000"/>
            <a:ext cx="4572000" cy="3222625"/>
          </a:xfrm>
          <a:prstGeom prst="rect">
            <a:avLst/>
          </a:prstGeom>
          <a:noFill/>
          <a:ln w="9525">
            <a:noFill/>
            <a:miter lim="800000"/>
            <a:headEnd/>
            <a:tailEnd/>
          </a:ln>
        </p:spPr>
      </p:pic>
      <p:sp>
        <p:nvSpPr>
          <p:cNvPr id="5" name="Rectangle 4"/>
          <p:cNvSpPr/>
          <p:nvPr/>
        </p:nvSpPr>
        <p:spPr>
          <a:xfrm>
            <a:off x="4648200" y="3124200"/>
            <a:ext cx="11430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81800" y="3276600"/>
            <a:ext cx="11430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DeltaLobeStages"/>
          <p:cNvPicPr>
            <a:picLocks noChangeAspect="1" noChangeArrowheads="1"/>
          </p:cNvPicPr>
          <p:nvPr/>
        </p:nvPicPr>
        <p:blipFill>
          <a:blip r:embed="rId3" cstate="print"/>
          <a:srcRect/>
          <a:stretch>
            <a:fillRect/>
          </a:stretch>
        </p:blipFill>
        <p:spPr bwMode="auto">
          <a:xfrm>
            <a:off x="6172200" y="4419600"/>
            <a:ext cx="2819400" cy="1934911"/>
          </a:xfrm>
          <a:prstGeom prst="rect">
            <a:avLst/>
          </a:prstGeom>
          <a:noFill/>
        </p:spPr>
      </p:pic>
      <p:pic>
        <p:nvPicPr>
          <p:cNvPr id="9" name="Picture 3"/>
          <p:cNvPicPr>
            <a:picLocks noChangeAspect="1" noChangeArrowheads="1"/>
          </p:cNvPicPr>
          <p:nvPr/>
        </p:nvPicPr>
        <p:blipFill>
          <a:blip r:embed="rId4" cstate="print"/>
          <a:srcRect l="38395" t="11201" r="39594" b="20803"/>
          <a:stretch>
            <a:fillRect/>
          </a:stretch>
        </p:blipFill>
        <p:spPr bwMode="auto">
          <a:xfrm>
            <a:off x="5105400" y="4419600"/>
            <a:ext cx="986536" cy="2286000"/>
          </a:xfrm>
          <a:prstGeom prst="rect">
            <a:avLst/>
          </a:prstGeom>
          <a:noFill/>
          <a:ln w="9525">
            <a:noFill/>
            <a:miter lim="800000"/>
            <a:headEnd/>
            <a:tailEnd/>
          </a:ln>
          <a:effectLst/>
        </p:spPr>
      </p:pic>
      <p:pic>
        <p:nvPicPr>
          <p:cNvPr id="10" name="Picture 5" descr="terracedigging3"/>
          <p:cNvPicPr>
            <a:picLocks noChangeAspect="1" noChangeArrowheads="1"/>
          </p:cNvPicPr>
          <p:nvPr/>
        </p:nvPicPr>
        <p:blipFill>
          <a:blip r:embed="rId5" cstate="print"/>
          <a:srcRect t="13622" b="37461"/>
          <a:stretch>
            <a:fillRect/>
          </a:stretch>
        </p:blipFill>
        <p:spPr bwMode="auto">
          <a:xfrm>
            <a:off x="0" y="5544065"/>
            <a:ext cx="3581400" cy="1313935"/>
          </a:xfrm>
          <a:prstGeom prst="rect">
            <a:avLst/>
          </a:prstGeom>
          <a:noFill/>
        </p:spPr>
      </p:pic>
      <p:pic>
        <p:nvPicPr>
          <p:cNvPr id="8" name="Picture 2" descr="cheniercycle"/>
          <p:cNvPicPr>
            <a:picLocks noChangeAspect="1" noChangeArrowheads="1"/>
          </p:cNvPicPr>
          <p:nvPr/>
        </p:nvPicPr>
        <p:blipFill>
          <a:blip r:embed="rId6" cstate="print"/>
          <a:srcRect l="23419" r="4684" b="8955"/>
          <a:stretch>
            <a:fillRect/>
          </a:stretch>
        </p:blipFill>
        <p:spPr bwMode="auto">
          <a:xfrm>
            <a:off x="2341198" y="4442130"/>
            <a:ext cx="2611802" cy="1730070"/>
          </a:xfrm>
          <a:prstGeom prst="rect">
            <a:avLst/>
          </a:prstGeom>
          <a:noFill/>
        </p:spPr>
      </p:pic>
    </p:spTree>
    <p:extLst>
      <p:ext uri="{BB962C8B-B14F-4D97-AF65-F5344CB8AC3E}">
        <p14:creationId xmlns:p14="http://schemas.microsoft.com/office/powerpoint/2010/main" val="354688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3200" dirty="0" smtClean="0"/>
              <a:t>2.  Spartina </a:t>
            </a:r>
            <a:r>
              <a:rPr lang="en-US" sz="3200" dirty="0"/>
              <a:t>biomass is positively related to </a:t>
            </a:r>
            <a:r>
              <a:rPr lang="en-US" sz="3200" dirty="0" smtClean="0"/>
              <a:t>soil Fe </a:t>
            </a:r>
            <a:r>
              <a:rPr lang="en-US" sz="3200" dirty="0"/>
              <a:t>and/or mineral sediment density</a:t>
            </a:r>
          </a:p>
        </p:txBody>
      </p:sp>
      <p:sp>
        <p:nvSpPr>
          <p:cNvPr id="41987" name="Rectangle 3"/>
          <p:cNvSpPr>
            <a:spLocks noGrp="1" noChangeArrowheads="1"/>
          </p:cNvSpPr>
          <p:nvPr>
            <p:ph type="body" idx="1"/>
          </p:nvPr>
        </p:nvSpPr>
        <p:spPr>
          <a:xfrm>
            <a:off x="457200" y="2027238"/>
            <a:ext cx="8229600" cy="4525962"/>
          </a:xfrm>
        </p:spPr>
        <p:txBody>
          <a:bodyPr/>
          <a:lstStyle/>
          <a:p>
            <a:pPr>
              <a:buFontTx/>
              <a:buNone/>
            </a:pPr>
            <a:r>
              <a:rPr lang="en-US" sz="2800" dirty="0"/>
              <a:t>King et al. 1982. Science 218:61-63.</a:t>
            </a:r>
          </a:p>
          <a:p>
            <a:endParaRPr lang="en-US" sz="2800" dirty="0"/>
          </a:p>
        </p:txBody>
      </p:sp>
      <p:pic>
        <p:nvPicPr>
          <p:cNvPr id="41989" name="Picture 5"/>
          <p:cNvPicPr>
            <a:picLocks noChangeAspect="1" noChangeArrowheads="1"/>
          </p:cNvPicPr>
          <p:nvPr/>
        </p:nvPicPr>
        <p:blipFill>
          <a:blip r:embed="rId2" cstate="print"/>
          <a:srcRect l="25316" t="67508" r="25316" b="8751"/>
          <a:stretch>
            <a:fillRect/>
          </a:stretch>
        </p:blipFill>
        <p:spPr bwMode="auto">
          <a:xfrm>
            <a:off x="228600" y="2819400"/>
            <a:ext cx="8382000" cy="3023419"/>
          </a:xfrm>
          <a:prstGeom prst="rect">
            <a:avLst/>
          </a:prstGeom>
          <a:noFill/>
          <a:ln w="9525">
            <a:noFill/>
            <a:miter lim="800000"/>
            <a:headEnd/>
            <a:tailEnd/>
          </a:ln>
          <a:effectLst/>
        </p:spPr>
      </p:pic>
    </p:spTree>
    <p:extLst>
      <p:ext uri="{BB962C8B-B14F-4D97-AF65-F5344CB8AC3E}">
        <p14:creationId xmlns:p14="http://schemas.microsoft.com/office/powerpoint/2010/main" val="64371133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descr="DeLauneBD&amp;Salt"/>
          <p:cNvPicPr>
            <a:picLocks noChangeAspect="1" noChangeArrowheads="1"/>
          </p:cNvPicPr>
          <p:nvPr/>
        </p:nvPicPr>
        <p:blipFill>
          <a:blip r:embed="rId2" cstate="print"/>
          <a:srcRect l="8571" t="9217" r="5714" b="6144"/>
          <a:stretch>
            <a:fillRect/>
          </a:stretch>
        </p:blipFill>
        <p:spPr bwMode="auto">
          <a:xfrm>
            <a:off x="533400" y="533400"/>
            <a:ext cx="3918812" cy="3599566"/>
          </a:xfrm>
          <a:prstGeom prst="rect">
            <a:avLst/>
          </a:prstGeom>
          <a:noFill/>
        </p:spPr>
      </p:pic>
      <p:pic>
        <p:nvPicPr>
          <p:cNvPr id="148486" name="Picture 6"/>
          <p:cNvPicPr>
            <a:picLocks noChangeAspect="1" noChangeArrowheads="1"/>
          </p:cNvPicPr>
          <p:nvPr/>
        </p:nvPicPr>
        <p:blipFill>
          <a:blip r:embed="rId3" cstate="print"/>
          <a:srcRect/>
          <a:stretch>
            <a:fillRect/>
          </a:stretch>
        </p:blipFill>
        <p:spPr bwMode="auto">
          <a:xfrm>
            <a:off x="4724400" y="533400"/>
            <a:ext cx="4276725" cy="2886075"/>
          </a:xfrm>
          <a:prstGeom prst="rect">
            <a:avLst/>
          </a:prstGeom>
          <a:noFill/>
          <a:ln w="9525">
            <a:noFill/>
            <a:miter lim="800000"/>
            <a:headEnd/>
            <a:tailEnd/>
          </a:ln>
        </p:spPr>
      </p:pic>
      <p:sp>
        <p:nvSpPr>
          <p:cNvPr id="7" name="Rectangle 3"/>
          <p:cNvSpPr txBox="1">
            <a:spLocks noChangeArrowheads="1"/>
          </p:cNvSpPr>
          <p:nvPr/>
        </p:nvSpPr>
        <p:spPr>
          <a:xfrm>
            <a:off x="457200" y="4237038"/>
            <a:ext cx="8229600" cy="4525962"/>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0" cap="none" spc="0" normalizeH="0" baseline="0" noProof="0" dirty="0" err="1" smtClean="0">
                <a:ln>
                  <a:noFill/>
                </a:ln>
                <a:effectLst/>
                <a:uLnTx/>
                <a:uFillTx/>
                <a:latin typeface="+mn-lt"/>
                <a:ea typeface="+mn-ea"/>
                <a:cs typeface="+mn-cs"/>
              </a:rPr>
              <a:t>DeLaune</a:t>
            </a:r>
            <a:r>
              <a:rPr kumimoji="0" lang="en-US" sz="2400" b="0" i="0" u="none" strike="noStrike" kern="0" cap="none" spc="0" normalizeH="0" baseline="0" noProof="0" dirty="0" smtClean="0">
                <a:ln>
                  <a:noFill/>
                </a:ln>
                <a:effectLst/>
                <a:uLnTx/>
                <a:uFillTx/>
                <a:latin typeface="+mn-lt"/>
                <a:ea typeface="+mn-ea"/>
                <a:cs typeface="+mn-cs"/>
              </a:rPr>
              <a:t> and </a:t>
            </a:r>
            <a:r>
              <a:rPr kumimoji="0" lang="en-US" sz="2400" b="0" i="0" u="none" strike="noStrike" kern="0" cap="none" spc="0" normalizeH="0" baseline="0" noProof="0" dirty="0" err="1" smtClean="0">
                <a:ln>
                  <a:noFill/>
                </a:ln>
                <a:effectLst/>
                <a:uLnTx/>
                <a:uFillTx/>
                <a:latin typeface="+mn-lt"/>
                <a:ea typeface="+mn-ea"/>
                <a:cs typeface="+mn-cs"/>
              </a:rPr>
              <a:t>Pezeshki</a:t>
            </a:r>
            <a:r>
              <a:rPr kumimoji="0" lang="en-US" sz="2400" b="0" i="0" u="none" strike="noStrike" kern="0" cap="none" spc="0" normalizeH="0" baseline="0" noProof="0" dirty="0" smtClean="0">
                <a:ln>
                  <a:noFill/>
                </a:ln>
                <a:effectLst/>
                <a:uLnTx/>
                <a:uFillTx/>
                <a:latin typeface="+mn-lt"/>
                <a:ea typeface="+mn-ea"/>
                <a:cs typeface="+mn-cs"/>
              </a:rPr>
              <a:t>. 1988. Northeast Gulf Science 10:195-204.</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effectLst/>
                <a:uLnTx/>
                <a:uFillTx/>
                <a:latin typeface="+mn-lt"/>
                <a:ea typeface="+mn-ea"/>
                <a:cs typeface="+mn-cs"/>
              </a:rPr>
              <a:t>Nyman et al.  1994. Earth Surface Processes and Landforms 19:69-84.</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0" cap="none" spc="0" normalizeH="0" baseline="0" noProof="0" dirty="0" smtClean="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6873381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05_0574"/>
          <p:cNvPicPr>
            <a:picLocks noChangeAspect="1" noChangeArrowheads="1"/>
          </p:cNvPicPr>
          <p:nvPr/>
        </p:nvPicPr>
        <p:blipFill>
          <a:blip r:embed="rId2" cstate="print"/>
          <a:srcRect/>
          <a:stretch>
            <a:fillRect/>
          </a:stretch>
        </p:blipFill>
        <p:spPr bwMode="auto">
          <a:xfrm>
            <a:off x="0" y="0"/>
            <a:ext cx="9144000" cy="6862763"/>
          </a:xfrm>
          <a:prstGeom prst="rect">
            <a:avLst/>
          </a:prstGeom>
          <a:noFill/>
        </p:spPr>
      </p:pic>
      <p:pic>
        <p:nvPicPr>
          <p:cNvPr id="5" name="Picture 5" descr="DeLauneBD&amp;Salt"/>
          <p:cNvPicPr>
            <a:picLocks noChangeAspect="1" noChangeArrowheads="1"/>
          </p:cNvPicPr>
          <p:nvPr/>
        </p:nvPicPr>
        <p:blipFill>
          <a:blip r:embed="rId3" cstate="print"/>
          <a:srcRect l="8571" t="9217" r="5714" b="6144"/>
          <a:stretch>
            <a:fillRect/>
          </a:stretch>
        </p:blipFill>
        <p:spPr bwMode="auto">
          <a:xfrm>
            <a:off x="533400" y="533400"/>
            <a:ext cx="3918812" cy="3599566"/>
          </a:xfrm>
          <a:prstGeom prst="rect">
            <a:avLst/>
          </a:prstGeom>
          <a:noFill/>
        </p:spPr>
      </p:pic>
      <p:pic>
        <p:nvPicPr>
          <p:cNvPr id="6" name="Picture 6"/>
          <p:cNvPicPr>
            <a:picLocks noChangeAspect="1" noChangeArrowheads="1"/>
          </p:cNvPicPr>
          <p:nvPr/>
        </p:nvPicPr>
        <p:blipFill>
          <a:blip r:embed="rId4" cstate="print"/>
          <a:srcRect/>
          <a:stretch>
            <a:fillRect/>
          </a:stretch>
        </p:blipFill>
        <p:spPr bwMode="auto">
          <a:xfrm>
            <a:off x="4724400" y="533400"/>
            <a:ext cx="4276725" cy="2886075"/>
          </a:xfrm>
          <a:prstGeom prst="rect">
            <a:avLst/>
          </a:prstGeom>
          <a:noFill/>
          <a:ln w="9525">
            <a:noFill/>
            <a:miter lim="800000"/>
            <a:headEnd/>
            <a:tailEnd/>
          </a:ln>
        </p:spPr>
      </p:pic>
    </p:spTree>
    <p:extLst>
      <p:ext uri="{BB962C8B-B14F-4D97-AF65-F5344CB8AC3E}">
        <p14:creationId xmlns:p14="http://schemas.microsoft.com/office/powerpoint/2010/main" val="346058011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05_0574"/>
          <p:cNvPicPr>
            <a:picLocks noChangeAspect="1" noChangeArrowheads="1"/>
          </p:cNvPicPr>
          <p:nvPr/>
        </p:nvPicPr>
        <p:blipFill>
          <a:blip r:embed="rId2" cstate="print"/>
          <a:srcRect/>
          <a:stretch>
            <a:fillRect/>
          </a:stretch>
        </p:blipFill>
        <p:spPr bwMode="auto">
          <a:xfrm>
            <a:off x="0" y="0"/>
            <a:ext cx="9144000" cy="6862763"/>
          </a:xfrm>
          <a:prstGeom prst="rect">
            <a:avLst/>
          </a:prstGeom>
          <a:noFill/>
        </p:spPr>
      </p:pic>
      <p:pic>
        <p:nvPicPr>
          <p:cNvPr id="12291" name="Picture 5" descr="VertAcc"/>
          <p:cNvPicPr>
            <a:picLocks noChangeAspect="1" noChangeArrowheads="1"/>
          </p:cNvPicPr>
          <p:nvPr/>
        </p:nvPicPr>
        <p:blipFill>
          <a:blip r:embed="rId3" cstate="print"/>
          <a:srcRect/>
          <a:stretch>
            <a:fillRect/>
          </a:stretch>
        </p:blipFill>
        <p:spPr bwMode="auto">
          <a:xfrm>
            <a:off x="76200" y="0"/>
            <a:ext cx="4572000" cy="3222625"/>
          </a:xfrm>
          <a:prstGeom prst="rect">
            <a:avLst/>
          </a:prstGeom>
          <a:noFill/>
          <a:ln w="9525">
            <a:noFill/>
            <a:miter lim="800000"/>
            <a:headEnd/>
            <a:tailEnd/>
          </a:ln>
        </p:spPr>
      </p:pic>
    </p:spTree>
    <p:extLst>
      <p:ext uri="{BB962C8B-B14F-4D97-AF65-F5344CB8AC3E}">
        <p14:creationId xmlns:p14="http://schemas.microsoft.com/office/powerpoint/2010/main" val="39946773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flood1882"/>
          <p:cNvPicPr>
            <a:picLocks noChangeAspect="1" noChangeArrowheads="1"/>
          </p:cNvPicPr>
          <p:nvPr/>
        </p:nvPicPr>
        <p:blipFill>
          <a:blip r:embed="rId2" cstate="print"/>
          <a:srcRect/>
          <a:stretch>
            <a:fillRect/>
          </a:stretch>
        </p:blipFill>
        <p:spPr bwMode="auto">
          <a:xfrm>
            <a:off x="0" y="-1"/>
            <a:ext cx="4412241" cy="5486400"/>
          </a:xfrm>
          <a:prstGeom prst="rect">
            <a:avLst/>
          </a:prstGeom>
          <a:noFill/>
        </p:spPr>
      </p:pic>
      <p:pic>
        <p:nvPicPr>
          <p:cNvPr id="5" name="Picture 4" descr="1874LouisianaMap"/>
          <p:cNvPicPr>
            <a:picLocks noChangeAspect="1" noChangeArrowheads="1"/>
          </p:cNvPicPr>
          <p:nvPr/>
        </p:nvPicPr>
        <p:blipFill>
          <a:blip r:embed="rId3" cstate="print"/>
          <a:srcRect/>
          <a:stretch>
            <a:fillRect/>
          </a:stretch>
        </p:blipFill>
        <p:spPr bwMode="auto">
          <a:xfrm>
            <a:off x="1752600" y="381000"/>
            <a:ext cx="4245609" cy="5486400"/>
          </a:xfrm>
          <a:prstGeom prst="rect">
            <a:avLst/>
          </a:prstGeom>
          <a:noFill/>
        </p:spPr>
      </p:pic>
      <p:pic>
        <p:nvPicPr>
          <p:cNvPr id="6" name="Picture 4" descr="1882LouisianaMap"/>
          <p:cNvPicPr>
            <a:picLocks noChangeAspect="1" noChangeArrowheads="1"/>
          </p:cNvPicPr>
          <p:nvPr/>
        </p:nvPicPr>
        <p:blipFill>
          <a:blip r:embed="rId4" cstate="print"/>
          <a:srcRect/>
          <a:stretch>
            <a:fillRect/>
          </a:stretch>
        </p:blipFill>
        <p:spPr bwMode="auto">
          <a:xfrm>
            <a:off x="3810000" y="990600"/>
            <a:ext cx="3505200" cy="5486400"/>
          </a:xfrm>
          <a:prstGeom prst="rect">
            <a:avLst/>
          </a:prstGeom>
          <a:noFill/>
        </p:spPr>
      </p:pic>
      <p:pic>
        <p:nvPicPr>
          <p:cNvPr id="7" name="Picture 4" descr="1890LouisianaMap"/>
          <p:cNvPicPr>
            <a:picLocks noChangeAspect="1" noChangeArrowheads="1"/>
          </p:cNvPicPr>
          <p:nvPr/>
        </p:nvPicPr>
        <p:blipFill>
          <a:blip r:embed="rId5" cstate="print"/>
          <a:srcRect/>
          <a:stretch>
            <a:fillRect/>
          </a:stretch>
        </p:blipFill>
        <p:spPr bwMode="auto">
          <a:xfrm>
            <a:off x="5378450" y="1371600"/>
            <a:ext cx="3765550" cy="5486400"/>
          </a:xfrm>
          <a:prstGeom prst="rect">
            <a:avLst/>
          </a:prstGeom>
          <a:noFill/>
        </p:spPr>
      </p:pic>
    </p:spTree>
    <p:extLst>
      <p:ext uri="{BB962C8B-B14F-4D97-AF65-F5344CB8AC3E}">
        <p14:creationId xmlns:p14="http://schemas.microsoft.com/office/powerpoint/2010/main" val="316548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5_0574"/>
          <p:cNvPicPr>
            <a:picLocks noChangeAspect="1" noChangeArrowheads="1"/>
          </p:cNvPicPr>
          <p:nvPr/>
        </p:nvPicPr>
        <p:blipFill>
          <a:blip r:embed="rId2" cstate="print"/>
          <a:srcRect/>
          <a:stretch>
            <a:fillRect/>
          </a:stretch>
        </p:blipFill>
        <p:spPr bwMode="auto">
          <a:xfrm>
            <a:off x="0" y="0"/>
            <a:ext cx="9144000" cy="6862763"/>
          </a:xfrm>
          <a:prstGeom prst="rect">
            <a:avLst/>
          </a:prstGeom>
          <a:noFill/>
        </p:spPr>
      </p:pic>
      <p:pic>
        <p:nvPicPr>
          <p:cNvPr id="4" name="Picture 2" descr="flood1882"/>
          <p:cNvPicPr>
            <a:picLocks noChangeAspect="1" noChangeArrowheads="1"/>
          </p:cNvPicPr>
          <p:nvPr/>
        </p:nvPicPr>
        <p:blipFill>
          <a:blip r:embed="rId3" cstate="print"/>
          <a:srcRect/>
          <a:stretch>
            <a:fillRect/>
          </a:stretch>
        </p:blipFill>
        <p:spPr bwMode="auto">
          <a:xfrm>
            <a:off x="0" y="-1"/>
            <a:ext cx="4412241" cy="5486400"/>
          </a:xfrm>
          <a:prstGeom prst="rect">
            <a:avLst/>
          </a:prstGeom>
          <a:noFill/>
        </p:spPr>
      </p:pic>
    </p:spTree>
    <p:extLst>
      <p:ext uri="{BB962C8B-B14F-4D97-AF65-F5344CB8AC3E}">
        <p14:creationId xmlns:p14="http://schemas.microsoft.com/office/powerpoint/2010/main" val="17524569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DeltaLobeStages"/>
          <p:cNvPicPr>
            <a:picLocks noChangeAspect="1" noChangeArrowheads="1"/>
          </p:cNvPicPr>
          <p:nvPr/>
        </p:nvPicPr>
        <p:blipFill>
          <a:blip r:embed="rId3" cstate="print"/>
          <a:srcRect/>
          <a:stretch>
            <a:fillRect/>
          </a:stretch>
        </p:blipFill>
        <p:spPr bwMode="auto">
          <a:xfrm>
            <a:off x="0" y="0"/>
            <a:ext cx="9144000" cy="6275388"/>
          </a:xfrm>
          <a:prstGeom prst="rect">
            <a:avLst/>
          </a:prstGeom>
          <a:noFill/>
        </p:spPr>
      </p:pic>
      <p:sp>
        <p:nvSpPr>
          <p:cNvPr id="391172" name="Rectangle 4"/>
          <p:cNvSpPr>
            <a:spLocks noChangeArrowheads="1"/>
          </p:cNvSpPr>
          <p:nvPr/>
        </p:nvSpPr>
        <p:spPr bwMode="auto">
          <a:xfrm>
            <a:off x="3276600" y="2133600"/>
            <a:ext cx="533400" cy="457200"/>
          </a:xfrm>
          <a:prstGeom prst="rect">
            <a:avLst/>
          </a:prstGeom>
          <a:solidFill>
            <a:srgbClr val="FFFF00">
              <a:alpha val="25000"/>
            </a:srgbClr>
          </a:solidFill>
          <a:ln w="9525" algn="ctr">
            <a:noFill/>
            <a:miter lim="800000"/>
            <a:headEnd/>
            <a:tailEnd/>
          </a:ln>
          <a:effectLst/>
        </p:spPr>
        <p:txBody>
          <a:bodyPr wrap="none" anchor="ctr"/>
          <a:lstStyle/>
          <a:p>
            <a:endParaRPr lang="en-US"/>
          </a:p>
        </p:txBody>
      </p:sp>
      <p:sp>
        <p:nvSpPr>
          <p:cNvPr id="391173" name="Rectangle 5"/>
          <p:cNvSpPr>
            <a:spLocks noChangeArrowheads="1"/>
          </p:cNvSpPr>
          <p:nvPr/>
        </p:nvSpPr>
        <p:spPr bwMode="auto">
          <a:xfrm>
            <a:off x="4398963" y="2876550"/>
            <a:ext cx="533400" cy="457200"/>
          </a:xfrm>
          <a:prstGeom prst="rect">
            <a:avLst/>
          </a:prstGeom>
          <a:solidFill>
            <a:srgbClr val="FFFF00">
              <a:alpha val="25000"/>
            </a:srgbClr>
          </a:solidFill>
          <a:ln w="9525" algn="ctr">
            <a:noFill/>
            <a:miter lim="800000"/>
            <a:headEnd/>
            <a:tailEnd/>
          </a:ln>
          <a:effectLst/>
        </p:spPr>
        <p:txBody>
          <a:bodyPr wrap="none" anchor="ctr"/>
          <a:lstStyle/>
          <a:p>
            <a:endParaRPr lang="en-US"/>
          </a:p>
        </p:txBody>
      </p:sp>
      <p:sp>
        <p:nvSpPr>
          <p:cNvPr id="391174" name="Rectangle 6"/>
          <p:cNvSpPr>
            <a:spLocks noChangeArrowheads="1"/>
          </p:cNvSpPr>
          <p:nvPr/>
        </p:nvSpPr>
        <p:spPr bwMode="auto">
          <a:xfrm>
            <a:off x="3257550" y="3619500"/>
            <a:ext cx="533400" cy="457200"/>
          </a:xfrm>
          <a:prstGeom prst="rect">
            <a:avLst/>
          </a:prstGeom>
          <a:solidFill>
            <a:srgbClr val="FFFF00">
              <a:alpha val="25000"/>
            </a:srgbClr>
          </a:solidFill>
          <a:ln w="9525" algn="ctr">
            <a:noFill/>
            <a:miter lim="800000"/>
            <a:headEnd/>
            <a:tailEnd/>
          </a:ln>
          <a:effectLst/>
        </p:spPr>
        <p:txBody>
          <a:bodyPr wrap="none" anchor="ctr"/>
          <a:lstStyle/>
          <a:p>
            <a:endParaRPr lang="en-US"/>
          </a:p>
        </p:txBody>
      </p:sp>
      <p:sp>
        <p:nvSpPr>
          <p:cNvPr id="6" name="TextBox 5"/>
          <p:cNvSpPr txBox="1"/>
          <p:nvPr/>
        </p:nvSpPr>
        <p:spPr>
          <a:xfrm>
            <a:off x="3781425" y="3311723"/>
            <a:ext cx="1304421" cy="307777"/>
          </a:xfrm>
          <a:prstGeom prst="rect">
            <a:avLst/>
          </a:prstGeom>
          <a:noFill/>
        </p:spPr>
        <p:txBody>
          <a:bodyPr wrap="none" rtlCol="0">
            <a:spAutoFit/>
          </a:bodyPr>
          <a:lstStyle/>
          <a:p>
            <a:r>
              <a:rPr lang="en-US" sz="1400" dirty="0" smtClean="0"/>
              <a:t>Inactive Delta</a:t>
            </a:r>
            <a:endParaRPr lang="en-US" dirty="0"/>
          </a:p>
        </p:txBody>
      </p:sp>
      <p:sp>
        <p:nvSpPr>
          <p:cNvPr id="7" name="TextBox 6"/>
          <p:cNvSpPr txBox="1"/>
          <p:nvPr/>
        </p:nvSpPr>
        <p:spPr>
          <a:xfrm>
            <a:off x="3790950" y="812431"/>
            <a:ext cx="1304421" cy="372411"/>
          </a:xfrm>
          <a:prstGeom prst="rect">
            <a:avLst/>
          </a:prstGeom>
          <a:noFill/>
        </p:spPr>
        <p:txBody>
          <a:bodyPr wrap="none" rtlCol="0">
            <a:spAutoFit/>
          </a:bodyPr>
          <a:lstStyle/>
          <a:p>
            <a:r>
              <a:rPr lang="en-US" sz="1400" dirty="0" smtClean="0"/>
              <a:t>Inactive Delta</a:t>
            </a:r>
            <a:endParaRPr lang="en-US" dirty="0"/>
          </a:p>
        </p:txBody>
      </p:sp>
      <p:sp>
        <p:nvSpPr>
          <p:cNvPr id="8" name="TextBox 7"/>
          <p:cNvSpPr txBox="1"/>
          <p:nvPr/>
        </p:nvSpPr>
        <p:spPr>
          <a:xfrm>
            <a:off x="448179" y="3254573"/>
            <a:ext cx="1304421" cy="307777"/>
          </a:xfrm>
          <a:prstGeom prst="rect">
            <a:avLst/>
          </a:prstGeom>
          <a:noFill/>
        </p:spPr>
        <p:txBody>
          <a:bodyPr wrap="none" rtlCol="0">
            <a:spAutoFit/>
          </a:bodyPr>
          <a:lstStyle/>
          <a:p>
            <a:r>
              <a:rPr lang="en-US" sz="1400" dirty="0" smtClean="0"/>
              <a:t>Inactive Delta</a:t>
            </a:r>
            <a:endParaRPr lang="en-US" dirty="0"/>
          </a:p>
        </p:txBody>
      </p:sp>
      <p:sp>
        <p:nvSpPr>
          <p:cNvPr id="9" name="Rectangle 6"/>
          <p:cNvSpPr>
            <a:spLocks noChangeArrowheads="1"/>
          </p:cNvSpPr>
          <p:nvPr/>
        </p:nvSpPr>
        <p:spPr bwMode="auto">
          <a:xfrm>
            <a:off x="2209800" y="2895600"/>
            <a:ext cx="533400" cy="457200"/>
          </a:xfrm>
          <a:prstGeom prst="rect">
            <a:avLst/>
          </a:prstGeom>
          <a:solidFill>
            <a:srgbClr val="FFFF00">
              <a:alpha val="25000"/>
            </a:srgbClr>
          </a:solidFill>
          <a:ln w="9525" algn="ctr">
            <a:noFill/>
            <a:miter lim="800000"/>
            <a:headEnd/>
            <a:tailEnd/>
          </a:ln>
          <a:effectLst/>
        </p:spPr>
        <p:txBody>
          <a:bodyPr wrap="none" anchor="ctr"/>
          <a:lstStyle/>
          <a:p>
            <a:endParaRPr lang="en-US"/>
          </a:p>
        </p:txBody>
      </p:sp>
    </p:spTree>
    <p:custDataLst>
      <p:tags r:id="rId1"/>
    </p:custDataLst>
    <p:extLst>
      <p:ext uri="{BB962C8B-B14F-4D97-AF65-F5344CB8AC3E}">
        <p14:creationId xmlns:p14="http://schemas.microsoft.com/office/powerpoint/2010/main" val="382339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11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9117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9117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2" grpId="0" animBg="1"/>
      <p:bldP spid="391173" grpId="0" animBg="1"/>
      <p:bldP spid="391174"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r>
              <a:rPr lang="en-US" baseline="30000" dirty="0" smtClean="0"/>
              <a:t>rd</a:t>
            </a:r>
            <a:r>
              <a:rPr lang="en-US" dirty="0" smtClean="0"/>
              <a:t> take home message</a:t>
            </a:r>
            <a:endParaRPr lang="en-US" dirty="0"/>
          </a:p>
        </p:txBody>
      </p:sp>
      <p:sp>
        <p:nvSpPr>
          <p:cNvPr id="3" name="Content Placeholder 2"/>
          <p:cNvSpPr>
            <a:spLocks noGrp="1"/>
          </p:cNvSpPr>
          <p:nvPr>
            <p:ph idx="1"/>
          </p:nvPr>
        </p:nvSpPr>
        <p:spPr>
          <a:xfrm>
            <a:off x="457200" y="1600200"/>
            <a:ext cx="8229600" cy="4800600"/>
          </a:xfrm>
        </p:spPr>
        <p:txBody>
          <a:bodyPr/>
          <a:lstStyle/>
          <a:p>
            <a:r>
              <a:rPr lang="en-US" sz="2800" dirty="0" smtClean="0"/>
              <a:t>Mineral sediments are needed to create, or recreate, wetlands in open water areas</a:t>
            </a:r>
          </a:p>
          <a:p>
            <a:r>
              <a:rPr lang="en-US" sz="2800" dirty="0" smtClean="0"/>
              <a:t>Mineral sediments probably are important indirectly to marsh vertical accretion via vegetative growth by providing nutrients and moderating sulfide toxicity.</a:t>
            </a:r>
          </a:p>
          <a:p>
            <a:r>
              <a:rPr lang="en-US" sz="2800" dirty="0" smtClean="0"/>
              <a:t>other factors that can limit plant production probably can limit vertical accretion too; i.e., low nutrient availability, high salinity, too much flooding</a:t>
            </a:r>
            <a:r>
              <a:rPr lang="en-US" dirty="0" smtClean="0"/>
              <a:t> </a:t>
            </a:r>
            <a:endParaRPr lang="en-US" dirty="0"/>
          </a:p>
        </p:txBody>
      </p:sp>
    </p:spTree>
    <p:extLst>
      <p:ext uri="{BB962C8B-B14F-4D97-AF65-F5344CB8AC3E}">
        <p14:creationId xmlns:p14="http://schemas.microsoft.com/office/powerpoint/2010/main" val="182891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4" descr="VertAcc"/>
          <p:cNvPicPr>
            <a:picLocks noChangeAspect="1" noChangeArrowheads="1"/>
          </p:cNvPicPr>
          <p:nvPr/>
        </p:nvPicPr>
        <p:blipFill>
          <a:blip r:embed="rId2" cstate="print"/>
          <a:srcRect/>
          <a:stretch>
            <a:fillRect/>
          </a:stretch>
        </p:blipFill>
        <p:spPr bwMode="auto">
          <a:xfrm>
            <a:off x="1371600" y="1600200"/>
            <a:ext cx="6477000" cy="4565385"/>
          </a:xfrm>
          <a:prstGeom prst="rect">
            <a:avLst/>
          </a:prstGeom>
          <a:noFill/>
        </p:spPr>
      </p:pic>
      <p:sp>
        <p:nvSpPr>
          <p:cNvPr id="5" name="Rectangle 2"/>
          <p:cNvSpPr>
            <a:spLocks noGrp="1" noChangeArrowheads="1"/>
          </p:cNvSpPr>
          <p:nvPr>
            <p:ph type="title"/>
          </p:nvPr>
        </p:nvSpPr>
        <p:spPr>
          <a:xfrm>
            <a:off x="685800" y="49360"/>
            <a:ext cx="7772400" cy="1143000"/>
          </a:xfrm>
        </p:spPr>
        <p:txBody>
          <a:bodyPr/>
          <a:lstStyle/>
          <a:p>
            <a:r>
              <a:rPr lang="en-US" sz="4000" dirty="0" smtClean="0"/>
              <a:t>soil organic matter decomposition and marsh vertical accretion</a:t>
            </a:r>
            <a:endParaRPr lang="en-US" sz="4000" dirty="0"/>
          </a:p>
        </p:txBody>
      </p:sp>
      <p:sp>
        <p:nvSpPr>
          <p:cNvPr id="6" name="Oval 5"/>
          <p:cNvSpPr/>
          <p:nvPr/>
        </p:nvSpPr>
        <p:spPr>
          <a:xfrm rot="4256272">
            <a:off x="5239662" y="2635159"/>
            <a:ext cx="2267311" cy="93205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9071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10955"/>
            <a:ext cx="7772400" cy="1143000"/>
          </a:xfrm>
        </p:spPr>
        <p:txBody>
          <a:bodyPr/>
          <a:lstStyle/>
          <a:p>
            <a:r>
              <a:rPr lang="en-US" sz="4000" dirty="0" smtClean="0"/>
              <a:t>soil organic matter decomposition and marsh vertical accretion</a:t>
            </a:r>
            <a:endParaRPr lang="en-US" sz="4000" dirty="0"/>
          </a:p>
        </p:txBody>
      </p:sp>
      <p:pic>
        <p:nvPicPr>
          <p:cNvPr id="6" name="Picture 154"/>
          <p:cNvPicPr>
            <a:picLocks noChangeAspect="1" noChangeArrowheads="1"/>
          </p:cNvPicPr>
          <p:nvPr/>
        </p:nvPicPr>
        <p:blipFill>
          <a:blip r:embed="rId3" cstate="print"/>
          <a:srcRect/>
          <a:stretch>
            <a:fillRect/>
          </a:stretch>
        </p:blipFill>
        <p:spPr bwMode="auto">
          <a:xfrm>
            <a:off x="152400" y="1447800"/>
            <a:ext cx="3656012" cy="3649662"/>
          </a:xfrm>
          <a:prstGeom prst="rect">
            <a:avLst/>
          </a:prstGeom>
          <a:noFill/>
          <a:ln w="9525">
            <a:noFill/>
            <a:miter lim="800000"/>
            <a:headEnd/>
            <a:tailEnd/>
          </a:ln>
        </p:spPr>
      </p:pic>
      <p:graphicFrame>
        <p:nvGraphicFramePr>
          <p:cNvPr id="142340" name="Object 18"/>
          <p:cNvGraphicFramePr>
            <a:graphicFrameLocks noChangeAspect="1"/>
          </p:cNvGraphicFramePr>
          <p:nvPr/>
        </p:nvGraphicFramePr>
        <p:xfrm>
          <a:off x="2209800" y="1524000"/>
          <a:ext cx="4295775" cy="3614738"/>
        </p:xfrm>
        <a:graphic>
          <a:graphicData uri="http://schemas.openxmlformats.org/presentationml/2006/ole">
            <mc:AlternateContent xmlns:mc="http://schemas.openxmlformats.org/markup-compatibility/2006">
              <mc:Choice xmlns:v="urn:schemas-microsoft-com:vml" Requires="v">
                <p:oleObj spid="_x0000_s174101" name="SPW 7.0 Graph" r:id="rId4" imgW="5907600" imgH="4968720" progId="SigmaPlotGraphicObject.7">
                  <p:embed/>
                </p:oleObj>
              </mc:Choice>
              <mc:Fallback>
                <p:oleObj name="SPW 7.0 Graph" r:id="rId4" imgW="5907600" imgH="4968720" progId="SigmaPlotGraphicObjec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524000"/>
                        <a:ext cx="4295775"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64" descr="CumulativeC.JPG"/>
          <p:cNvPicPr>
            <a:picLocks noChangeAspect="1"/>
          </p:cNvPicPr>
          <p:nvPr/>
        </p:nvPicPr>
        <p:blipFill>
          <a:blip r:embed="rId6" cstate="print"/>
          <a:srcRect/>
          <a:stretch>
            <a:fillRect/>
          </a:stretch>
        </p:blipFill>
        <p:spPr bwMode="auto">
          <a:xfrm>
            <a:off x="5486481" y="1976863"/>
            <a:ext cx="3657519" cy="3738137"/>
          </a:xfrm>
          <a:prstGeom prst="rect">
            <a:avLst/>
          </a:prstGeom>
          <a:noFill/>
          <a:ln w="9525">
            <a:noFill/>
            <a:miter lim="800000"/>
            <a:headEnd/>
            <a:tailEnd/>
          </a:ln>
        </p:spPr>
      </p:pic>
      <p:sp>
        <p:nvSpPr>
          <p:cNvPr id="10" name="TextBox 9"/>
          <p:cNvSpPr txBox="1"/>
          <p:nvPr/>
        </p:nvSpPr>
        <p:spPr>
          <a:xfrm>
            <a:off x="152400" y="5105400"/>
            <a:ext cx="2597314" cy="400110"/>
          </a:xfrm>
          <a:prstGeom prst="rect">
            <a:avLst/>
          </a:prstGeom>
          <a:noFill/>
        </p:spPr>
        <p:txBody>
          <a:bodyPr wrap="none" rtlCol="0">
            <a:spAutoFit/>
          </a:bodyPr>
          <a:lstStyle/>
          <a:p>
            <a:r>
              <a:rPr lang="en-US" sz="2000" dirty="0" smtClean="0"/>
              <a:t>4.1 g N m</a:t>
            </a:r>
            <a:r>
              <a:rPr lang="en-US" sz="2000" baseline="30000" dirty="0" smtClean="0"/>
              <a:t>-2</a:t>
            </a:r>
            <a:r>
              <a:rPr lang="en-US" sz="2000" dirty="0" smtClean="0"/>
              <a:t>, 4.5 g P m</a:t>
            </a:r>
            <a:r>
              <a:rPr lang="en-US" sz="2000" baseline="30000" dirty="0" smtClean="0"/>
              <a:t>-2</a:t>
            </a:r>
            <a:endParaRPr lang="en-US" sz="2000" baseline="30000" dirty="0"/>
          </a:p>
        </p:txBody>
      </p:sp>
      <p:sp>
        <p:nvSpPr>
          <p:cNvPr id="11" name="TextBox 10"/>
          <p:cNvSpPr txBox="1"/>
          <p:nvPr/>
        </p:nvSpPr>
        <p:spPr>
          <a:xfrm>
            <a:off x="2676747" y="5421868"/>
            <a:ext cx="2533194" cy="400110"/>
          </a:xfrm>
          <a:prstGeom prst="rect">
            <a:avLst/>
          </a:prstGeom>
          <a:noFill/>
        </p:spPr>
        <p:txBody>
          <a:bodyPr wrap="none" rtlCol="0">
            <a:spAutoFit/>
          </a:bodyPr>
          <a:lstStyle/>
          <a:p>
            <a:r>
              <a:rPr lang="en-US" sz="2000" dirty="0" smtClean="0"/>
              <a:t>36 g N m</a:t>
            </a:r>
            <a:r>
              <a:rPr lang="en-US" sz="2000" baseline="30000" dirty="0" smtClean="0"/>
              <a:t>-2</a:t>
            </a:r>
            <a:r>
              <a:rPr lang="en-US" sz="2000" dirty="0" smtClean="0"/>
              <a:t>, 0.5 g P m</a:t>
            </a:r>
            <a:r>
              <a:rPr lang="en-US" sz="2000" baseline="30000" dirty="0" smtClean="0"/>
              <a:t>-2</a:t>
            </a:r>
            <a:endParaRPr lang="en-US" sz="2000" dirty="0"/>
          </a:p>
        </p:txBody>
      </p:sp>
      <p:sp>
        <p:nvSpPr>
          <p:cNvPr id="12" name="TextBox 11"/>
          <p:cNvSpPr txBox="1"/>
          <p:nvPr/>
        </p:nvSpPr>
        <p:spPr>
          <a:xfrm>
            <a:off x="5681067" y="5638800"/>
            <a:ext cx="3310534" cy="1015663"/>
          </a:xfrm>
          <a:prstGeom prst="rect">
            <a:avLst/>
          </a:prstGeom>
          <a:noFill/>
        </p:spPr>
        <p:txBody>
          <a:bodyPr wrap="square" rtlCol="0">
            <a:spAutoFit/>
          </a:bodyPr>
          <a:lstStyle/>
          <a:p>
            <a:r>
              <a:rPr lang="en-US" sz="2000" dirty="0" smtClean="0"/>
              <a:t>40 g N/m</a:t>
            </a:r>
            <a:r>
              <a:rPr lang="en-US" sz="2000" baseline="30000" dirty="0" smtClean="0"/>
              <a:t>2</a:t>
            </a:r>
            <a:r>
              <a:rPr lang="en-US" sz="2000" dirty="0" smtClean="0"/>
              <a:t>, 60 g P/m</a:t>
            </a:r>
            <a:r>
              <a:rPr lang="en-US" sz="2000" baseline="30000" dirty="0" smtClean="0"/>
              <a:t>2</a:t>
            </a:r>
            <a:r>
              <a:rPr lang="en-US" sz="2000" dirty="0" smtClean="0"/>
              <a:t>, and 40 g K/m</a:t>
            </a:r>
            <a:r>
              <a:rPr lang="en-US" sz="2000" baseline="30000" dirty="0" smtClean="0"/>
              <a:t>2</a:t>
            </a:r>
            <a:r>
              <a:rPr lang="en-US" sz="2000" dirty="0" smtClean="0"/>
              <a:t>.  Fe, </a:t>
            </a:r>
            <a:r>
              <a:rPr lang="en-US" sz="2000" dirty="0" err="1" smtClean="0"/>
              <a:t>Mn</a:t>
            </a:r>
            <a:r>
              <a:rPr lang="en-US" sz="2000" dirty="0" smtClean="0"/>
              <a:t>, and Zn also were present in trace amounts.</a:t>
            </a:r>
            <a:endParaRPr lang="en-US" sz="2000" dirty="0"/>
          </a:p>
        </p:txBody>
      </p:sp>
      <p:sp>
        <p:nvSpPr>
          <p:cNvPr id="3" name="Rectangle 2"/>
          <p:cNvSpPr/>
          <p:nvPr/>
        </p:nvSpPr>
        <p:spPr>
          <a:xfrm>
            <a:off x="0" y="6027003"/>
            <a:ext cx="3688685" cy="646331"/>
          </a:xfrm>
          <a:prstGeom prst="rect">
            <a:avLst/>
          </a:prstGeom>
        </p:spPr>
        <p:txBody>
          <a:bodyPr wrap="square">
            <a:spAutoFit/>
          </a:bodyPr>
          <a:lstStyle/>
          <a:p>
            <a:r>
              <a:rPr lang="en-US" sz="1800" dirty="0" smtClean="0"/>
              <a:t>Nyman.  1999.  Microbial </a:t>
            </a:r>
            <a:r>
              <a:rPr lang="en-US" sz="1800" dirty="0"/>
              <a:t>Ecology </a:t>
            </a:r>
            <a:r>
              <a:rPr lang="en-US" sz="1800" dirty="0" smtClean="0"/>
              <a:t>37:152-162.</a:t>
            </a:r>
            <a:endParaRPr lang="en-US" sz="1800" dirty="0"/>
          </a:p>
        </p:txBody>
      </p:sp>
    </p:spTree>
    <p:extLst>
      <p:ext uri="{BB962C8B-B14F-4D97-AF65-F5344CB8AC3E}">
        <p14:creationId xmlns:p14="http://schemas.microsoft.com/office/powerpoint/2010/main" val="123647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105400"/>
            <a:ext cx="8229600" cy="1020763"/>
          </a:xfrm>
        </p:spPr>
        <p:txBody>
          <a:bodyPr/>
          <a:lstStyle/>
          <a:p>
            <a:r>
              <a:rPr lang="en-US" dirty="0" smtClean="0"/>
              <a:t>soils near Caernarvon do not decompose differently that soils far from Caernarvon</a:t>
            </a:r>
            <a:endParaRPr lang="en-US" dirty="0"/>
          </a:p>
        </p:txBody>
      </p:sp>
      <p:graphicFrame>
        <p:nvGraphicFramePr>
          <p:cNvPr id="83970" name="Object 2"/>
          <p:cNvGraphicFramePr>
            <a:graphicFrameLocks noChangeAspect="1"/>
          </p:cNvGraphicFramePr>
          <p:nvPr/>
        </p:nvGraphicFramePr>
        <p:xfrm>
          <a:off x="2133600" y="1676400"/>
          <a:ext cx="4295775" cy="3162300"/>
        </p:xfrm>
        <a:graphic>
          <a:graphicData uri="http://schemas.openxmlformats.org/presentationml/2006/ole">
            <mc:AlternateContent xmlns:mc="http://schemas.openxmlformats.org/markup-compatibility/2006">
              <mc:Choice xmlns:v="urn:schemas-microsoft-com:vml" Requires="v">
                <p:oleObj spid="_x0000_s175124" name="SPW 7.0 Graph" r:id="rId3" imgW="6184080" imgH="4550760" progId="SigmaPlotGraphicObject.7">
                  <p:embed/>
                </p:oleObj>
              </mc:Choice>
              <mc:Fallback>
                <p:oleObj name="SPW 7.0 Graph" r:id="rId3" imgW="6184080" imgH="4550760" progId="SigmaPlotGraphicObjec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76400"/>
                        <a:ext cx="429577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42217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an 27"/>
          <p:cNvSpPr/>
          <p:nvPr/>
        </p:nvSpPr>
        <p:spPr>
          <a:xfrm rot="5400000">
            <a:off x="7543800" y="1752600"/>
            <a:ext cx="228600" cy="1143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514600" y="1981200"/>
            <a:ext cx="4495800" cy="304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514600" y="21336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514600" y="22860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514600" y="24384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514600" y="25908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514600" y="2743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514600" y="28956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0480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514600" y="32004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514600" y="33528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514600" y="3505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8288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63246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533650" y="1973634"/>
            <a:ext cx="4505325" cy="159966"/>
          </a:xfrm>
          <a:custGeom>
            <a:avLst/>
            <a:gdLst>
              <a:gd name="connsiteX0" fmla="*/ 0 w 4505325"/>
              <a:gd name="connsiteY0" fmla="*/ 121041 h 159966"/>
              <a:gd name="connsiteX1" fmla="*/ 114300 w 4505325"/>
              <a:gd name="connsiteY1" fmla="*/ 106753 h 159966"/>
              <a:gd name="connsiteX2" fmla="*/ 142875 w 4505325"/>
              <a:gd name="connsiteY2" fmla="*/ 92466 h 159966"/>
              <a:gd name="connsiteX3" fmla="*/ 176213 w 4505325"/>
              <a:gd name="connsiteY3" fmla="*/ 59128 h 159966"/>
              <a:gd name="connsiteX4" fmla="*/ 190500 w 4505325"/>
              <a:gd name="connsiteY4" fmla="*/ 40078 h 159966"/>
              <a:gd name="connsiteX5" fmla="*/ 223838 w 4505325"/>
              <a:gd name="connsiteY5" fmla="*/ 30553 h 159966"/>
              <a:gd name="connsiteX6" fmla="*/ 271463 w 4505325"/>
              <a:gd name="connsiteY6" fmla="*/ 35316 h 159966"/>
              <a:gd name="connsiteX7" fmla="*/ 280988 w 4505325"/>
              <a:gd name="connsiteY7" fmla="*/ 49603 h 159966"/>
              <a:gd name="connsiteX8" fmla="*/ 295275 w 4505325"/>
              <a:gd name="connsiteY8" fmla="*/ 54366 h 159966"/>
              <a:gd name="connsiteX9" fmla="*/ 319088 w 4505325"/>
              <a:gd name="connsiteY9" fmla="*/ 68653 h 159966"/>
              <a:gd name="connsiteX10" fmla="*/ 333375 w 4505325"/>
              <a:gd name="connsiteY10" fmla="*/ 73416 h 159966"/>
              <a:gd name="connsiteX11" fmla="*/ 361950 w 4505325"/>
              <a:gd name="connsiteY11" fmla="*/ 92466 h 159966"/>
              <a:gd name="connsiteX12" fmla="*/ 385763 w 4505325"/>
              <a:gd name="connsiteY12" fmla="*/ 97228 h 159966"/>
              <a:gd name="connsiteX13" fmla="*/ 414338 w 4505325"/>
              <a:gd name="connsiteY13" fmla="*/ 106753 h 159966"/>
              <a:gd name="connsiteX14" fmla="*/ 428625 w 4505325"/>
              <a:gd name="connsiteY14" fmla="*/ 111516 h 159966"/>
              <a:gd name="connsiteX15" fmla="*/ 447675 w 4505325"/>
              <a:gd name="connsiteY15" fmla="*/ 116278 h 159966"/>
              <a:gd name="connsiteX16" fmla="*/ 490538 w 4505325"/>
              <a:gd name="connsiteY16" fmla="*/ 106753 h 159966"/>
              <a:gd name="connsiteX17" fmla="*/ 504825 w 4505325"/>
              <a:gd name="connsiteY17" fmla="*/ 92466 h 159966"/>
              <a:gd name="connsiteX18" fmla="*/ 523875 w 4505325"/>
              <a:gd name="connsiteY18" fmla="*/ 78178 h 159966"/>
              <a:gd name="connsiteX19" fmla="*/ 547688 w 4505325"/>
              <a:gd name="connsiteY19" fmla="*/ 59128 h 159966"/>
              <a:gd name="connsiteX20" fmla="*/ 561975 w 4505325"/>
              <a:gd name="connsiteY20" fmla="*/ 40078 h 159966"/>
              <a:gd name="connsiteX21" fmla="*/ 590550 w 4505325"/>
              <a:gd name="connsiteY21" fmla="*/ 21028 h 159966"/>
              <a:gd name="connsiteX22" fmla="*/ 600075 w 4505325"/>
              <a:gd name="connsiteY22" fmla="*/ 35316 h 159966"/>
              <a:gd name="connsiteX23" fmla="*/ 609600 w 4505325"/>
              <a:gd name="connsiteY23" fmla="*/ 63891 h 159966"/>
              <a:gd name="connsiteX24" fmla="*/ 638175 w 4505325"/>
              <a:gd name="connsiteY24" fmla="*/ 87703 h 159966"/>
              <a:gd name="connsiteX25" fmla="*/ 647700 w 4505325"/>
              <a:gd name="connsiteY25" fmla="*/ 101991 h 159966"/>
              <a:gd name="connsiteX26" fmla="*/ 676275 w 4505325"/>
              <a:gd name="connsiteY26" fmla="*/ 121041 h 159966"/>
              <a:gd name="connsiteX27" fmla="*/ 690563 w 4505325"/>
              <a:gd name="connsiteY27" fmla="*/ 130566 h 159966"/>
              <a:gd name="connsiteX28" fmla="*/ 723900 w 4505325"/>
              <a:gd name="connsiteY28" fmla="*/ 140091 h 159966"/>
              <a:gd name="connsiteX29" fmla="*/ 795338 w 4505325"/>
              <a:gd name="connsiteY29" fmla="*/ 130566 h 159966"/>
              <a:gd name="connsiteX30" fmla="*/ 809625 w 4505325"/>
              <a:gd name="connsiteY30" fmla="*/ 121041 h 159966"/>
              <a:gd name="connsiteX31" fmla="*/ 866775 w 4505325"/>
              <a:gd name="connsiteY31" fmla="*/ 106753 h 159966"/>
              <a:gd name="connsiteX32" fmla="*/ 900113 w 4505325"/>
              <a:gd name="connsiteY32" fmla="*/ 87703 h 159966"/>
              <a:gd name="connsiteX33" fmla="*/ 923925 w 4505325"/>
              <a:gd name="connsiteY33" fmla="*/ 78178 h 159966"/>
              <a:gd name="connsiteX34" fmla="*/ 962025 w 4505325"/>
              <a:gd name="connsiteY34" fmla="*/ 49603 h 159966"/>
              <a:gd name="connsiteX35" fmla="*/ 990600 w 4505325"/>
              <a:gd name="connsiteY35" fmla="*/ 30553 h 159966"/>
              <a:gd name="connsiteX36" fmla="*/ 1000125 w 4505325"/>
              <a:gd name="connsiteY36" fmla="*/ 44841 h 159966"/>
              <a:gd name="connsiteX37" fmla="*/ 1009650 w 4505325"/>
              <a:gd name="connsiteY37" fmla="*/ 63891 h 159966"/>
              <a:gd name="connsiteX38" fmla="*/ 1033463 w 4505325"/>
              <a:gd name="connsiteY38" fmla="*/ 92466 h 159966"/>
              <a:gd name="connsiteX39" fmla="*/ 1047750 w 4505325"/>
              <a:gd name="connsiteY39" fmla="*/ 97228 h 159966"/>
              <a:gd name="connsiteX40" fmla="*/ 1071563 w 4505325"/>
              <a:gd name="connsiteY40" fmla="*/ 111516 h 159966"/>
              <a:gd name="connsiteX41" fmla="*/ 1090613 w 4505325"/>
              <a:gd name="connsiteY41" fmla="*/ 116278 h 159966"/>
              <a:gd name="connsiteX42" fmla="*/ 1104900 w 4505325"/>
              <a:gd name="connsiteY42" fmla="*/ 121041 h 159966"/>
              <a:gd name="connsiteX43" fmla="*/ 1309688 w 4505325"/>
              <a:gd name="connsiteY43" fmla="*/ 106753 h 159966"/>
              <a:gd name="connsiteX44" fmla="*/ 1328738 w 4505325"/>
              <a:gd name="connsiteY44" fmla="*/ 92466 h 159966"/>
              <a:gd name="connsiteX45" fmla="*/ 1343025 w 4505325"/>
              <a:gd name="connsiteY45" fmla="*/ 82941 h 159966"/>
              <a:gd name="connsiteX46" fmla="*/ 1366838 w 4505325"/>
              <a:gd name="connsiteY46" fmla="*/ 68653 h 159966"/>
              <a:gd name="connsiteX47" fmla="*/ 1414463 w 4505325"/>
              <a:gd name="connsiteY47" fmla="*/ 30553 h 159966"/>
              <a:gd name="connsiteX48" fmla="*/ 1423988 w 4505325"/>
              <a:gd name="connsiteY48" fmla="*/ 16266 h 159966"/>
              <a:gd name="connsiteX49" fmla="*/ 1428750 w 4505325"/>
              <a:gd name="connsiteY49" fmla="*/ 1978 h 159966"/>
              <a:gd name="connsiteX50" fmla="*/ 1457325 w 4505325"/>
              <a:gd name="connsiteY50" fmla="*/ 30553 h 159966"/>
              <a:gd name="connsiteX51" fmla="*/ 1485900 w 4505325"/>
              <a:gd name="connsiteY51" fmla="*/ 44841 h 159966"/>
              <a:gd name="connsiteX52" fmla="*/ 1519238 w 4505325"/>
              <a:gd name="connsiteY52" fmla="*/ 54366 h 159966"/>
              <a:gd name="connsiteX53" fmla="*/ 1581150 w 4505325"/>
              <a:gd name="connsiteY53" fmla="*/ 68653 h 159966"/>
              <a:gd name="connsiteX54" fmla="*/ 1614488 w 4505325"/>
              <a:gd name="connsiteY54" fmla="*/ 82941 h 159966"/>
              <a:gd name="connsiteX55" fmla="*/ 1628775 w 4505325"/>
              <a:gd name="connsiteY55" fmla="*/ 87703 h 159966"/>
              <a:gd name="connsiteX56" fmla="*/ 1643063 w 4505325"/>
              <a:gd name="connsiteY56" fmla="*/ 97228 h 159966"/>
              <a:gd name="connsiteX57" fmla="*/ 1690688 w 4505325"/>
              <a:gd name="connsiteY57" fmla="*/ 106753 h 159966"/>
              <a:gd name="connsiteX58" fmla="*/ 1733550 w 4505325"/>
              <a:gd name="connsiteY58" fmla="*/ 125803 h 159966"/>
              <a:gd name="connsiteX59" fmla="*/ 1776413 w 4505325"/>
              <a:gd name="connsiteY59" fmla="*/ 116278 h 159966"/>
              <a:gd name="connsiteX60" fmla="*/ 1819275 w 4505325"/>
              <a:gd name="connsiteY60" fmla="*/ 92466 h 159966"/>
              <a:gd name="connsiteX61" fmla="*/ 1833563 w 4505325"/>
              <a:gd name="connsiteY61" fmla="*/ 87703 h 159966"/>
              <a:gd name="connsiteX62" fmla="*/ 1852613 w 4505325"/>
              <a:gd name="connsiteY62" fmla="*/ 73416 h 159966"/>
              <a:gd name="connsiteX63" fmla="*/ 1885950 w 4505325"/>
              <a:gd name="connsiteY63" fmla="*/ 63891 h 159966"/>
              <a:gd name="connsiteX64" fmla="*/ 1900238 w 4505325"/>
              <a:gd name="connsiteY64" fmla="*/ 54366 h 159966"/>
              <a:gd name="connsiteX65" fmla="*/ 1919288 w 4505325"/>
              <a:gd name="connsiteY65" fmla="*/ 25791 h 159966"/>
              <a:gd name="connsiteX66" fmla="*/ 1938338 w 4505325"/>
              <a:gd name="connsiteY66" fmla="*/ 30553 h 159966"/>
              <a:gd name="connsiteX67" fmla="*/ 1952625 w 4505325"/>
              <a:gd name="connsiteY67" fmla="*/ 63891 h 159966"/>
              <a:gd name="connsiteX68" fmla="*/ 1976438 w 4505325"/>
              <a:gd name="connsiteY68" fmla="*/ 68653 h 159966"/>
              <a:gd name="connsiteX69" fmla="*/ 1990725 w 4505325"/>
              <a:gd name="connsiteY69" fmla="*/ 78178 h 159966"/>
              <a:gd name="connsiteX70" fmla="*/ 2028825 w 4505325"/>
              <a:gd name="connsiteY70" fmla="*/ 87703 h 159966"/>
              <a:gd name="connsiteX71" fmla="*/ 2076450 w 4505325"/>
              <a:gd name="connsiteY71" fmla="*/ 101991 h 159966"/>
              <a:gd name="connsiteX72" fmla="*/ 2138363 w 4505325"/>
              <a:gd name="connsiteY72" fmla="*/ 111516 h 159966"/>
              <a:gd name="connsiteX73" fmla="*/ 2224088 w 4505325"/>
              <a:gd name="connsiteY73" fmla="*/ 101991 h 159966"/>
              <a:gd name="connsiteX74" fmla="*/ 2252663 w 4505325"/>
              <a:gd name="connsiteY74" fmla="*/ 82941 h 159966"/>
              <a:gd name="connsiteX75" fmla="*/ 2300288 w 4505325"/>
              <a:gd name="connsiteY75" fmla="*/ 49603 h 159966"/>
              <a:gd name="connsiteX76" fmla="*/ 2324100 w 4505325"/>
              <a:gd name="connsiteY76" fmla="*/ 40078 h 159966"/>
              <a:gd name="connsiteX77" fmla="*/ 2343150 w 4505325"/>
              <a:gd name="connsiteY77" fmla="*/ 68653 h 159966"/>
              <a:gd name="connsiteX78" fmla="*/ 2357438 w 4505325"/>
              <a:gd name="connsiteY78" fmla="*/ 82941 h 159966"/>
              <a:gd name="connsiteX79" fmla="*/ 2366963 w 4505325"/>
              <a:gd name="connsiteY79" fmla="*/ 97228 h 159966"/>
              <a:gd name="connsiteX80" fmla="*/ 2390775 w 4505325"/>
              <a:gd name="connsiteY80" fmla="*/ 106753 h 159966"/>
              <a:gd name="connsiteX81" fmla="*/ 2409825 w 4505325"/>
              <a:gd name="connsiteY81" fmla="*/ 121041 h 159966"/>
              <a:gd name="connsiteX82" fmla="*/ 2424113 w 4505325"/>
              <a:gd name="connsiteY82" fmla="*/ 125803 h 159966"/>
              <a:gd name="connsiteX83" fmla="*/ 2457450 w 4505325"/>
              <a:gd name="connsiteY83" fmla="*/ 135328 h 159966"/>
              <a:gd name="connsiteX84" fmla="*/ 2557463 w 4505325"/>
              <a:gd name="connsiteY84" fmla="*/ 125803 h 159966"/>
              <a:gd name="connsiteX85" fmla="*/ 2586038 w 4505325"/>
              <a:gd name="connsiteY85" fmla="*/ 116278 h 159966"/>
              <a:gd name="connsiteX86" fmla="*/ 2628900 w 4505325"/>
              <a:gd name="connsiteY86" fmla="*/ 92466 h 159966"/>
              <a:gd name="connsiteX87" fmla="*/ 2647950 w 4505325"/>
              <a:gd name="connsiteY87" fmla="*/ 82941 h 159966"/>
              <a:gd name="connsiteX88" fmla="*/ 2676525 w 4505325"/>
              <a:gd name="connsiteY88" fmla="*/ 68653 h 159966"/>
              <a:gd name="connsiteX89" fmla="*/ 2700338 w 4505325"/>
              <a:gd name="connsiteY89" fmla="*/ 44841 h 159966"/>
              <a:gd name="connsiteX90" fmla="*/ 2709863 w 4505325"/>
              <a:gd name="connsiteY90" fmla="*/ 30553 h 159966"/>
              <a:gd name="connsiteX91" fmla="*/ 2738438 w 4505325"/>
              <a:gd name="connsiteY91" fmla="*/ 6741 h 159966"/>
              <a:gd name="connsiteX92" fmla="*/ 2757488 w 4505325"/>
              <a:gd name="connsiteY92" fmla="*/ 11503 h 159966"/>
              <a:gd name="connsiteX93" fmla="*/ 2786063 w 4505325"/>
              <a:gd name="connsiteY93" fmla="*/ 44841 h 159966"/>
              <a:gd name="connsiteX94" fmla="*/ 2790825 w 4505325"/>
              <a:gd name="connsiteY94" fmla="*/ 59128 h 159966"/>
              <a:gd name="connsiteX95" fmla="*/ 2824163 w 4505325"/>
              <a:gd name="connsiteY95" fmla="*/ 82941 h 159966"/>
              <a:gd name="connsiteX96" fmla="*/ 2833688 w 4505325"/>
              <a:gd name="connsiteY96" fmla="*/ 97228 h 159966"/>
              <a:gd name="connsiteX97" fmla="*/ 2847975 w 4505325"/>
              <a:gd name="connsiteY97" fmla="*/ 101991 h 159966"/>
              <a:gd name="connsiteX98" fmla="*/ 2881313 w 4505325"/>
              <a:gd name="connsiteY98" fmla="*/ 116278 h 159966"/>
              <a:gd name="connsiteX99" fmla="*/ 2914650 w 4505325"/>
              <a:gd name="connsiteY99" fmla="*/ 135328 h 159966"/>
              <a:gd name="connsiteX100" fmla="*/ 2928938 w 4505325"/>
              <a:gd name="connsiteY100" fmla="*/ 140091 h 159966"/>
              <a:gd name="connsiteX101" fmla="*/ 3000375 w 4505325"/>
              <a:gd name="connsiteY101" fmla="*/ 130566 h 159966"/>
              <a:gd name="connsiteX102" fmla="*/ 3033713 w 4505325"/>
              <a:gd name="connsiteY102" fmla="*/ 101991 h 159966"/>
              <a:gd name="connsiteX103" fmla="*/ 3057525 w 4505325"/>
              <a:gd name="connsiteY103" fmla="*/ 92466 h 159966"/>
              <a:gd name="connsiteX104" fmla="*/ 3071813 w 4505325"/>
              <a:gd name="connsiteY104" fmla="*/ 78178 h 159966"/>
              <a:gd name="connsiteX105" fmla="*/ 3090863 w 4505325"/>
              <a:gd name="connsiteY105" fmla="*/ 44841 h 159966"/>
              <a:gd name="connsiteX106" fmla="*/ 3124200 w 4505325"/>
              <a:gd name="connsiteY106" fmla="*/ 21028 h 159966"/>
              <a:gd name="connsiteX107" fmla="*/ 3128963 w 4505325"/>
              <a:gd name="connsiteY107" fmla="*/ 1978 h 159966"/>
              <a:gd name="connsiteX108" fmla="*/ 3143250 w 4505325"/>
              <a:gd name="connsiteY108" fmla="*/ 16266 h 159966"/>
              <a:gd name="connsiteX109" fmla="*/ 3176588 w 4505325"/>
              <a:gd name="connsiteY109" fmla="*/ 68653 h 159966"/>
              <a:gd name="connsiteX110" fmla="*/ 3209925 w 4505325"/>
              <a:gd name="connsiteY110" fmla="*/ 87703 h 159966"/>
              <a:gd name="connsiteX111" fmla="*/ 3238500 w 4505325"/>
              <a:gd name="connsiteY111" fmla="*/ 111516 h 159966"/>
              <a:gd name="connsiteX112" fmla="*/ 3271838 w 4505325"/>
              <a:gd name="connsiteY112" fmla="*/ 125803 h 159966"/>
              <a:gd name="connsiteX113" fmla="*/ 3300413 w 4505325"/>
              <a:gd name="connsiteY113" fmla="*/ 140091 h 159966"/>
              <a:gd name="connsiteX114" fmla="*/ 3333750 w 4505325"/>
              <a:gd name="connsiteY114" fmla="*/ 144853 h 159966"/>
              <a:gd name="connsiteX115" fmla="*/ 3381375 w 4505325"/>
              <a:gd name="connsiteY115" fmla="*/ 159141 h 159966"/>
              <a:gd name="connsiteX116" fmla="*/ 3438525 w 4505325"/>
              <a:gd name="connsiteY116" fmla="*/ 149616 h 159966"/>
              <a:gd name="connsiteX117" fmla="*/ 3471863 w 4505325"/>
              <a:gd name="connsiteY117" fmla="*/ 121041 h 159966"/>
              <a:gd name="connsiteX118" fmla="*/ 3524250 w 4505325"/>
              <a:gd name="connsiteY118" fmla="*/ 73416 h 159966"/>
              <a:gd name="connsiteX119" fmla="*/ 3533775 w 4505325"/>
              <a:gd name="connsiteY119" fmla="*/ 54366 h 159966"/>
              <a:gd name="connsiteX120" fmla="*/ 3562350 w 4505325"/>
              <a:gd name="connsiteY120" fmla="*/ 35316 h 159966"/>
              <a:gd name="connsiteX121" fmla="*/ 3619500 w 4505325"/>
              <a:gd name="connsiteY121" fmla="*/ 87703 h 159966"/>
              <a:gd name="connsiteX122" fmla="*/ 3648075 w 4505325"/>
              <a:gd name="connsiteY122" fmla="*/ 101991 h 159966"/>
              <a:gd name="connsiteX123" fmla="*/ 3671888 w 4505325"/>
              <a:gd name="connsiteY123" fmla="*/ 125803 h 159966"/>
              <a:gd name="connsiteX124" fmla="*/ 3695700 w 4505325"/>
              <a:gd name="connsiteY124" fmla="*/ 135328 h 159966"/>
              <a:gd name="connsiteX125" fmla="*/ 3729038 w 4505325"/>
              <a:gd name="connsiteY125" fmla="*/ 149616 h 159966"/>
              <a:gd name="connsiteX126" fmla="*/ 3805238 w 4505325"/>
              <a:gd name="connsiteY126" fmla="*/ 140091 h 159966"/>
              <a:gd name="connsiteX127" fmla="*/ 3819525 w 4505325"/>
              <a:gd name="connsiteY127" fmla="*/ 130566 h 159966"/>
              <a:gd name="connsiteX128" fmla="*/ 3867150 w 4505325"/>
              <a:gd name="connsiteY128" fmla="*/ 101991 h 159966"/>
              <a:gd name="connsiteX129" fmla="*/ 3905250 w 4505325"/>
              <a:gd name="connsiteY129" fmla="*/ 73416 h 159966"/>
              <a:gd name="connsiteX130" fmla="*/ 3929063 w 4505325"/>
              <a:gd name="connsiteY130" fmla="*/ 59128 h 159966"/>
              <a:gd name="connsiteX131" fmla="*/ 3952875 w 4505325"/>
              <a:gd name="connsiteY131" fmla="*/ 40078 h 159966"/>
              <a:gd name="connsiteX132" fmla="*/ 3986213 w 4505325"/>
              <a:gd name="connsiteY132" fmla="*/ 21028 h 159966"/>
              <a:gd name="connsiteX133" fmla="*/ 4014788 w 4505325"/>
              <a:gd name="connsiteY133" fmla="*/ 40078 h 159966"/>
              <a:gd name="connsiteX134" fmla="*/ 4038600 w 4505325"/>
              <a:gd name="connsiteY134" fmla="*/ 73416 h 159966"/>
              <a:gd name="connsiteX135" fmla="*/ 4076700 w 4505325"/>
              <a:gd name="connsiteY135" fmla="*/ 97228 h 159966"/>
              <a:gd name="connsiteX136" fmla="*/ 4090988 w 4505325"/>
              <a:gd name="connsiteY136" fmla="*/ 101991 h 159966"/>
              <a:gd name="connsiteX137" fmla="*/ 4148138 w 4505325"/>
              <a:gd name="connsiteY137" fmla="*/ 125803 h 159966"/>
              <a:gd name="connsiteX138" fmla="*/ 4162425 w 4505325"/>
              <a:gd name="connsiteY138" fmla="*/ 135328 h 159966"/>
              <a:gd name="connsiteX139" fmla="*/ 4200525 w 4505325"/>
              <a:gd name="connsiteY139" fmla="*/ 144853 h 159966"/>
              <a:gd name="connsiteX140" fmla="*/ 4219575 w 4505325"/>
              <a:gd name="connsiteY140" fmla="*/ 135328 h 159966"/>
              <a:gd name="connsiteX141" fmla="*/ 4281488 w 4505325"/>
              <a:gd name="connsiteY141" fmla="*/ 116278 h 159966"/>
              <a:gd name="connsiteX142" fmla="*/ 4324350 w 4505325"/>
              <a:gd name="connsiteY142" fmla="*/ 78178 h 159966"/>
              <a:gd name="connsiteX143" fmla="*/ 4357688 w 4505325"/>
              <a:gd name="connsiteY143" fmla="*/ 40078 h 159966"/>
              <a:gd name="connsiteX144" fmla="*/ 4381500 w 4505325"/>
              <a:gd name="connsiteY144" fmla="*/ 11503 h 159966"/>
              <a:gd name="connsiteX145" fmla="*/ 4395788 w 4505325"/>
              <a:gd name="connsiteY145" fmla="*/ 21028 h 159966"/>
              <a:gd name="connsiteX146" fmla="*/ 4400550 w 4505325"/>
              <a:gd name="connsiteY146" fmla="*/ 35316 h 159966"/>
              <a:gd name="connsiteX147" fmla="*/ 4410075 w 4505325"/>
              <a:gd name="connsiteY147" fmla="*/ 59128 h 159966"/>
              <a:gd name="connsiteX148" fmla="*/ 4424363 w 4505325"/>
              <a:gd name="connsiteY148" fmla="*/ 87703 h 159966"/>
              <a:gd name="connsiteX149" fmla="*/ 4467225 w 4505325"/>
              <a:gd name="connsiteY149" fmla="*/ 121041 h 159966"/>
              <a:gd name="connsiteX150" fmla="*/ 4481513 w 4505325"/>
              <a:gd name="connsiteY150" fmla="*/ 130566 h 159966"/>
              <a:gd name="connsiteX151" fmla="*/ 4495800 w 4505325"/>
              <a:gd name="connsiteY151" fmla="*/ 140091 h 159966"/>
              <a:gd name="connsiteX152" fmla="*/ 4505325 w 4505325"/>
              <a:gd name="connsiteY152" fmla="*/ 144853 h 15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505325" h="159966">
                <a:moveTo>
                  <a:pt x="0" y="121041"/>
                </a:moveTo>
                <a:cubicBezTo>
                  <a:pt x="7289" y="120347"/>
                  <a:pt x="82892" y="120712"/>
                  <a:pt x="114300" y="106753"/>
                </a:cubicBezTo>
                <a:cubicBezTo>
                  <a:pt x="124031" y="102428"/>
                  <a:pt x="133350" y="97228"/>
                  <a:pt x="142875" y="92466"/>
                </a:cubicBezTo>
                <a:cubicBezTo>
                  <a:pt x="153988" y="81353"/>
                  <a:pt x="166784" y="71701"/>
                  <a:pt x="176213" y="59128"/>
                </a:cubicBezTo>
                <a:cubicBezTo>
                  <a:pt x="180975" y="52778"/>
                  <a:pt x="183694" y="44162"/>
                  <a:pt x="190500" y="40078"/>
                </a:cubicBezTo>
                <a:cubicBezTo>
                  <a:pt x="200410" y="34132"/>
                  <a:pt x="212725" y="33728"/>
                  <a:pt x="223838" y="30553"/>
                </a:cubicBezTo>
                <a:cubicBezTo>
                  <a:pt x="239713" y="32141"/>
                  <a:pt x="256328" y="30271"/>
                  <a:pt x="271463" y="35316"/>
                </a:cubicBezTo>
                <a:cubicBezTo>
                  <a:pt x="276893" y="37126"/>
                  <a:pt x="276519" y="46027"/>
                  <a:pt x="280988" y="49603"/>
                </a:cubicBezTo>
                <a:cubicBezTo>
                  <a:pt x="284908" y="52739"/>
                  <a:pt x="290785" y="52121"/>
                  <a:pt x="295275" y="54366"/>
                </a:cubicBezTo>
                <a:cubicBezTo>
                  <a:pt x="303554" y="58506"/>
                  <a:pt x="310809" y="64513"/>
                  <a:pt x="319088" y="68653"/>
                </a:cubicBezTo>
                <a:cubicBezTo>
                  <a:pt x="323578" y="70898"/>
                  <a:pt x="328987" y="70978"/>
                  <a:pt x="333375" y="73416"/>
                </a:cubicBezTo>
                <a:cubicBezTo>
                  <a:pt x="343382" y="78976"/>
                  <a:pt x="350725" y="90221"/>
                  <a:pt x="361950" y="92466"/>
                </a:cubicBezTo>
                <a:cubicBezTo>
                  <a:pt x="369888" y="94053"/>
                  <a:pt x="377953" y="95098"/>
                  <a:pt x="385763" y="97228"/>
                </a:cubicBezTo>
                <a:cubicBezTo>
                  <a:pt x="395449" y="99870"/>
                  <a:pt x="404813" y="103578"/>
                  <a:pt x="414338" y="106753"/>
                </a:cubicBezTo>
                <a:cubicBezTo>
                  <a:pt x="419100" y="108341"/>
                  <a:pt x="423755" y="110299"/>
                  <a:pt x="428625" y="111516"/>
                </a:cubicBezTo>
                <a:lnTo>
                  <a:pt x="447675" y="116278"/>
                </a:lnTo>
                <a:cubicBezTo>
                  <a:pt x="461963" y="113103"/>
                  <a:pt x="477028" y="112382"/>
                  <a:pt x="490538" y="106753"/>
                </a:cubicBezTo>
                <a:cubicBezTo>
                  <a:pt x="496755" y="104163"/>
                  <a:pt x="499711" y="96849"/>
                  <a:pt x="504825" y="92466"/>
                </a:cubicBezTo>
                <a:cubicBezTo>
                  <a:pt x="510852" y="87300"/>
                  <a:pt x="518262" y="83791"/>
                  <a:pt x="523875" y="78178"/>
                </a:cubicBezTo>
                <a:cubicBezTo>
                  <a:pt x="545417" y="56636"/>
                  <a:pt x="519873" y="68400"/>
                  <a:pt x="547688" y="59128"/>
                </a:cubicBezTo>
                <a:cubicBezTo>
                  <a:pt x="552450" y="52778"/>
                  <a:pt x="556043" y="45351"/>
                  <a:pt x="561975" y="40078"/>
                </a:cubicBezTo>
                <a:cubicBezTo>
                  <a:pt x="570531" y="32473"/>
                  <a:pt x="590550" y="21028"/>
                  <a:pt x="590550" y="21028"/>
                </a:cubicBezTo>
                <a:cubicBezTo>
                  <a:pt x="593725" y="25791"/>
                  <a:pt x="597750" y="30085"/>
                  <a:pt x="600075" y="35316"/>
                </a:cubicBezTo>
                <a:cubicBezTo>
                  <a:pt x="604153" y="44491"/>
                  <a:pt x="604724" y="55114"/>
                  <a:pt x="609600" y="63891"/>
                </a:cubicBezTo>
                <a:cubicBezTo>
                  <a:pt x="614992" y="73596"/>
                  <a:pt x="629284" y="81775"/>
                  <a:pt x="638175" y="87703"/>
                </a:cubicBezTo>
                <a:cubicBezTo>
                  <a:pt x="641350" y="92466"/>
                  <a:pt x="643392" y="98222"/>
                  <a:pt x="647700" y="101991"/>
                </a:cubicBezTo>
                <a:cubicBezTo>
                  <a:pt x="656315" y="109529"/>
                  <a:pt x="666750" y="114691"/>
                  <a:pt x="676275" y="121041"/>
                </a:cubicBezTo>
                <a:cubicBezTo>
                  <a:pt x="681038" y="124216"/>
                  <a:pt x="685133" y="128756"/>
                  <a:pt x="690563" y="130566"/>
                </a:cubicBezTo>
                <a:cubicBezTo>
                  <a:pt x="711060" y="137398"/>
                  <a:pt x="699980" y="134110"/>
                  <a:pt x="723900" y="140091"/>
                </a:cubicBezTo>
                <a:cubicBezTo>
                  <a:pt x="747713" y="136916"/>
                  <a:pt x="771887" y="135777"/>
                  <a:pt x="795338" y="130566"/>
                </a:cubicBezTo>
                <a:cubicBezTo>
                  <a:pt x="800925" y="129324"/>
                  <a:pt x="804311" y="123167"/>
                  <a:pt x="809625" y="121041"/>
                </a:cubicBezTo>
                <a:cubicBezTo>
                  <a:pt x="827244" y="113993"/>
                  <a:pt x="848090" y="110490"/>
                  <a:pt x="866775" y="106753"/>
                </a:cubicBezTo>
                <a:cubicBezTo>
                  <a:pt x="882098" y="96538"/>
                  <a:pt x="881986" y="95760"/>
                  <a:pt x="900113" y="87703"/>
                </a:cubicBezTo>
                <a:cubicBezTo>
                  <a:pt x="907925" y="84231"/>
                  <a:pt x="916644" y="82658"/>
                  <a:pt x="923925" y="78178"/>
                </a:cubicBezTo>
                <a:cubicBezTo>
                  <a:pt x="937445" y="69858"/>
                  <a:pt x="948816" y="58409"/>
                  <a:pt x="962025" y="49603"/>
                </a:cubicBezTo>
                <a:lnTo>
                  <a:pt x="990600" y="30553"/>
                </a:lnTo>
                <a:cubicBezTo>
                  <a:pt x="993775" y="35316"/>
                  <a:pt x="997285" y="39871"/>
                  <a:pt x="1000125" y="44841"/>
                </a:cubicBezTo>
                <a:cubicBezTo>
                  <a:pt x="1003647" y="51005"/>
                  <a:pt x="1006128" y="57727"/>
                  <a:pt x="1009650" y="63891"/>
                </a:cubicBezTo>
                <a:cubicBezTo>
                  <a:pt x="1015056" y="73352"/>
                  <a:pt x="1024371" y="86405"/>
                  <a:pt x="1033463" y="92466"/>
                </a:cubicBezTo>
                <a:cubicBezTo>
                  <a:pt x="1037640" y="95251"/>
                  <a:pt x="1043260" y="94983"/>
                  <a:pt x="1047750" y="97228"/>
                </a:cubicBezTo>
                <a:cubicBezTo>
                  <a:pt x="1056030" y="101368"/>
                  <a:pt x="1063104" y="107756"/>
                  <a:pt x="1071563" y="111516"/>
                </a:cubicBezTo>
                <a:cubicBezTo>
                  <a:pt x="1077544" y="114174"/>
                  <a:pt x="1084319" y="114480"/>
                  <a:pt x="1090613" y="116278"/>
                </a:cubicBezTo>
                <a:cubicBezTo>
                  <a:pt x="1095440" y="117657"/>
                  <a:pt x="1100138" y="119453"/>
                  <a:pt x="1104900" y="121041"/>
                </a:cubicBezTo>
                <a:cubicBezTo>
                  <a:pt x="1173163" y="116278"/>
                  <a:pt x="1241810" y="115418"/>
                  <a:pt x="1309688" y="106753"/>
                </a:cubicBezTo>
                <a:cubicBezTo>
                  <a:pt x="1317562" y="105748"/>
                  <a:pt x="1322279" y="97080"/>
                  <a:pt x="1328738" y="92466"/>
                </a:cubicBezTo>
                <a:cubicBezTo>
                  <a:pt x="1333396" y="89139"/>
                  <a:pt x="1338171" y="85975"/>
                  <a:pt x="1343025" y="82941"/>
                </a:cubicBezTo>
                <a:cubicBezTo>
                  <a:pt x="1350875" y="78035"/>
                  <a:pt x="1359674" y="74515"/>
                  <a:pt x="1366838" y="68653"/>
                </a:cubicBezTo>
                <a:cubicBezTo>
                  <a:pt x="1419630" y="25459"/>
                  <a:pt x="1373247" y="51161"/>
                  <a:pt x="1414463" y="30553"/>
                </a:cubicBezTo>
                <a:cubicBezTo>
                  <a:pt x="1417638" y="25791"/>
                  <a:pt x="1421428" y="21385"/>
                  <a:pt x="1423988" y="16266"/>
                </a:cubicBezTo>
                <a:cubicBezTo>
                  <a:pt x="1426233" y="11776"/>
                  <a:pt x="1424136" y="0"/>
                  <a:pt x="1428750" y="1978"/>
                </a:cubicBezTo>
                <a:cubicBezTo>
                  <a:pt x="1441131" y="7284"/>
                  <a:pt x="1444546" y="26293"/>
                  <a:pt x="1457325" y="30553"/>
                </a:cubicBezTo>
                <a:cubicBezTo>
                  <a:pt x="1493246" y="42528"/>
                  <a:pt x="1448963" y="26373"/>
                  <a:pt x="1485900" y="44841"/>
                </a:cubicBezTo>
                <a:cubicBezTo>
                  <a:pt x="1493897" y="48839"/>
                  <a:pt x="1511617" y="52080"/>
                  <a:pt x="1519238" y="54366"/>
                </a:cubicBezTo>
                <a:cubicBezTo>
                  <a:pt x="1566779" y="68629"/>
                  <a:pt x="1528576" y="61143"/>
                  <a:pt x="1581150" y="68653"/>
                </a:cubicBezTo>
                <a:cubicBezTo>
                  <a:pt x="1614663" y="79825"/>
                  <a:pt x="1573284" y="65283"/>
                  <a:pt x="1614488" y="82941"/>
                </a:cubicBezTo>
                <a:cubicBezTo>
                  <a:pt x="1619102" y="84918"/>
                  <a:pt x="1624013" y="86116"/>
                  <a:pt x="1628775" y="87703"/>
                </a:cubicBezTo>
                <a:cubicBezTo>
                  <a:pt x="1633538" y="90878"/>
                  <a:pt x="1637802" y="94973"/>
                  <a:pt x="1643063" y="97228"/>
                </a:cubicBezTo>
                <a:cubicBezTo>
                  <a:pt x="1652109" y="101105"/>
                  <a:pt x="1684236" y="105678"/>
                  <a:pt x="1690688" y="106753"/>
                </a:cubicBezTo>
                <a:cubicBezTo>
                  <a:pt x="1724693" y="118088"/>
                  <a:pt x="1710909" y="110709"/>
                  <a:pt x="1733550" y="125803"/>
                </a:cubicBezTo>
                <a:cubicBezTo>
                  <a:pt x="1747838" y="122628"/>
                  <a:pt x="1762424" y="120582"/>
                  <a:pt x="1776413" y="116278"/>
                </a:cubicBezTo>
                <a:cubicBezTo>
                  <a:pt x="1788337" y="112609"/>
                  <a:pt x="1809461" y="97373"/>
                  <a:pt x="1819275" y="92466"/>
                </a:cubicBezTo>
                <a:cubicBezTo>
                  <a:pt x="1823765" y="90221"/>
                  <a:pt x="1828800" y="89291"/>
                  <a:pt x="1833563" y="87703"/>
                </a:cubicBezTo>
                <a:cubicBezTo>
                  <a:pt x="1839913" y="82941"/>
                  <a:pt x="1845721" y="77354"/>
                  <a:pt x="1852613" y="73416"/>
                </a:cubicBezTo>
                <a:cubicBezTo>
                  <a:pt x="1857931" y="70377"/>
                  <a:pt x="1881820" y="64923"/>
                  <a:pt x="1885950" y="63891"/>
                </a:cubicBezTo>
                <a:cubicBezTo>
                  <a:pt x="1890713" y="60716"/>
                  <a:pt x="1897063" y="59129"/>
                  <a:pt x="1900238" y="54366"/>
                </a:cubicBezTo>
                <a:cubicBezTo>
                  <a:pt x="1924841" y="17461"/>
                  <a:pt x="1883417" y="49704"/>
                  <a:pt x="1919288" y="25791"/>
                </a:cubicBezTo>
                <a:cubicBezTo>
                  <a:pt x="1925638" y="27378"/>
                  <a:pt x="1933710" y="25925"/>
                  <a:pt x="1938338" y="30553"/>
                </a:cubicBezTo>
                <a:cubicBezTo>
                  <a:pt x="1954948" y="47163"/>
                  <a:pt x="1930322" y="51147"/>
                  <a:pt x="1952625" y="63891"/>
                </a:cubicBezTo>
                <a:cubicBezTo>
                  <a:pt x="1959653" y="67907"/>
                  <a:pt x="1968500" y="67066"/>
                  <a:pt x="1976438" y="68653"/>
                </a:cubicBezTo>
                <a:cubicBezTo>
                  <a:pt x="1981200" y="71828"/>
                  <a:pt x="1985606" y="75618"/>
                  <a:pt x="1990725" y="78178"/>
                </a:cubicBezTo>
                <a:cubicBezTo>
                  <a:pt x="2002288" y="83960"/>
                  <a:pt x="2016865" y="84441"/>
                  <a:pt x="2028825" y="87703"/>
                </a:cubicBezTo>
                <a:cubicBezTo>
                  <a:pt x="2062222" y="96811"/>
                  <a:pt x="2048564" y="96414"/>
                  <a:pt x="2076450" y="101991"/>
                </a:cubicBezTo>
                <a:cubicBezTo>
                  <a:pt x="2092953" y="105292"/>
                  <a:pt x="2122372" y="109231"/>
                  <a:pt x="2138363" y="111516"/>
                </a:cubicBezTo>
                <a:cubicBezTo>
                  <a:pt x="2166938" y="108341"/>
                  <a:pt x="2196196" y="108964"/>
                  <a:pt x="2224088" y="101991"/>
                </a:cubicBezTo>
                <a:cubicBezTo>
                  <a:pt x="2235194" y="99215"/>
                  <a:pt x="2243505" y="89810"/>
                  <a:pt x="2252663" y="82941"/>
                </a:cubicBezTo>
                <a:cubicBezTo>
                  <a:pt x="2298036" y="48911"/>
                  <a:pt x="2263653" y="67921"/>
                  <a:pt x="2300288" y="49603"/>
                </a:cubicBezTo>
                <a:cubicBezTo>
                  <a:pt x="2306602" y="40132"/>
                  <a:pt x="2309641" y="25619"/>
                  <a:pt x="2324100" y="40078"/>
                </a:cubicBezTo>
                <a:cubicBezTo>
                  <a:pt x="2332195" y="48173"/>
                  <a:pt x="2335055" y="60558"/>
                  <a:pt x="2343150" y="68653"/>
                </a:cubicBezTo>
                <a:cubicBezTo>
                  <a:pt x="2347913" y="73416"/>
                  <a:pt x="2353126" y="77767"/>
                  <a:pt x="2357438" y="82941"/>
                </a:cubicBezTo>
                <a:cubicBezTo>
                  <a:pt x="2361102" y="87338"/>
                  <a:pt x="2362305" y="93901"/>
                  <a:pt x="2366963" y="97228"/>
                </a:cubicBezTo>
                <a:cubicBezTo>
                  <a:pt x="2373919" y="102197"/>
                  <a:pt x="2383302" y="102601"/>
                  <a:pt x="2390775" y="106753"/>
                </a:cubicBezTo>
                <a:cubicBezTo>
                  <a:pt x="2397714" y="110608"/>
                  <a:pt x="2402933" y="117103"/>
                  <a:pt x="2409825" y="121041"/>
                </a:cubicBezTo>
                <a:cubicBezTo>
                  <a:pt x="2414184" y="123532"/>
                  <a:pt x="2419286" y="124424"/>
                  <a:pt x="2424113" y="125803"/>
                </a:cubicBezTo>
                <a:cubicBezTo>
                  <a:pt x="2465965" y="137760"/>
                  <a:pt x="2423201" y="123912"/>
                  <a:pt x="2457450" y="135328"/>
                </a:cubicBezTo>
                <a:cubicBezTo>
                  <a:pt x="2490788" y="132153"/>
                  <a:pt x="2524336" y="130711"/>
                  <a:pt x="2557463" y="125803"/>
                </a:cubicBezTo>
                <a:cubicBezTo>
                  <a:pt x="2567395" y="124332"/>
                  <a:pt x="2576716" y="120007"/>
                  <a:pt x="2586038" y="116278"/>
                </a:cubicBezTo>
                <a:cubicBezTo>
                  <a:pt x="2602350" y="109753"/>
                  <a:pt x="2613365" y="101097"/>
                  <a:pt x="2628900" y="92466"/>
                </a:cubicBezTo>
                <a:cubicBezTo>
                  <a:pt x="2635106" y="89018"/>
                  <a:pt x="2641786" y="86463"/>
                  <a:pt x="2647950" y="82941"/>
                </a:cubicBezTo>
                <a:cubicBezTo>
                  <a:pt x="2673801" y="68169"/>
                  <a:pt x="2650330" y="77386"/>
                  <a:pt x="2676525" y="68653"/>
                </a:cubicBezTo>
                <a:cubicBezTo>
                  <a:pt x="2701927" y="30551"/>
                  <a:pt x="2668585" y="76594"/>
                  <a:pt x="2700338" y="44841"/>
                </a:cubicBezTo>
                <a:cubicBezTo>
                  <a:pt x="2704385" y="40794"/>
                  <a:pt x="2706199" y="34950"/>
                  <a:pt x="2709863" y="30553"/>
                </a:cubicBezTo>
                <a:cubicBezTo>
                  <a:pt x="2721322" y="16802"/>
                  <a:pt x="2724390" y="16106"/>
                  <a:pt x="2738438" y="6741"/>
                </a:cubicBezTo>
                <a:cubicBezTo>
                  <a:pt x="2744788" y="8328"/>
                  <a:pt x="2751805" y="8256"/>
                  <a:pt x="2757488" y="11503"/>
                </a:cubicBezTo>
                <a:cubicBezTo>
                  <a:pt x="2766192" y="16477"/>
                  <a:pt x="2780928" y="37995"/>
                  <a:pt x="2786063" y="44841"/>
                </a:cubicBezTo>
                <a:cubicBezTo>
                  <a:pt x="2787650" y="49603"/>
                  <a:pt x="2788040" y="54951"/>
                  <a:pt x="2790825" y="59128"/>
                </a:cubicBezTo>
                <a:cubicBezTo>
                  <a:pt x="2800479" y="73609"/>
                  <a:pt x="2809265" y="75492"/>
                  <a:pt x="2824163" y="82941"/>
                </a:cubicBezTo>
                <a:cubicBezTo>
                  <a:pt x="2827338" y="87703"/>
                  <a:pt x="2829219" y="93652"/>
                  <a:pt x="2833688" y="97228"/>
                </a:cubicBezTo>
                <a:cubicBezTo>
                  <a:pt x="2837608" y="100364"/>
                  <a:pt x="2843485" y="99746"/>
                  <a:pt x="2847975" y="101991"/>
                </a:cubicBezTo>
                <a:cubicBezTo>
                  <a:pt x="2880860" y="118434"/>
                  <a:pt x="2841672" y="106369"/>
                  <a:pt x="2881313" y="116278"/>
                </a:cubicBezTo>
                <a:cubicBezTo>
                  <a:pt x="2895662" y="125845"/>
                  <a:pt x="2897730" y="128076"/>
                  <a:pt x="2914650" y="135328"/>
                </a:cubicBezTo>
                <a:cubicBezTo>
                  <a:pt x="2919264" y="137306"/>
                  <a:pt x="2924175" y="138503"/>
                  <a:pt x="2928938" y="140091"/>
                </a:cubicBezTo>
                <a:cubicBezTo>
                  <a:pt x="2952750" y="136916"/>
                  <a:pt x="2977143" y="136680"/>
                  <a:pt x="3000375" y="130566"/>
                </a:cubicBezTo>
                <a:cubicBezTo>
                  <a:pt x="3016234" y="126392"/>
                  <a:pt x="3021092" y="109879"/>
                  <a:pt x="3033713" y="101991"/>
                </a:cubicBezTo>
                <a:cubicBezTo>
                  <a:pt x="3040962" y="97460"/>
                  <a:pt x="3049588" y="95641"/>
                  <a:pt x="3057525" y="92466"/>
                </a:cubicBezTo>
                <a:cubicBezTo>
                  <a:pt x="3062288" y="87703"/>
                  <a:pt x="3067898" y="83659"/>
                  <a:pt x="3071813" y="78178"/>
                </a:cubicBezTo>
                <a:cubicBezTo>
                  <a:pt x="3081153" y="65102"/>
                  <a:pt x="3079613" y="56091"/>
                  <a:pt x="3090863" y="44841"/>
                </a:cubicBezTo>
                <a:cubicBezTo>
                  <a:pt x="3096771" y="38933"/>
                  <a:pt x="3116087" y="26437"/>
                  <a:pt x="3124200" y="21028"/>
                </a:cubicBezTo>
                <a:cubicBezTo>
                  <a:pt x="3125788" y="14678"/>
                  <a:pt x="3122613" y="3565"/>
                  <a:pt x="3128963" y="1978"/>
                </a:cubicBezTo>
                <a:cubicBezTo>
                  <a:pt x="3135497" y="345"/>
                  <a:pt x="3139979" y="10378"/>
                  <a:pt x="3143250" y="16266"/>
                </a:cubicBezTo>
                <a:cubicBezTo>
                  <a:pt x="3169549" y="63606"/>
                  <a:pt x="3130890" y="28668"/>
                  <a:pt x="3176588" y="68653"/>
                </a:cubicBezTo>
                <a:cubicBezTo>
                  <a:pt x="3196590" y="86155"/>
                  <a:pt x="3185993" y="70609"/>
                  <a:pt x="3209925" y="87703"/>
                </a:cubicBezTo>
                <a:cubicBezTo>
                  <a:pt x="3234496" y="105254"/>
                  <a:pt x="3213310" y="98921"/>
                  <a:pt x="3238500" y="111516"/>
                </a:cubicBezTo>
                <a:cubicBezTo>
                  <a:pt x="3291927" y="138228"/>
                  <a:pt x="3202474" y="86166"/>
                  <a:pt x="3271838" y="125803"/>
                </a:cubicBezTo>
                <a:cubicBezTo>
                  <a:pt x="3286966" y="134448"/>
                  <a:pt x="3283621" y="136733"/>
                  <a:pt x="3300413" y="140091"/>
                </a:cubicBezTo>
                <a:cubicBezTo>
                  <a:pt x="3311420" y="142292"/>
                  <a:pt x="3322638" y="143266"/>
                  <a:pt x="3333750" y="144853"/>
                </a:cubicBezTo>
                <a:cubicBezTo>
                  <a:pt x="3345895" y="149711"/>
                  <a:pt x="3367343" y="159966"/>
                  <a:pt x="3381375" y="159141"/>
                </a:cubicBezTo>
                <a:cubicBezTo>
                  <a:pt x="3400654" y="158007"/>
                  <a:pt x="3419475" y="152791"/>
                  <a:pt x="3438525" y="149616"/>
                </a:cubicBezTo>
                <a:cubicBezTo>
                  <a:pt x="3475733" y="131012"/>
                  <a:pt x="3440952" y="151952"/>
                  <a:pt x="3471863" y="121041"/>
                </a:cubicBezTo>
                <a:cubicBezTo>
                  <a:pt x="3491717" y="101187"/>
                  <a:pt x="3508600" y="104716"/>
                  <a:pt x="3524250" y="73416"/>
                </a:cubicBezTo>
                <a:cubicBezTo>
                  <a:pt x="3527425" y="67066"/>
                  <a:pt x="3528755" y="59386"/>
                  <a:pt x="3533775" y="54366"/>
                </a:cubicBezTo>
                <a:cubicBezTo>
                  <a:pt x="3541870" y="46271"/>
                  <a:pt x="3562350" y="35316"/>
                  <a:pt x="3562350" y="35316"/>
                </a:cubicBezTo>
                <a:cubicBezTo>
                  <a:pt x="3577768" y="50734"/>
                  <a:pt x="3599656" y="75075"/>
                  <a:pt x="3619500" y="87703"/>
                </a:cubicBezTo>
                <a:cubicBezTo>
                  <a:pt x="3628484" y="93420"/>
                  <a:pt x="3639462" y="95727"/>
                  <a:pt x="3648075" y="101991"/>
                </a:cubicBezTo>
                <a:cubicBezTo>
                  <a:pt x="3657153" y="108593"/>
                  <a:pt x="3662692" y="119366"/>
                  <a:pt x="3671888" y="125803"/>
                </a:cubicBezTo>
                <a:cubicBezTo>
                  <a:pt x="3678891" y="130705"/>
                  <a:pt x="3687888" y="131856"/>
                  <a:pt x="3695700" y="135328"/>
                </a:cubicBezTo>
                <a:cubicBezTo>
                  <a:pt x="3731011" y="151022"/>
                  <a:pt x="3699691" y="139833"/>
                  <a:pt x="3729038" y="149616"/>
                </a:cubicBezTo>
                <a:cubicBezTo>
                  <a:pt x="3754438" y="146441"/>
                  <a:pt x="3780189" y="145364"/>
                  <a:pt x="3805238" y="140091"/>
                </a:cubicBezTo>
                <a:cubicBezTo>
                  <a:pt x="3810839" y="138912"/>
                  <a:pt x="3814555" y="133406"/>
                  <a:pt x="3819525" y="130566"/>
                </a:cubicBezTo>
                <a:cubicBezTo>
                  <a:pt x="3845495" y="115726"/>
                  <a:pt x="3838020" y="125294"/>
                  <a:pt x="3867150" y="101991"/>
                </a:cubicBezTo>
                <a:cubicBezTo>
                  <a:pt x="3885811" y="87063"/>
                  <a:pt x="3887923" y="84246"/>
                  <a:pt x="3905250" y="73416"/>
                </a:cubicBezTo>
                <a:cubicBezTo>
                  <a:pt x="3913100" y="68510"/>
                  <a:pt x="3921480" y="64437"/>
                  <a:pt x="3929063" y="59128"/>
                </a:cubicBezTo>
                <a:cubicBezTo>
                  <a:pt x="3937390" y="53299"/>
                  <a:pt x="3944743" y="46177"/>
                  <a:pt x="3952875" y="40078"/>
                </a:cubicBezTo>
                <a:cubicBezTo>
                  <a:pt x="3966337" y="29982"/>
                  <a:pt x="3970395" y="28937"/>
                  <a:pt x="3986213" y="21028"/>
                </a:cubicBezTo>
                <a:cubicBezTo>
                  <a:pt x="3995738" y="27378"/>
                  <a:pt x="4008438" y="30553"/>
                  <a:pt x="4014788" y="40078"/>
                </a:cubicBezTo>
                <a:cubicBezTo>
                  <a:pt x="4020196" y="48190"/>
                  <a:pt x="4032693" y="67509"/>
                  <a:pt x="4038600" y="73416"/>
                </a:cubicBezTo>
                <a:cubicBezTo>
                  <a:pt x="4048855" y="83671"/>
                  <a:pt x="4063497" y="91570"/>
                  <a:pt x="4076700" y="97228"/>
                </a:cubicBezTo>
                <a:cubicBezTo>
                  <a:pt x="4081314" y="99206"/>
                  <a:pt x="4086400" y="99952"/>
                  <a:pt x="4090988" y="101991"/>
                </a:cubicBezTo>
                <a:cubicBezTo>
                  <a:pt x="4147318" y="127026"/>
                  <a:pt x="4091760" y="107010"/>
                  <a:pt x="4148138" y="125803"/>
                </a:cubicBezTo>
                <a:cubicBezTo>
                  <a:pt x="4152900" y="128978"/>
                  <a:pt x="4157306" y="132768"/>
                  <a:pt x="4162425" y="135328"/>
                </a:cubicBezTo>
                <a:cubicBezTo>
                  <a:pt x="4172190" y="140211"/>
                  <a:pt x="4191464" y="143041"/>
                  <a:pt x="4200525" y="144853"/>
                </a:cubicBezTo>
                <a:cubicBezTo>
                  <a:pt x="4206875" y="141678"/>
                  <a:pt x="4212840" y="137573"/>
                  <a:pt x="4219575" y="135328"/>
                </a:cubicBezTo>
                <a:cubicBezTo>
                  <a:pt x="4323968" y="100530"/>
                  <a:pt x="4207643" y="145815"/>
                  <a:pt x="4281488" y="116278"/>
                </a:cubicBezTo>
                <a:cubicBezTo>
                  <a:pt x="4293647" y="79799"/>
                  <a:pt x="4274054" y="128470"/>
                  <a:pt x="4324350" y="78178"/>
                </a:cubicBezTo>
                <a:cubicBezTo>
                  <a:pt x="4357377" y="45153"/>
                  <a:pt x="4316997" y="86583"/>
                  <a:pt x="4357688" y="40078"/>
                </a:cubicBezTo>
                <a:cubicBezTo>
                  <a:pt x="4383356" y="10742"/>
                  <a:pt x="4362006" y="40745"/>
                  <a:pt x="4381500" y="11503"/>
                </a:cubicBezTo>
                <a:cubicBezTo>
                  <a:pt x="4386263" y="14678"/>
                  <a:pt x="4392212" y="16558"/>
                  <a:pt x="4395788" y="21028"/>
                </a:cubicBezTo>
                <a:cubicBezTo>
                  <a:pt x="4398924" y="24948"/>
                  <a:pt x="4398787" y="30615"/>
                  <a:pt x="4400550" y="35316"/>
                </a:cubicBezTo>
                <a:cubicBezTo>
                  <a:pt x="4403552" y="43321"/>
                  <a:pt x="4407073" y="51124"/>
                  <a:pt x="4410075" y="59128"/>
                </a:cubicBezTo>
                <a:cubicBezTo>
                  <a:pt x="4415933" y="74750"/>
                  <a:pt x="4412868" y="73909"/>
                  <a:pt x="4424363" y="87703"/>
                </a:cubicBezTo>
                <a:cubicBezTo>
                  <a:pt x="4438353" y="104492"/>
                  <a:pt x="4447308" y="107763"/>
                  <a:pt x="4467225" y="121041"/>
                </a:cubicBezTo>
                <a:lnTo>
                  <a:pt x="4481513" y="130566"/>
                </a:lnTo>
                <a:cubicBezTo>
                  <a:pt x="4486275" y="133741"/>
                  <a:pt x="4490680" y="137532"/>
                  <a:pt x="4495800" y="140091"/>
                </a:cubicBezTo>
                <a:lnTo>
                  <a:pt x="4505325" y="14485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 name="Picture 4" descr="VertAcc"/>
          <p:cNvPicPr>
            <a:picLocks noChangeAspect="1" noChangeArrowheads="1"/>
          </p:cNvPicPr>
          <p:nvPr/>
        </p:nvPicPr>
        <p:blipFill>
          <a:blip r:embed="rId2" cstate="print"/>
          <a:srcRect/>
          <a:stretch>
            <a:fillRect/>
          </a:stretch>
        </p:blipFill>
        <p:spPr bwMode="auto">
          <a:xfrm>
            <a:off x="2590800" y="3962400"/>
            <a:ext cx="3891830" cy="2743200"/>
          </a:xfrm>
          <a:prstGeom prst="rect">
            <a:avLst/>
          </a:prstGeom>
          <a:noFill/>
        </p:spPr>
      </p:pic>
      <p:sp>
        <p:nvSpPr>
          <p:cNvPr id="23" name="Oval 22"/>
          <p:cNvSpPr/>
          <p:nvPr/>
        </p:nvSpPr>
        <p:spPr>
          <a:xfrm rot="4256272">
            <a:off x="5016222" y="4512534"/>
            <a:ext cx="1114576" cy="55923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3" descr="PDR_0036"/>
          <p:cNvPicPr>
            <a:picLocks noChangeAspect="1" noChangeArrowheads="1"/>
          </p:cNvPicPr>
          <p:nvPr/>
        </p:nvPicPr>
        <p:blipFill>
          <a:blip r:embed="rId3" cstate="print"/>
          <a:srcRect t="63750" r="14063" b="10313"/>
          <a:stretch>
            <a:fillRect/>
          </a:stretch>
        </p:blipFill>
        <p:spPr bwMode="auto">
          <a:xfrm>
            <a:off x="228601" y="336269"/>
            <a:ext cx="4571999" cy="1035331"/>
          </a:xfrm>
          <a:prstGeom prst="rect">
            <a:avLst/>
          </a:prstGeom>
          <a:noFill/>
        </p:spPr>
      </p:pic>
      <p:pic>
        <p:nvPicPr>
          <p:cNvPr id="27" name="Picture 4" descr="Aboiteau1"/>
          <p:cNvPicPr>
            <a:picLocks noChangeAspect="1" noChangeArrowheads="1"/>
          </p:cNvPicPr>
          <p:nvPr/>
        </p:nvPicPr>
        <p:blipFill>
          <a:blip r:embed="rId4" cstate="print"/>
          <a:srcRect/>
          <a:stretch>
            <a:fillRect/>
          </a:stretch>
        </p:blipFill>
        <p:spPr bwMode="auto">
          <a:xfrm>
            <a:off x="6781800" y="38100"/>
            <a:ext cx="2286000" cy="1714500"/>
          </a:xfrm>
          <a:prstGeom prst="rect">
            <a:avLst/>
          </a:prstGeom>
          <a:noFill/>
        </p:spPr>
      </p:pic>
    </p:spTree>
    <p:extLst>
      <p:ext uri="{BB962C8B-B14F-4D97-AF65-F5344CB8AC3E}">
        <p14:creationId xmlns:p14="http://schemas.microsoft.com/office/powerpoint/2010/main" val="91578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an 26"/>
          <p:cNvSpPr/>
          <p:nvPr/>
        </p:nvSpPr>
        <p:spPr>
          <a:xfrm rot="5400000">
            <a:off x="7543800" y="1752600"/>
            <a:ext cx="228600" cy="1143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514600" y="21336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514600" y="2286000"/>
            <a:ext cx="4495800" cy="3048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514600" y="24384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514600" y="25908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514600" y="2743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514600" y="28956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0480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514600" y="32004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514600" y="33528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514600" y="3505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533650" y="2278434"/>
            <a:ext cx="4505325" cy="159966"/>
          </a:xfrm>
          <a:custGeom>
            <a:avLst/>
            <a:gdLst>
              <a:gd name="connsiteX0" fmla="*/ 0 w 4505325"/>
              <a:gd name="connsiteY0" fmla="*/ 121041 h 159966"/>
              <a:gd name="connsiteX1" fmla="*/ 114300 w 4505325"/>
              <a:gd name="connsiteY1" fmla="*/ 106753 h 159966"/>
              <a:gd name="connsiteX2" fmla="*/ 142875 w 4505325"/>
              <a:gd name="connsiteY2" fmla="*/ 92466 h 159966"/>
              <a:gd name="connsiteX3" fmla="*/ 176213 w 4505325"/>
              <a:gd name="connsiteY3" fmla="*/ 59128 h 159966"/>
              <a:gd name="connsiteX4" fmla="*/ 190500 w 4505325"/>
              <a:gd name="connsiteY4" fmla="*/ 40078 h 159966"/>
              <a:gd name="connsiteX5" fmla="*/ 223838 w 4505325"/>
              <a:gd name="connsiteY5" fmla="*/ 30553 h 159966"/>
              <a:gd name="connsiteX6" fmla="*/ 271463 w 4505325"/>
              <a:gd name="connsiteY6" fmla="*/ 35316 h 159966"/>
              <a:gd name="connsiteX7" fmla="*/ 280988 w 4505325"/>
              <a:gd name="connsiteY7" fmla="*/ 49603 h 159966"/>
              <a:gd name="connsiteX8" fmla="*/ 295275 w 4505325"/>
              <a:gd name="connsiteY8" fmla="*/ 54366 h 159966"/>
              <a:gd name="connsiteX9" fmla="*/ 319088 w 4505325"/>
              <a:gd name="connsiteY9" fmla="*/ 68653 h 159966"/>
              <a:gd name="connsiteX10" fmla="*/ 333375 w 4505325"/>
              <a:gd name="connsiteY10" fmla="*/ 73416 h 159966"/>
              <a:gd name="connsiteX11" fmla="*/ 361950 w 4505325"/>
              <a:gd name="connsiteY11" fmla="*/ 92466 h 159966"/>
              <a:gd name="connsiteX12" fmla="*/ 385763 w 4505325"/>
              <a:gd name="connsiteY12" fmla="*/ 97228 h 159966"/>
              <a:gd name="connsiteX13" fmla="*/ 414338 w 4505325"/>
              <a:gd name="connsiteY13" fmla="*/ 106753 h 159966"/>
              <a:gd name="connsiteX14" fmla="*/ 428625 w 4505325"/>
              <a:gd name="connsiteY14" fmla="*/ 111516 h 159966"/>
              <a:gd name="connsiteX15" fmla="*/ 447675 w 4505325"/>
              <a:gd name="connsiteY15" fmla="*/ 116278 h 159966"/>
              <a:gd name="connsiteX16" fmla="*/ 490538 w 4505325"/>
              <a:gd name="connsiteY16" fmla="*/ 106753 h 159966"/>
              <a:gd name="connsiteX17" fmla="*/ 504825 w 4505325"/>
              <a:gd name="connsiteY17" fmla="*/ 92466 h 159966"/>
              <a:gd name="connsiteX18" fmla="*/ 523875 w 4505325"/>
              <a:gd name="connsiteY18" fmla="*/ 78178 h 159966"/>
              <a:gd name="connsiteX19" fmla="*/ 547688 w 4505325"/>
              <a:gd name="connsiteY19" fmla="*/ 59128 h 159966"/>
              <a:gd name="connsiteX20" fmla="*/ 561975 w 4505325"/>
              <a:gd name="connsiteY20" fmla="*/ 40078 h 159966"/>
              <a:gd name="connsiteX21" fmla="*/ 590550 w 4505325"/>
              <a:gd name="connsiteY21" fmla="*/ 21028 h 159966"/>
              <a:gd name="connsiteX22" fmla="*/ 600075 w 4505325"/>
              <a:gd name="connsiteY22" fmla="*/ 35316 h 159966"/>
              <a:gd name="connsiteX23" fmla="*/ 609600 w 4505325"/>
              <a:gd name="connsiteY23" fmla="*/ 63891 h 159966"/>
              <a:gd name="connsiteX24" fmla="*/ 638175 w 4505325"/>
              <a:gd name="connsiteY24" fmla="*/ 87703 h 159966"/>
              <a:gd name="connsiteX25" fmla="*/ 647700 w 4505325"/>
              <a:gd name="connsiteY25" fmla="*/ 101991 h 159966"/>
              <a:gd name="connsiteX26" fmla="*/ 676275 w 4505325"/>
              <a:gd name="connsiteY26" fmla="*/ 121041 h 159966"/>
              <a:gd name="connsiteX27" fmla="*/ 690563 w 4505325"/>
              <a:gd name="connsiteY27" fmla="*/ 130566 h 159966"/>
              <a:gd name="connsiteX28" fmla="*/ 723900 w 4505325"/>
              <a:gd name="connsiteY28" fmla="*/ 140091 h 159966"/>
              <a:gd name="connsiteX29" fmla="*/ 795338 w 4505325"/>
              <a:gd name="connsiteY29" fmla="*/ 130566 h 159966"/>
              <a:gd name="connsiteX30" fmla="*/ 809625 w 4505325"/>
              <a:gd name="connsiteY30" fmla="*/ 121041 h 159966"/>
              <a:gd name="connsiteX31" fmla="*/ 866775 w 4505325"/>
              <a:gd name="connsiteY31" fmla="*/ 106753 h 159966"/>
              <a:gd name="connsiteX32" fmla="*/ 900113 w 4505325"/>
              <a:gd name="connsiteY32" fmla="*/ 87703 h 159966"/>
              <a:gd name="connsiteX33" fmla="*/ 923925 w 4505325"/>
              <a:gd name="connsiteY33" fmla="*/ 78178 h 159966"/>
              <a:gd name="connsiteX34" fmla="*/ 962025 w 4505325"/>
              <a:gd name="connsiteY34" fmla="*/ 49603 h 159966"/>
              <a:gd name="connsiteX35" fmla="*/ 990600 w 4505325"/>
              <a:gd name="connsiteY35" fmla="*/ 30553 h 159966"/>
              <a:gd name="connsiteX36" fmla="*/ 1000125 w 4505325"/>
              <a:gd name="connsiteY36" fmla="*/ 44841 h 159966"/>
              <a:gd name="connsiteX37" fmla="*/ 1009650 w 4505325"/>
              <a:gd name="connsiteY37" fmla="*/ 63891 h 159966"/>
              <a:gd name="connsiteX38" fmla="*/ 1033463 w 4505325"/>
              <a:gd name="connsiteY38" fmla="*/ 92466 h 159966"/>
              <a:gd name="connsiteX39" fmla="*/ 1047750 w 4505325"/>
              <a:gd name="connsiteY39" fmla="*/ 97228 h 159966"/>
              <a:gd name="connsiteX40" fmla="*/ 1071563 w 4505325"/>
              <a:gd name="connsiteY40" fmla="*/ 111516 h 159966"/>
              <a:gd name="connsiteX41" fmla="*/ 1090613 w 4505325"/>
              <a:gd name="connsiteY41" fmla="*/ 116278 h 159966"/>
              <a:gd name="connsiteX42" fmla="*/ 1104900 w 4505325"/>
              <a:gd name="connsiteY42" fmla="*/ 121041 h 159966"/>
              <a:gd name="connsiteX43" fmla="*/ 1309688 w 4505325"/>
              <a:gd name="connsiteY43" fmla="*/ 106753 h 159966"/>
              <a:gd name="connsiteX44" fmla="*/ 1328738 w 4505325"/>
              <a:gd name="connsiteY44" fmla="*/ 92466 h 159966"/>
              <a:gd name="connsiteX45" fmla="*/ 1343025 w 4505325"/>
              <a:gd name="connsiteY45" fmla="*/ 82941 h 159966"/>
              <a:gd name="connsiteX46" fmla="*/ 1366838 w 4505325"/>
              <a:gd name="connsiteY46" fmla="*/ 68653 h 159966"/>
              <a:gd name="connsiteX47" fmla="*/ 1414463 w 4505325"/>
              <a:gd name="connsiteY47" fmla="*/ 30553 h 159966"/>
              <a:gd name="connsiteX48" fmla="*/ 1423988 w 4505325"/>
              <a:gd name="connsiteY48" fmla="*/ 16266 h 159966"/>
              <a:gd name="connsiteX49" fmla="*/ 1428750 w 4505325"/>
              <a:gd name="connsiteY49" fmla="*/ 1978 h 159966"/>
              <a:gd name="connsiteX50" fmla="*/ 1457325 w 4505325"/>
              <a:gd name="connsiteY50" fmla="*/ 30553 h 159966"/>
              <a:gd name="connsiteX51" fmla="*/ 1485900 w 4505325"/>
              <a:gd name="connsiteY51" fmla="*/ 44841 h 159966"/>
              <a:gd name="connsiteX52" fmla="*/ 1519238 w 4505325"/>
              <a:gd name="connsiteY52" fmla="*/ 54366 h 159966"/>
              <a:gd name="connsiteX53" fmla="*/ 1581150 w 4505325"/>
              <a:gd name="connsiteY53" fmla="*/ 68653 h 159966"/>
              <a:gd name="connsiteX54" fmla="*/ 1614488 w 4505325"/>
              <a:gd name="connsiteY54" fmla="*/ 82941 h 159966"/>
              <a:gd name="connsiteX55" fmla="*/ 1628775 w 4505325"/>
              <a:gd name="connsiteY55" fmla="*/ 87703 h 159966"/>
              <a:gd name="connsiteX56" fmla="*/ 1643063 w 4505325"/>
              <a:gd name="connsiteY56" fmla="*/ 97228 h 159966"/>
              <a:gd name="connsiteX57" fmla="*/ 1690688 w 4505325"/>
              <a:gd name="connsiteY57" fmla="*/ 106753 h 159966"/>
              <a:gd name="connsiteX58" fmla="*/ 1733550 w 4505325"/>
              <a:gd name="connsiteY58" fmla="*/ 125803 h 159966"/>
              <a:gd name="connsiteX59" fmla="*/ 1776413 w 4505325"/>
              <a:gd name="connsiteY59" fmla="*/ 116278 h 159966"/>
              <a:gd name="connsiteX60" fmla="*/ 1819275 w 4505325"/>
              <a:gd name="connsiteY60" fmla="*/ 92466 h 159966"/>
              <a:gd name="connsiteX61" fmla="*/ 1833563 w 4505325"/>
              <a:gd name="connsiteY61" fmla="*/ 87703 h 159966"/>
              <a:gd name="connsiteX62" fmla="*/ 1852613 w 4505325"/>
              <a:gd name="connsiteY62" fmla="*/ 73416 h 159966"/>
              <a:gd name="connsiteX63" fmla="*/ 1885950 w 4505325"/>
              <a:gd name="connsiteY63" fmla="*/ 63891 h 159966"/>
              <a:gd name="connsiteX64" fmla="*/ 1900238 w 4505325"/>
              <a:gd name="connsiteY64" fmla="*/ 54366 h 159966"/>
              <a:gd name="connsiteX65" fmla="*/ 1919288 w 4505325"/>
              <a:gd name="connsiteY65" fmla="*/ 25791 h 159966"/>
              <a:gd name="connsiteX66" fmla="*/ 1938338 w 4505325"/>
              <a:gd name="connsiteY66" fmla="*/ 30553 h 159966"/>
              <a:gd name="connsiteX67" fmla="*/ 1952625 w 4505325"/>
              <a:gd name="connsiteY67" fmla="*/ 63891 h 159966"/>
              <a:gd name="connsiteX68" fmla="*/ 1976438 w 4505325"/>
              <a:gd name="connsiteY68" fmla="*/ 68653 h 159966"/>
              <a:gd name="connsiteX69" fmla="*/ 1990725 w 4505325"/>
              <a:gd name="connsiteY69" fmla="*/ 78178 h 159966"/>
              <a:gd name="connsiteX70" fmla="*/ 2028825 w 4505325"/>
              <a:gd name="connsiteY70" fmla="*/ 87703 h 159966"/>
              <a:gd name="connsiteX71" fmla="*/ 2076450 w 4505325"/>
              <a:gd name="connsiteY71" fmla="*/ 101991 h 159966"/>
              <a:gd name="connsiteX72" fmla="*/ 2138363 w 4505325"/>
              <a:gd name="connsiteY72" fmla="*/ 111516 h 159966"/>
              <a:gd name="connsiteX73" fmla="*/ 2224088 w 4505325"/>
              <a:gd name="connsiteY73" fmla="*/ 101991 h 159966"/>
              <a:gd name="connsiteX74" fmla="*/ 2252663 w 4505325"/>
              <a:gd name="connsiteY74" fmla="*/ 82941 h 159966"/>
              <a:gd name="connsiteX75" fmla="*/ 2300288 w 4505325"/>
              <a:gd name="connsiteY75" fmla="*/ 49603 h 159966"/>
              <a:gd name="connsiteX76" fmla="*/ 2324100 w 4505325"/>
              <a:gd name="connsiteY76" fmla="*/ 40078 h 159966"/>
              <a:gd name="connsiteX77" fmla="*/ 2343150 w 4505325"/>
              <a:gd name="connsiteY77" fmla="*/ 68653 h 159966"/>
              <a:gd name="connsiteX78" fmla="*/ 2357438 w 4505325"/>
              <a:gd name="connsiteY78" fmla="*/ 82941 h 159966"/>
              <a:gd name="connsiteX79" fmla="*/ 2366963 w 4505325"/>
              <a:gd name="connsiteY79" fmla="*/ 97228 h 159966"/>
              <a:gd name="connsiteX80" fmla="*/ 2390775 w 4505325"/>
              <a:gd name="connsiteY80" fmla="*/ 106753 h 159966"/>
              <a:gd name="connsiteX81" fmla="*/ 2409825 w 4505325"/>
              <a:gd name="connsiteY81" fmla="*/ 121041 h 159966"/>
              <a:gd name="connsiteX82" fmla="*/ 2424113 w 4505325"/>
              <a:gd name="connsiteY82" fmla="*/ 125803 h 159966"/>
              <a:gd name="connsiteX83" fmla="*/ 2457450 w 4505325"/>
              <a:gd name="connsiteY83" fmla="*/ 135328 h 159966"/>
              <a:gd name="connsiteX84" fmla="*/ 2557463 w 4505325"/>
              <a:gd name="connsiteY84" fmla="*/ 125803 h 159966"/>
              <a:gd name="connsiteX85" fmla="*/ 2586038 w 4505325"/>
              <a:gd name="connsiteY85" fmla="*/ 116278 h 159966"/>
              <a:gd name="connsiteX86" fmla="*/ 2628900 w 4505325"/>
              <a:gd name="connsiteY86" fmla="*/ 92466 h 159966"/>
              <a:gd name="connsiteX87" fmla="*/ 2647950 w 4505325"/>
              <a:gd name="connsiteY87" fmla="*/ 82941 h 159966"/>
              <a:gd name="connsiteX88" fmla="*/ 2676525 w 4505325"/>
              <a:gd name="connsiteY88" fmla="*/ 68653 h 159966"/>
              <a:gd name="connsiteX89" fmla="*/ 2700338 w 4505325"/>
              <a:gd name="connsiteY89" fmla="*/ 44841 h 159966"/>
              <a:gd name="connsiteX90" fmla="*/ 2709863 w 4505325"/>
              <a:gd name="connsiteY90" fmla="*/ 30553 h 159966"/>
              <a:gd name="connsiteX91" fmla="*/ 2738438 w 4505325"/>
              <a:gd name="connsiteY91" fmla="*/ 6741 h 159966"/>
              <a:gd name="connsiteX92" fmla="*/ 2757488 w 4505325"/>
              <a:gd name="connsiteY92" fmla="*/ 11503 h 159966"/>
              <a:gd name="connsiteX93" fmla="*/ 2786063 w 4505325"/>
              <a:gd name="connsiteY93" fmla="*/ 44841 h 159966"/>
              <a:gd name="connsiteX94" fmla="*/ 2790825 w 4505325"/>
              <a:gd name="connsiteY94" fmla="*/ 59128 h 159966"/>
              <a:gd name="connsiteX95" fmla="*/ 2824163 w 4505325"/>
              <a:gd name="connsiteY95" fmla="*/ 82941 h 159966"/>
              <a:gd name="connsiteX96" fmla="*/ 2833688 w 4505325"/>
              <a:gd name="connsiteY96" fmla="*/ 97228 h 159966"/>
              <a:gd name="connsiteX97" fmla="*/ 2847975 w 4505325"/>
              <a:gd name="connsiteY97" fmla="*/ 101991 h 159966"/>
              <a:gd name="connsiteX98" fmla="*/ 2881313 w 4505325"/>
              <a:gd name="connsiteY98" fmla="*/ 116278 h 159966"/>
              <a:gd name="connsiteX99" fmla="*/ 2914650 w 4505325"/>
              <a:gd name="connsiteY99" fmla="*/ 135328 h 159966"/>
              <a:gd name="connsiteX100" fmla="*/ 2928938 w 4505325"/>
              <a:gd name="connsiteY100" fmla="*/ 140091 h 159966"/>
              <a:gd name="connsiteX101" fmla="*/ 3000375 w 4505325"/>
              <a:gd name="connsiteY101" fmla="*/ 130566 h 159966"/>
              <a:gd name="connsiteX102" fmla="*/ 3033713 w 4505325"/>
              <a:gd name="connsiteY102" fmla="*/ 101991 h 159966"/>
              <a:gd name="connsiteX103" fmla="*/ 3057525 w 4505325"/>
              <a:gd name="connsiteY103" fmla="*/ 92466 h 159966"/>
              <a:gd name="connsiteX104" fmla="*/ 3071813 w 4505325"/>
              <a:gd name="connsiteY104" fmla="*/ 78178 h 159966"/>
              <a:gd name="connsiteX105" fmla="*/ 3090863 w 4505325"/>
              <a:gd name="connsiteY105" fmla="*/ 44841 h 159966"/>
              <a:gd name="connsiteX106" fmla="*/ 3124200 w 4505325"/>
              <a:gd name="connsiteY106" fmla="*/ 21028 h 159966"/>
              <a:gd name="connsiteX107" fmla="*/ 3128963 w 4505325"/>
              <a:gd name="connsiteY107" fmla="*/ 1978 h 159966"/>
              <a:gd name="connsiteX108" fmla="*/ 3143250 w 4505325"/>
              <a:gd name="connsiteY108" fmla="*/ 16266 h 159966"/>
              <a:gd name="connsiteX109" fmla="*/ 3176588 w 4505325"/>
              <a:gd name="connsiteY109" fmla="*/ 68653 h 159966"/>
              <a:gd name="connsiteX110" fmla="*/ 3209925 w 4505325"/>
              <a:gd name="connsiteY110" fmla="*/ 87703 h 159966"/>
              <a:gd name="connsiteX111" fmla="*/ 3238500 w 4505325"/>
              <a:gd name="connsiteY111" fmla="*/ 111516 h 159966"/>
              <a:gd name="connsiteX112" fmla="*/ 3271838 w 4505325"/>
              <a:gd name="connsiteY112" fmla="*/ 125803 h 159966"/>
              <a:gd name="connsiteX113" fmla="*/ 3300413 w 4505325"/>
              <a:gd name="connsiteY113" fmla="*/ 140091 h 159966"/>
              <a:gd name="connsiteX114" fmla="*/ 3333750 w 4505325"/>
              <a:gd name="connsiteY114" fmla="*/ 144853 h 159966"/>
              <a:gd name="connsiteX115" fmla="*/ 3381375 w 4505325"/>
              <a:gd name="connsiteY115" fmla="*/ 159141 h 159966"/>
              <a:gd name="connsiteX116" fmla="*/ 3438525 w 4505325"/>
              <a:gd name="connsiteY116" fmla="*/ 149616 h 159966"/>
              <a:gd name="connsiteX117" fmla="*/ 3471863 w 4505325"/>
              <a:gd name="connsiteY117" fmla="*/ 121041 h 159966"/>
              <a:gd name="connsiteX118" fmla="*/ 3524250 w 4505325"/>
              <a:gd name="connsiteY118" fmla="*/ 73416 h 159966"/>
              <a:gd name="connsiteX119" fmla="*/ 3533775 w 4505325"/>
              <a:gd name="connsiteY119" fmla="*/ 54366 h 159966"/>
              <a:gd name="connsiteX120" fmla="*/ 3562350 w 4505325"/>
              <a:gd name="connsiteY120" fmla="*/ 35316 h 159966"/>
              <a:gd name="connsiteX121" fmla="*/ 3619500 w 4505325"/>
              <a:gd name="connsiteY121" fmla="*/ 87703 h 159966"/>
              <a:gd name="connsiteX122" fmla="*/ 3648075 w 4505325"/>
              <a:gd name="connsiteY122" fmla="*/ 101991 h 159966"/>
              <a:gd name="connsiteX123" fmla="*/ 3671888 w 4505325"/>
              <a:gd name="connsiteY123" fmla="*/ 125803 h 159966"/>
              <a:gd name="connsiteX124" fmla="*/ 3695700 w 4505325"/>
              <a:gd name="connsiteY124" fmla="*/ 135328 h 159966"/>
              <a:gd name="connsiteX125" fmla="*/ 3729038 w 4505325"/>
              <a:gd name="connsiteY125" fmla="*/ 149616 h 159966"/>
              <a:gd name="connsiteX126" fmla="*/ 3805238 w 4505325"/>
              <a:gd name="connsiteY126" fmla="*/ 140091 h 159966"/>
              <a:gd name="connsiteX127" fmla="*/ 3819525 w 4505325"/>
              <a:gd name="connsiteY127" fmla="*/ 130566 h 159966"/>
              <a:gd name="connsiteX128" fmla="*/ 3867150 w 4505325"/>
              <a:gd name="connsiteY128" fmla="*/ 101991 h 159966"/>
              <a:gd name="connsiteX129" fmla="*/ 3905250 w 4505325"/>
              <a:gd name="connsiteY129" fmla="*/ 73416 h 159966"/>
              <a:gd name="connsiteX130" fmla="*/ 3929063 w 4505325"/>
              <a:gd name="connsiteY130" fmla="*/ 59128 h 159966"/>
              <a:gd name="connsiteX131" fmla="*/ 3952875 w 4505325"/>
              <a:gd name="connsiteY131" fmla="*/ 40078 h 159966"/>
              <a:gd name="connsiteX132" fmla="*/ 3986213 w 4505325"/>
              <a:gd name="connsiteY132" fmla="*/ 21028 h 159966"/>
              <a:gd name="connsiteX133" fmla="*/ 4014788 w 4505325"/>
              <a:gd name="connsiteY133" fmla="*/ 40078 h 159966"/>
              <a:gd name="connsiteX134" fmla="*/ 4038600 w 4505325"/>
              <a:gd name="connsiteY134" fmla="*/ 73416 h 159966"/>
              <a:gd name="connsiteX135" fmla="*/ 4076700 w 4505325"/>
              <a:gd name="connsiteY135" fmla="*/ 97228 h 159966"/>
              <a:gd name="connsiteX136" fmla="*/ 4090988 w 4505325"/>
              <a:gd name="connsiteY136" fmla="*/ 101991 h 159966"/>
              <a:gd name="connsiteX137" fmla="*/ 4148138 w 4505325"/>
              <a:gd name="connsiteY137" fmla="*/ 125803 h 159966"/>
              <a:gd name="connsiteX138" fmla="*/ 4162425 w 4505325"/>
              <a:gd name="connsiteY138" fmla="*/ 135328 h 159966"/>
              <a:gd name="connsiteX139" fmla="*/ 4200525 w 4505325"/>
              <a:gd name="connsiteY139" fmla="*/ 144853 h 159966"/>
              <a:gd name="connsiteX140" fmla="*/ 4219575 w 4505325"/>
              <a:gd name="connsiteY140" fmla="*/ 135328 h 159966"/>
              <a:gd name="connsiteX141" fmla="*/ 4281488 w 4505325"/>
              <a:gd name="connsiteY141" fmla="*/ 116278 h 159966"/>
              <a:gd name="connsiteX142" fmla="*/ 4324350 w 4505325"/>
              <a:gd name="connsiteY142" fmla="*/ 78178 h 159966"/>
              <a:gd name="connsiteX143" fmla="*/ 4357688 w 4505325"/>
              <a:gd name="connsiteY143" fmla="*/ 40078 h 159966"/>
              <a:gd name="connsiteX144" fmla="*/ 4381500 w 4505325"/>
              <a:gd name="connsiteY144" fmla="*/ 11503 h 159966"/>
              <a:gd name="connsiteX145" fmla="*/ 4395788 w 4505325"/>
              <a:gd name="connsiteY145" fmla="*/ 21028 h 159966"/>
              <a:gd name="connsiteX146" fmla="*/ 4400550 w 4505325"/>
              <a:gd name="connsiteY146" fmla="*/ 35316 h 159966"/>
              <a:gd name="connsiteX147" fmla="*/ 4410075 w 4505325"/>
              <a:gd name="connsiteY147" fmla="*/ 59128 h 159966"/>
              <a:gd name="connsiteX148" fmla="*/ 4424363 w 4505325"/>
              <a:gd name="connsiteY148" fmla="*/ 87703 h 159966"/>
              <a:gd name="connsiteX149" fmla="*/ 4467225 w 4505325"/>
              <a:gd name="connsiteY149" fmla="*/ 121041 h 159966"/>
              <a:gd name="connsiteX150" fmla="*/ 4481513 w 4505325"/>
              <a:gd name="connsiteY150" fmla="*/ 130566 h 159966"/>
              <a:gd name="connsiteX151" fmla="*/ 4495800 w 4505325"/>
              <a:gd name="connsiteY151" fmla="*/ 140091 h 159966"/>
              <a:gd name="connsiteX152" fmla="*/ 4505325 w 4505325"/>
              <a:gd name="connsiteY152" fmla="*/ 144853 h 15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505325" h="159966">
                <a:moveTo>
                  <a:pt x="0" y="121041"/>
                </a:moveTo>
                <a:cubicBezTo>
                  <a:pt x="7289" y="120347"/>
                  <a:pt x="82892" y="120712"/>
                  <a:pt x="114300" y="106753"/>
                </a:cubicBezTo>
                <a:cubicBezTo>
                  <a:pt x="124031" y="102428"/>
                  <a:pt x="133350" y="97228"/>
                  <a:pt x="142875" y="92466"/>
                </a:cubicBezTo>
                <a:cubicBezTo>
                  <a:pt x="153988" y="81353"/>
                  <a:pt x="166784" y="71701"/>
                  <a:pt x="176213" y="59128"/>
                </a:cubicBezTo>
                <a:cubicBezTo>
                  <a:pt x="180975" y="52778"/>
                  <a:pt x="183694" y="44162"/>
                  <a:pt x="190500" y="40078"/>
                </a:cubicBezTo>
                <a:cubicBezTo>
                  <a:pt x="200410" y="34132"/>
                  <a:pt x="212725" y="33728"/>
                  <a:pt x="223838" y="30553"/>
                </a:cubicBezTo>
                <a:cubicBezTo>
                  <a:pt x="239713" y="32141"/>
                  <a:pt x="256328" y="30271"/>
                  <a:pt x="271463" y="35316"/>
                </a:cubicBezTo>
                <a:cubicBezTo>
                  <a:pt x="276893" y="37126"/>
                  <a:pt x="276519" y="46027"/>
                  <a:pt x="280988" y="49603"/>
                </a:cubicBezTo>
                <a:cubicBezTo>
                  <a:pt x="284908" y="52739"/>
                  <a:pt x="290785" y="52121"/>
                  <a:pt x="295275" y="54366"/>
                </a:cubicBezTo>
                <a:cubicBezTo>
                  <a:pt x="303554" y="58506"/>
                  <a:pt x="310809" y="64513"/>
                  <a:pt x="319088" y="68653"/>
                </a:cubicBezTo>
                <a:cubicBezTo>
                  <a:pt x="323578" y="70898"/>
                  <a:pt x="328987" y="70978"/>
                  <a:pt x="333375" y="73416"/>
                </a:cubicBezTo>
                <a:cubicBezTo>
                  <a:pt x="343382" y="78976"/>
                  <a:pt x="350725" y="90221"/>
                  <a:pt x="361950" y="92466"/>
                </a:cubicBezTo>
                <a:cubicBezTo>
                  <a:pt x="369888" y="94053"/>
                  <a:pt x="377953" y="95098"/>
                  <a:pt x="385763" y="97228"/>
                </a:cubicBezTo>
                <a:cubicBezTo>
                  <a:pt x="395449" y="99870"/>
                  <a:pt x="404813" y="103578"/>
                  <a:pt x="414338" y="106753"/>
                </a:cubicBezTo>
                <a:cubicBezTo>
                  <a:pt x="419100" y="108341"/>
                  <a:pt x="423755" y="110299"/>
                  <a:pt x="428625" y="111516"/>
                </a:cubicBezTo>
                <a:lnTo>
                  <a:pt x="447675" y="116278"/>
                </a:lnTo>
                <a:cubicBezTo>
                  <a:pt x="461963" y="113103"/>
                  <a:pt x="477028" y="112382"/>
                  <a:pt x="490538" y="106753"/>
                </a:cubicBezTo>
                <a:cubicBezTo>
                  <a:pt x="496755" y="104163"/>
                  <a:pt x="499711" y="96849"/>
                  <a:pt x="504825" y="92466"/>
                </a:cubicBezTo>
                <a:cubicBezTo>
                  <a:pt x="510852" y="87300"/>
                  <a:pt x="518262" y="83791"/>
                  <a:pt x="523875" y="78178"/>
                </a:cubicBezTo>
                <a:cubicBezTo>
                  <a:pt x="545417" y="56636"/>
                  <a:pt x="519873" y="68400"/>
                  <a:pt x="547688" y="59128"/>
                </a:cubicBezTo>
                <a:cubicBezTo>
                  <a:pt x="552450" y="52778"/>
                  <a:pt x="556043" y="45351"/>
                  <a:pt x="561975" y="40078"/>
                </a:cubicBezTo>
                <a:cubicBezTo>
                  <a:pt x="570531" y="32473"/>
                  <a:pt x="590550" y="21028"/>
                  <a:pt x="590550" y="21028"/>
                </a:cubicBezTo>
                <a:cubicBezTo>
                  <a:pt x="593725" y="25791"/>
                  <a:pt x="597750" y="30085"/>
                  <a:pt x="600075" y="35316"/>
                </a:cubicBezTo>
                <a:cubicBezTo>
                  <a:pt x="604153" y="44491"/>
                  <a:pt x="604724" y="55114"/>
                  <a:pt x="609600" y="63891"/>
                </a:cubicBezTo>
                <a:cubicBezTo>
                  <a:pt x="614992" y="73596"/>
                  <a:pt x="629284" y="81775"/>
                  <a:pt x="638175" y="87703"/>
                </a:cubicBezTo>
                <a:cubicBezTo>
                  <a:pt x="641350" y="92466"/>
                  <a:pt x="643392" y="98222"/>
                  <a:pt x="647700" y="101991"/>
                </a:cubicBezTo>
                <a:cubicBezTo>
                  <a:pt x="656315" y="109529"/>
                  <a:pt x="666750" y="114691"/>
                  <a:pt x="676275" y="121041"/>
                </a:cubicBezTo>
                <a:cubicBezTo>
                  <a:pt x="681038" y="124216"/>
                  <a:pt x="685133" y="128756"/>
                  <a:pt x="690563" y="130566"/>
                </a:cubicBezTo>
                <a:cubicBezTo>
                  <a:pt x="711060" y="137398"/>
                  <a:pt x="699980" y="134110"/>
                  <a:pt x="723900" y="140091"/>
                </a:cubicBezTo>
                <a:cubicBezTo>
                  <a:pt x="747713" y="136916"/>
                  <a:pt x="771887" y="135777"/>
                  <a:pt x="795338" y="130566"/>
                </a:cubicBezTo>
                <a:cubicBezTo>
                  <a:pt x="800925" y="129324"/>
                  <a:pt x="804311" y="123167"/>
                  <a:pt x="809625" y="121041"/>
                </a:cubicBezTo>
                <a:cubicBezTo>
                  <a:pt x="827244" y="113993"/>
                  <a:pt x="848090" y="110490"/>
                  <a:pt x="866775" y="106753"/>
                </a:cubicBezTo>
                <a:cubicBezTo>
                  <a:pt x="882098" y="96538"/>
                  <a:pt x="881986" y="95760"/>
                  <a:pt x="900113" y="87703"/>
                </a:cubicBezTo>
                <a:cubicBezTo>
                  <a:pt x="907925" y="84231"/>
                  <a:pt x="916644" y="82658"/>
                  <a:pt x="923925" y="78178"/>
                </a:cubicBezTo>
                <a:cubicBezTo>
                  <a:pt x="937445" y="69858"/>
                  <a:pt x="948816" y="58409"/>
                  <a:pt x="962025" y="49603"/>
                </a:cubicBezTo>
                <a:lnTo>
                  <a:pt x="990600" y="30553"/>
                </a:lnTo>
                <a:cubicBezTo>
                  <a:pt x="993775" y="35316"/>
                  <a:pt x="997285" y="39871"/>
                  <a:pt x="1000125" y="44841"/>
                </a:cubicBezTo>
                <a:cubicBezTo>
                  <a:pt x="1003647" y="51005"/>
                  <a:pt x="1006128" y="57727"/>
                  <a:pt x="1009650" y="63891"/>
                </a:cubicBezTo>
                <a:cubicBezTo>
                  <a:pt x="1015056" y="73352"/>
                  <a:pt x="1024371" y="86405"/>
                  <a:pt x="1033463" y="92466"/>
                </a:cubicBezTo>
                <a:cubicBezTo>
                  <a:pt x="1037640" y="95251"/>
                  <a:pt x="1043260" y="94983"/>
                  <a:pt x="1047750" y="97228"/>
                </a:cubicBezTo>
                <a:cubicBezTo>
                  <a:pt x="1056030" y="101368"/>
                  <a:pt x="1063104" y="107756"/>
                  <a:pt x="1071563" y="111516"/>
                </a:cubicBezTo>
                <a:cubicBezTo>
                  <a:pt x="1077544" y="114174"/>
                  <a:pt x="1084319" y="114480"/>
                  <a:pt x="1090613" y="116278"/>
                </a:cubicBezTo>
                <a:cubicBezTo>
                  <a:pt x="1095440" y="117657"/>
                  <a:pt x="1100138" y="119453"/>
                  <a:pt x="1104900" y="121041"/>
                </a:cubicBezTo>
                <a:cubicBezTo>
                  <a:pt x="1173163" y="116278"/>
                  <a:pt x="1241810" y="115418"/>
                  <a:pt x="1309688" y="106753"/>
                </a:cubicBezTo>
                <a:cubicBezTo>
                  <a:pt x="1317562" y="105748"/>
                  <a:pt x="1322279" y="97080"/>
                  <a:pt x="1328738" y="92466"/>
                </a:cubicBezTo>
                <a:cubicBezTo>
                  <a:pt x="1333396" y="89139"/>
                  <a:pt x="1338171" y="85975"/>
                  <a:pt x="1343025" y="82941"/>
                </a:cubicBezTo>
                <a:cubicBezTo>
                  <a:pt x="1350875" y="78035"/>
                  <a:pt x="1359674" y="74515"/>
                  <a:pt x="1366838" y="68653"/>
                </a:cubicBezTo>
                <a:cubicBezTo>
                  <a:pt x="1419630" y="25459"/>
                  <a:pt x="1373247" y="51161"/>
                  <a:pt x="1414463" y="30553"/>
                </a:cubicBezTo>
                <a:cubicBezTo>
                  <a:pt x="1417638" y="25791"/>
                  <a:pt x="1421428" y="21385"/>
                  <a:pt x="1423988" y="16266"/>
                </a:cubicBezTo>
                <a:cubicBezTo>
                  <a:pt x="1426233" y="11776"/>
                  <a:pt x="1424136" y="0"/>
                  <a:pt x="1428750" y="1978"/>
                </a:cubicBezTo>
                <a:cubicBezTo>
                  <a:pt x="1441131" y="7284"/>
                  <a:pt x="1444546" y="26293"/>
                  <a:pt x="1457325" y="30553"/>
                </a:cubicBezTo>
                <a:cubicBezTo>
                  <a:pt x="1493246" y="42528"/>
                  <a:pt x="1448963" y="26373"/>
                  <a:pt x="1485900" y="44841"/>
                </a:cubicBezTo>
                <a:cubicBezTo>
                  <a:pt x="1493897" y="48839"/>
                  <a:pt x="1511617" y="52080"/>
                  <a:pt x="1519238" y="54366"/>
                </a:cubicBezTo>
                <a:cubicBezTo>
                  <a:pt x="1566779" y="68629"/>
                  <a:pt x="1528576" y="61143"/>
                  <a:pt x="1581150" y="68653"/>
                </a:cubicBezTo>
                <a:cubicBezTo>
                  <a:pt x="1614663" y="79825"/>
                  <a:pt x="1573284" y="65283"/>
                  <a:pt x="1614488" y="82941"/>
                </a:cubicBezTo>
                <a:cubicBezTo>
                  <a:pt x="1619102" y="84918"/>
                  <a:pt x="1624013" y="86116"/>
                  <a:pt x="1628775" y="87703"/>
                </a:cubicBezTo>
                <a:cubicBezTo>
                  <a:pt x="1633538" y="90878"/>
                  <a:pt x="1637802" y="94973"/>
                  <a:pt x="1643063" y="97228"/>
                </a:cubicBezTo>
                <a:cubicBezTo>
                  <a:pt x="1652109" y="101105"/>
                  <a:pt x="1684236" y="105678"/>
                  <a:pt x="1690688" y="106753"/>
                </a:cubicBezTo>
                <a:cubicBezTo>
                  <a:pt x="1724693" y="118088"/>
                  <a:pt x="1710909" y="110709"/>
                  <a:pt x="1733550" y="125803"/>
                </a:cubicBezTo>
                <a:cubicBezTo>
                  <a:pt x="1747838" y="122628"/>
                  <a:pt x="1762424" y="120582"/>
                  <a:pt x="1776413" y="116278"/>
                </a:cubicBezTo>
                <a:cubicBezTo>
                  <a:pt x="1788337" y="112609"/>
                  <a:pt x="1809461" y="97373"/>
                  <a:pt x="1819275" y="92466"/>
                </a:cubicBezTo>
                <a:cubicBezTo>
                  <a:pt x="1823765" y="90221"/>
                  <a:pt x="1828800" y="89291"/>
                  <a:pt x="1833563" y="87703"/>
                </a:cubicBezTo>
                <a:cubicBezTo>
                  <a:pt x="1839913" y="82941"/>
                  <a:pt x="1845721" y="77354"/>
                  <a:pt x="1852613" y="73416"/>
                </a:cubicBezTo>
                <a:cubicBezTo>
                  <a:pt x="1857931" y="70377"/>
                  <a:pt x="1881820" y="64923"/>
                  <a:pt x="1885950" y="63891"/>
                </a:cubicBezTo>
                <a:cubicBezTo>
                  <a:pt x="1890713" y="60716"/>
                  <a:pt x="1897063" y="59129"/>
                  <a:pt x="1900238" y="54366"/>
                </a:cubicBezTo>
                <a:cubicBezTo>
                  <a:pt x="1924841" y="17461"/>
                  <a:pt x="1883417" y="49704"/>
                  <a:pt x="1919288" y="25791"/>
                </a:cubicBezTo>
                <a:cubicBezTo>
                  <a:pt x="1925638" y="27378"/>
                  <a:pt x="1933710" y="25925"/>
                  <a:pt x="1938338" y="30553"/>
                </a:cubicBezTo>
                <a:cubicBezTo>
                  <a:pt x="1954948" y="47163"/>
                  <a:pt x="1930322" y="51147"/>
                  <a:pt x="1952625" y="63891"/>
                </a:cubicBezTo>
                <a:cubicBezTo>
                  <a:pt x="1959653" y="67907"/>
                  <a:pt x="1968500" y="67066"/>
                  <a:pt x="1976438" y="68653"/>
                </a:cubicBezTo>
                <a:cubicBezTo>
                  <a:pt x="1981200" y="71828"/>
                  <a:pt x="1985606" y="75618"/>
                  <a:pt x="1990725" y="78178"/>
                </a:cubicBezTo>
                <a:cubicBezTo>
                  <a:pt x="2002288" y="83960"/>
                  <a:pt x="2016865" y="84441"/>
                  <a:pt x="2028825" y="87703"/>
                </a:cubicBezTo>
                <a:cubicBezTo>
                  <a:pt x="2062222" y="96811"/>
                  <a:pt x="2048564" y="96414"/>
                  <a:pt x="2076450" y="101991"/>
                </a:cubicBezTo>
                <a:cubicBezTo>
                  <a:pt x="2092953" y="105292"/>
                  <a:pt x="2122372" y="109231"/>
                  <a:pt x="2138363" y="111516"/>
                </a:cubicBezTo>
                <a:cubicBezTo>
                  <a:pt x="2166938" y="108341"/>
                  <a:pt x="2196196" y="108964"/>
                  <a:pt x="2224088" y="101991"/>
                </a:cubicBezTo>
                <a:cubicBezTo>
                  <a:pt x="2235194" y="99215"/>
                  <a:pt x="2243505" y="89810"/>
                  <a:pt x="2252663" y="82941"/>
                </a:cubicBezTo>
                <a:cubicBezTo>
                  <a:pt x="2298036" y="48911"/>
                  <a:pt x="2263653" y="67921"/>
                  <a:pt x="2300288" y="49603"/>
                </a:cubicBezTo>
                <a:cubicBezTo>
                  <a:pt x="2306602" y="40132"/>
                  <a:pt x="2309641" y="25619"/>
                  <a:pt x="2324100" y="40078"/>
                </a:cubicBezTo>
                <a:cubicBezTo>
                  <a:pt x="2332195" y="48173"/>
                  <a:pt x="2335055" y="60558"/>
                  <a:pt x="2343150" y="68653"/>
                </a:cubicBezTo>
                <a:cubicBezTo>
                  <a:pt x="2347913" y="73416"/>
                  <a:pt x="2353126" y="77767"/>
                  <a:pt x="2357438" y="82941"/>
                </a:cubicBezTo>
                <a:cubicBezTo>
                  <a:pt x="2361102" y="87338"/>
                  <a:pt x="2362305" y="93901"/>
                  <a:pt x="2366963" y="97228"/>
                </a:cubicBezTo>
                <a:cubicBezTo>
                  <a:pt x="2373919" y="102197"/>
                  <a:pt x="2383302" y="102601"/>
                  <a:pt x="2390775" y="106753"/>
                </a:cubicBezTo>
                <a:cubicBezTo>
                  <a:pt x="2397714" y="110608"/>
                  <a:pt x="2402933" y="117103"/>
                  <a:pt x="2409825" y="121041"/>
                </a:cubicBezTo>
                <a:cubicBezTo>
                  <a:pt x="2414184" y="123532"/>
                  <a:pt x="2419286" y="124424"/>
                  <a:pt x="2424113" y="125803"/>
                </a:cubicBezTo>
                <a:cubicBezTo>
                  <a:pt x="2465965" y="137760"/>
                  <a:pt x="2423201" y="123912"/>
                  <a:pt x="2457450" y="135328"/>
                </a:cubicBezTo>
                <a:cubicBezTo>
                  <a:pt x="2490788" y="132153"/>
                  <a:pt x="2524336" y="130711"/>
                  <a:pt x="2557463" y="125803"/>
                </a:cubicBezTo>
                <a:cubicBezTo>
                  <a:pt x="2567395" y="124332"/>
                  <a:pt x="2576716" y="120007"/>
                  <a:pt x="2586038" y="116278"/>
                </a:cubicBezTo>
                <a:cubicBezTo>
                  <a:pt x="2602350" y="109753"/>
                  <a:pt x="2613365" y="101097"/>
                  <a:pt x="2628900" y="92466"/>
                </a:cubicBezTo>
                <a:cubicBezTo>
                  <a:pt x="2635106" y="89018"/>
                  <a:pt x="2641786" y="86463"/>
                  <a:pt x="2647950" y="82941"/>
                </a:cubicBezTo>
                <a:cubicBezTo>
                  <a:pt x="2673801" y="68169"/>
                  <a:pt x="2650330" y="77386"/>
                  <a:pt x="2676525" y="68653"/>
                </a:cubicBezTo>
                <a:cubicBezTo>
                  <a:pt x="2701927" y="30551"/>
                  <a:pt x="2668585" y="76594"/>
                  <a:pt x="2700338" y="44841"/>
                </a:cubicBezTo>
                <a:cubicBezTo>
                  <a:pt x="2704385" y="40794"/>
                  <a:pt x="2706199" y="34950"/>
                  <a:pt x="2709863" y="30553"/>
                </a:cubicBezTo>
                <a:cubicBezTo>
                  <a:pt x="2721322" y="16802"/>
                  <a:pt x="2724390" y="16106"/>
                  <a:pt x="2738438" y="6741"/>
                </a:cubicBezTo>
                <a:cubicBezTo>
                  <a:pt x="2744788" y="8328"/>
                  <a:pt x="2751805" y="8256"/>
                  <a:pt x="2757488" y="11503"/>
                </a:cubicBezTo>
                <a:cubicBezTo>
                  <a:pt x="2766192" y="16477"/>
                  <a:pt x="2780928" y="37995"/>
                  <a:pt x="2786063" y="44841"/>
                </a:cubicBezTo>
                <a:cubicBezTo>
                  <a:pt x="2787650" y="49603"/>
                  <a:pt x="2788040" y="54951"/>
                  <a:pt x="2790825" y="59128"/>
                </a:cubicBezTo>
                <a:cubicBezTo>
                  <a:pt x="2800479" y="73609"/>
                  <a:pt x="2809265" y="75492"/>
                  <a:pt x="2824163" y="82941"/>
                </a:cubicBezTo>
                <a:cubicBezTo>
                  <a:pt x="2827338" y="87703"/>
                  <a:pt x="2829219" y="93652"/>
                  <a:pt x="2833688" y="97228"/>
                </a:cubicBezTo>
                <a:cubicBezTo>
                  <a:pt x="2837608" y="100364"/>
                  <a:pt x="2843485" y="99746"/>
                  <a:pt x="2847975" y="101991"/>
                </a:cubicBezTo>
                <a:cubicBezTo>
                  <a:pt x="2880860" y="118434"/>
                  <a:pt x="2841672" y="106369"/>
                  <a:pt x="2881313" y="116278"/>
                </a:cubicBezTo>
                <a:cubicBezTo>
                  <a:pt x="2895662" y="125845"/>
                  <a:pt x="2897730" y="128076"/>
                  <a:pt x="2914650" y="135328"/>
                </a:cubicBezTo>
                <a:cubicBezTo>
                  <a:pt x="2919264" y="137306"/>
                  <a:pt x="2924175" y="138503"/>
                  <a:pt x="2928938" y="140091"/>
                </a:cubicBezTo>
                <a:cubicBezTo>
                  <a:pt x="2952750" y="136916"/>
                  <a:pt x="2977143" y="136680"/>
                  <a:pt x="3000375" y="130566"/>
                </a:cubicBezTo>
                <a:cubicBezTo>
                  <a:pt x="3016234" y="126392"/>
                  <a:pt x="3021092" y="109879"/>
                  <a:pt x="3033713" y="101991"/>
                </a:cubicBezTo>
                <a:cubicBezTo>
                  <a:pt x="3040962" y="97460"/>
                  <a:pt x="3049588" y="95641"/>
                  <a:pt x="3057525" y="92466"/>
                </a:cubicBezTo>
                <a:cubicBezTo>
                  <a:pt x="3062288" y="87703"/>
                  <a:pt x="3067898" y="83659"/>
                  <a:pt x="3071813" y="78178"/>
                </a:cubicBezTo>
                <a:cubicBezTo>
                  <a:pt x="3081153" y="65102"/>
                  <a:pt x="3079613" y="56091"/>
                  <a:pt x="3090863" y="44841"/>
                </a:cubicBezTo>
                <a:cubicBezTo>
                  <a:pt x="3096771" y="38933"/>
                  <a:pt x="3116087" y="26437"/>
                  <a:pt x="3124200" y="21028"/>
                </a:cubicBezTo>
                <a:cubicBezTo>
                  <a:pt x="3125788" y="14678"/>
                  <a:pt x="3122613" y="3565"/>
                  <a:pt x="3128963" y="1978"/>
                </a:cubicBezTo>
                <a:cubicBezTo>
                  <a:pt x="3135497" y="345"/>
                  <a:pt x="3139979" y="10378"/>
                  <a:pt x="3143250" y="16266"/>
                </a:cubicBezTo>
                <a:cubicBezTo>
                  <a:pt x="3169549" y="63606"/>
                  <a:pt x="3130890" y="28668"/>
                  <a:pt x="3176588" y="68653"/>
                </a:cubicBezTo>
                <a:cubicBezTo>
                  <a:pt x="3196590" y="86155"/>
                  <a:pt x="3185993" y="70609"/>
                  <a:pt x="3209925" y="87703"/>
                </a:cubicBezTo>
                <a:cubicBezTo>
                  <a:pt x="3234496" y="105254"/>
                  <a:pt x="3213310" y="98921"/>
                  <a:pt x="3238500" y="111516"/>
                </a:cubicBezTo>
                <a:cubicBezTo>
                  <a:pt x="3291927" y="138228"/>
                  <a:pt x="3202474" y="86166"/>
                  <a:pt x="3271838" y="125803"/>
                </a:cubicBezTo>
                <a:cubicBezTo>
                  <a:pt x="3286966" y="134448"/>
                  <a:pt x="3283621" y="136733"/>
                  <a:pt x="3300413" y="140091"/>
                </a:cubicBezTo>
                <a:cubicBezTo>
                  <a:pt x="3311420" y="142292"/>
                  <a:pt x="3322638" y="143266"/>
                  <a:pt x="3333750" y="144853"/>
                </a:cubicBezTo>
                <a:cubicBezTo>
                  <a:pt x="3345895" y="149711"/>
                  <a:pt x="3367343" y="159966"/>
                  <a:pt x="3381375" y="159141"/>
                </a:cubicBezTo>
                <a:cubicBezTo>
                  <a:pt x="3400654" y="158007"/>
                  <a:pt x="3419475" y="152791"/>
                  <a:pt x="3438525" y="149616"/>
                </a:cubicBezTo>
                <a:cubicBezTo>
                  <a:pt x="3475733" y="131012"/>
                  <a:pt x="3440952" y="151952"/>
                  <a:pt x="3471863" y="121041"/>
                </a:cubicBezTo>
                <a:cubicBezTo>
                  <a:pt x="3491717" y="101187"/>
                  <a:pt x="3508600" y="104716"/>
                  <a:pt x="3524250" y="73416"/>
                </a:cubicBezTo>
                <a:cubicBezTo>
                  <a:pt x="3527425" y="67066"/>
                  <a:pt x="3528755" y="59386"/>
                  <a:pt x="3533775" y="54366"/>
                </a:cubicBezTo>
                <a:cubicBezTo>
                  <a:pt x="3541870" y="46271"/>
                  <a:pt x="3562350" y="35316"/>
                  <a:pt x="3562350" y="35316"/>
                </a:cubicBezTo>
                <a:cubicBezTo>
                  <a:pt x="3577768" y="50734"/>
                  <a:pt x="3599656" y="75075"/>
                  <a:pt x="3619500" y="87703"/>
                </a:cubicBezTo>
                <a:cubicBezTo>
                  <a:pt x="3628484" y="93420"/>
                  <a:pt x="3639462" y="95727"/>
                  <a:pt x="3648075" y="101991"/>
                </a:cubicBezTo>
                <a:cubicBezTo>
                  <a:pt x="3657153" y="108593"/>
                  <a:pt x="3662692" y="119366"/>
                  <a:pt x="3671888" y="125803"/>
                </a:cubicBezTo>
                <a:cubicBezTo>
                  <a:pt x="3678891" y="130705"/>
                  <a:pt x="3687888" y="131856"/>
                  <a:pt x="3695700" y="135328"/>
                </a:cubicBezTo>
                <a:cubicBezTo>
                  <a:pt x="3731011" y="151022"/>
                  <a:pt x="3699691" y="139833"/>
                  <a:pt x="3729038" y="149616"/>
                </a:cubicBezTo>
                <a:cubicBezTo>
                  <a:pt x="3754438" y="146441"/>
                  <a:pt x="3780189" y="145364"/>
                  <a:pt x="3805238" y="140091"/>
                </a:cubicBezTo>
                <a:cubicBezTo>
                  <a:pt x="3810839" y="138912"/>
                  <a:pt x="3814555" y="133406"/>
                  <a:pt x="3819525" y="130566"/>
                </a:cubicBezTo>
                <a:cubicBezTo>
                  <a:pt x="3845495" y="115726"/>
                  <a:pt x="3838020" y="125294"/>
                  <a:pt x="3867150" y="101991"/>
                </a:cubicBezTo>
                <a:cubicBezTo>
                  <a:pt x="3885811" y="87063"/>
                  <a:pt x="3887923" y="84246"/>
                  <a:pt x="3905250" y="73416"/>
                </a:cubicBezTo>
                <a:cubicBezTo>
                  <a:pt x="3913100" y="68510"/>
                  <a:pt x="3921480" y="64437"/>
                  <a:pt x="3929063" y="59128"/>
                </a:cubicBezTo>
                <a:cubicBezTo>
                  <a:pt x="3937390" y="53299"/>
                  <a:pt x="3944743" y="46177"/>
                  <a:pt x="3952875" y="40078"/>
                </a:cubicBezTo>
                <a:cubicBezTo>
                  <a:pt x="3966337" y="29982"/>
                  <a:pt x="3970395" y="28937"/>
                  <a:pt x="3986213" y="21028"/>
                </a:cubicBezTo>
                <a:cubicBezTo>
                  <a:pt x="3995738" y="27378"/>
                  <a:pt x="4008438" y="30553"/>
                  <a:pt x="4014788" y="40078"/>
                </a:cubicBezTo>
                <a:cubicBezTo>
                  <a:pt x="4020196" y="48190"/>
                  <a:pt x="4032693" y="67509"/>
                  <a:pt x="4038600" y="73416"/>
                </a:cubicBezTo>
                <a:cubicBezTo>
                  <a:pt x="4048855" y="83671"/>
                  <a:pt x="4063497" y="91570"/>
                  <a:pt x="4076700" y="97228"/>
                </a:cubicBezTo>
                <a:cubicBezTo>
                  <a:pt x="4081314" y="99206"/>
                  <a:pt x="4086400" y="99952"/>
                  <a:pt x="4090988" y="101991"/>
                </a:cubicBezTo>
                <a:cubicBezTo>
                  <a:pt x="4147318" y="127026"/>
                  <a:pt x="4091760" y="107010"/>
                  <a:pt x="4148138" y="125803"/>
                </a:cubicBezTo>
                <a:cubicBezTo>
                  <a:pt x="4152900" y="128978"/>
                  <a:pt x="4157306" y="132768"/>
                  <a:pt x="4162425" y="135328"/>
                </a:cubicBezTo>
                <a:cubicBezTo>
                  <a:pt x="4172190" y="140211"/>
                  <a:pt x="4191464" y="143041"/>
                  <a:pt x="4200525" y="144853"/>
                </a:cubicBezTo>
                <a:cubicBezTo>
                  <a:pt x="4206875" y="141678"/>
                  <a:pt x="4212840" y="137573"/>
                  <a:pt x="4219575" y="135328"/>
                </a:cubicBezTo>
                <a:cubicBezTo>
                  <a:pt x="4323968" y="100530"/>
                  <a:pt x="4207643" y="145815"/>
                  <a:pt x="4281488" y="116278"/>
                </a:cubicBezTo>
                <a:cubicBezTo>
                  <a:pt x="4293647" y="79799"/>
                  <a:pt x="4274054" y="128470"/>
                  <a:pt x="4324350" y="78178"/>
                </a:cubicBezTo>
                <a:cubicBezTo>
                  <a:pt x="4357377" y="45153"/>
                  <a:pt x="4316997" y="86583"/>
                  <a:pt x="4357688" y="40078"/>
                </a:cubicBezTo>
                <a:cubicBezTo>
                  <a:pt x="4383356" y="10742"/>
                  <a:pt x="4362006" y="40745"/>
                  <a:pt x="4381500" y="11503"/>
                </a:cubicBezTo>
                <a:cubicBezTo>
                  <a:pt x="4386263" y="14678"/>
                  <a:pt x="4392212" y="16558"/>
                  <a:pt x="4395788" y="21028"/>
                </a:cubicBezTo>
                <a:cubicBezTo>
                  <a:pt x="4398924" y="24948"/>
                  <a:pt x="4398787" y="30615"/>
                  <a:pt x="4400550" y="35316"/>
                </a:cubicBezTo>
                <a:cubicBezTo>
                  <a:pt x="4403552" y="43321"/>
                  <a:pt x="4407073" y="51124"/>
                  <a:pt x="4410075" y="59128"/>
                </a:cubicBezTo>
                <a:cubicBezTo>
                  <a:pt x="4415933" y="74750"/>
                  <a:pt x="4412868" y="73909"/>
                  <a:pt x="4424363" y="87703"/>
                </a:cubicBezTo>
                <a:cubicBezTo>
                  <a:pt x="4438353" y="104492"/>
                  <a:pt x="4447308" y="107763"/>
                  <a:pt x="4467225" y="121041"/>
                </a:cubicBezTo>
                <a:lnTo>
                  <a:pt x="4481513" y="130566"/>
                </a:lnTo>
                <a:cubicBezTo>
                  <a:pt x="4486275" y="133741"/>
                  <a:pt x="4490680" y="137532"/>
                  <a:pt x="4495800" y="140091"/>
                </a:cubicBezTo>
                <a:lnTo>
                  <a:pt x="4505325" y="14485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unded Rectangle 5"/>
          <p:cNvSpPr/>
          <p:nvPr/>
        </p:nvSpPr>
        <p:spPr>
          <a:xfrm>
            <a:off x="2514600" y="1981200"/>
            <a:ext cx="4495800" cy="3048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8288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63246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VertAcc"/>
          <p:cNvPicPr>
            <a:picLocks noChangeAspect="1" noChangeArrowheads="1"/>
          </p:cNvPicPr>
          <p:nvPr/>
        </p:nvPicPr>
        <p:blipFill>
          <a:blip r:embed="rId2" cstate="print"/>
          <a:srcRect/>
          <a:stretch>
            <a:fillRect/>
          </a:stretch>
        </p:blipFill>
        <p:spPr bwMode="auto">
          <a:xfrm>
            <a:off x="2590800" y="3962400"/>
            <a:ext cx="3891830" cy="2743200"/>
          </a:xfrm>
          <a:prstGeom prst="rect">
            <a:avLst/>
          </a:prstGeom>
          <a:noFill/>
        </p:spPr>
      </p:pic>
      <p:sp>
        <p:nvSpPr>
          <p:cNvPr id="22" name="Oval 21"/>
          <p:cNvSpPr/>
          <p:nvPr/>
        </p:nvSpPr>
        <p:spPr>
          <a:xfrm rot="4256272">
            <a:off x="5016222" y="4512534"/>
            <a:ext cx="1114576" cy="55923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 descr="PDR_0036"/>
          <p:cNvPicPr>
            <a:picLocks noChangeAspect="1" noChangeArrowheads="1"/>
          </p:cNvPicPr>
          <p:nvPr/>
        </p:nvPicPr>
        <p:blipFill>
          <a:blip r:embed="rId3" cstate="print"/>
          <a:srcRect t="63750" r="14063" b="10313"/>
          <a:stretch>
            <a:fillRect/>
          </a:stretch>
        </p:blipFill>
        <p:spPr bwMode="auto">
          <a:xfrm>
            <a:off x="228601" y="336269"/>
            <a:ext cx="4571999" cy="1035331"/>
          </a:xfrm>
          <a:prstGeom prst="rect">
            <a:avLst/>
          </a:prstGeom>
          <a:noFill/>
        </p:spPr>
      </p:pic>
      <p:pic>
        <p:nvPicPr>
          <p:cNvPr id="26" name="Picture 4" descr="Aboiteau1"/>
          <p:cNvPicPr>
            <a:picLocks noChangeAspect="1" noChangeArrowheads="1"/>
          </p:cNvPicPr>
          <p:nvPr/>
        </p:nvPicPr>
        <p:blipFill>
          <a:blip r:embed="rId4" cstate="print"/>
          <a:srcRect/>
          <a:stretch>
            <a:fillRect/>
          </a:stretch>
        </p:blipFill>
        <p:spPr bwMode="auto">
          <a:xfrm>
            <a:off x="6781800" y="38100"/>
            <a:ext cx="2286000" cy="1714500"/>
          </a:xfrm>
          <a:prstGeom prst="rect">
            <a:avLst/>
          </a:prstGeom>
          <a:noFill/>
        </p:spPr>
      </p:pic>
    </p:spTree>
    <p:extLst>
      <p:ext uri="{BB962C8B-B14F-4D97-AF65-F5344CB8AC3E}">
        <p14:creationId xmlns:p14="http://schemas.microsoft.com/office/powerpoint/2010/main" val="107897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an 23"/>
          <p:cNvSpPr/>
          <p:nvPr/>
        </p:nvSpPr>
        <p:spPr>
          <a:xfrm rot="5400000">
            <a:off x="7543800" y="1752600"/>
            <a:ext cx="228600" cy="1143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514600" y="2209800"/>
            <a:ext cx="4495800" cy="3048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514600" y="25146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514600" y="2743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514600" y="28956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0480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514600" y="32004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514600" y="33528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514600" y="3505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8288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63246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533650" y="2278434"/>
            <a:ext cx="4505325" cy="159966"/>
          </a:xfrm>
          <a:custGeom>
            <a:avLst/>
            <a:gdLst>
              <a:gd name="connsiteX0" fmla="*/ 0 w 4505325"/>
              <a:gd name="connsiteY0" fmla="*/ 121041 h 159966"/>
              <a:gd name="connsiteX1" fmla="*/ 114300 w 4505325"/>
              <a:gd name="connsiteY1" fmla="*/ 106753 h 159966"/>
              <a:gd name="connsiteX2" fmla="*/ 142875 w 4505325"/>
              <a:gd name="connsiteY2" fmla="*/ 92466 h 159966"/>
              <a:gd name="connsiteX3" fmla="*/ 176213 w 4505325"/>
              <a:gd name="connsiteY3" fmla="*/ 59128 h 159966"/>
              <a:gd name="connsiteX4" fmla="*/ 190500 w 4505325"/>
              <a:gd name="connsiteY4" fmla="*/ 40078 h 159966"/>
              <a:gd name="connsiteX5" fmla="*/ 223838 w 4505325"/>
              <a:gd name="connsiteY5" fmla="*/ 30553 h 159966"/>
              <a:gd name="connsiteX6" fmla="*/ 271463 w 4505325"/>
              <a:gd name="connsiteY6" fmla="*/ 35316 h 159966"/>
              <a:gd name="connsiteX7" fmla="*/ 280988 w 4505325"/>
              <a:gd name="connsiteY7" fmla="*/ 49603 h 159966"/>
              <a:gd name="connsiteX8" fmla="*/ 295275 w 4505325"/>
              <a:gd name="connsiteY8" fmla="*/ 54366 h 159966"/>
              <a:gd name="connsiteX9" fmla="*/ 319088 w 4505325"/>
              <a:gd name="connsiteY9" fmla="*/ 68653 h 159966"/>
              <a:gd name="connsiteX10" fmla="*/ 333375 w 4505325"/>
              <a:gd name="connsiteY10" fmla="*/ 73416 h 159966"/>
              <a:gd name="connsiteX11" fmla="*/ 361950 w 4505325"/>
              <a:gd name="connsiteY11" fmla="*/ 92466 h 159966"/>
              <a:gd name="connsiteX12" fmla="*/ 385763 w 4505325"/>
              <a:gd name="connsiteY12" fmla="*/ 97228 h 159966"/>
              <a:gd name="connsiteX13" fmla="*/ 414338 w 4505325"/>
              <a:gd name="connsiteY13" fmla="*/ 106753 h 159966"/>
              <a:gd name="connsiteX14" fmla="*/ 428625 w 4505325"/>
              <a:gd name="connsiteY14" fmla="*/ 111516 h 159966"/>
              <a:gd name="connsiteX15" fmla="*/ 447675 w 4505325"/>
              <a:gd name="connsiteY15" fmla="*/ 116278 h 159966"/>
              <a:gd name="connsiteX16" fmla="*/ 490538 w 4505325"/>
              <a:gd name="connsiteY16" fmla="*/ 106753 h 159966"/>
              <a:gd name="connsiteX17" fmla="*/ 504825 w 4505325"/>
              <a:gd name="connsiteY17" fmla="*/ 92466 h 159966"/>
              <a:gd name="connsiteX18" fmla="*/ 523875 w 4505325"/>
              <a:gd name="connsiteY18" fmla="*/ 78178 h 159966"/>
              <a:gd name="connsiteX19" fmla="*/ 547688 w 4505325"/>
              <a:gd name="connsiteY19" fmla="*/ 59128 h 159966"/>
              <a:gd name="connsiteX20" fmla="*/ 561975 w 4505325"/>
              <a:gd name="connsiteY20" fmla="*/ 40078 h 159966"/>
              <a:gd name="connsiteX21" fmla="*/ 590550 w 4505325"/>
              <a:gd name="connsiteY21" fmla="*/ 21028 h 159966"/>
              <a:gd name="connsiteX22" fmla="*/ 600075 w 4505325"/>
              <a:gd name="connsiteY22" fmla="*/ 35316 h 159966"/>
              <a:gd name="connsiteX23" fmla="*/ 609600 w 4505325"/>
              <a:gd name="connsiteY23" fmla="*/ 63891 h 159966"/>
              <a:gd name="connsiteX24" fmla="*/ 638175 w 4505325"/>
              <a:gd name="connsiteY24" fmla="*/ 87703 h 159966"/>
              <a:gd name="connsiteX25" fmla="*/ 647700 w 4505325"/>
              <a:gd name="connsiteY25" fmla="*/ 101991 h 159966"/>
              <a:gd name="connsiteX26" fmla="*/ 676275 w 4505325"/>
              <a:gd name="connsiteY26" fmla="*/ 121041 h 159966"/>
              <a:gd name="connsiteX27" fmla="*/ 690563 w 4505325"/>
              <a:gd name="connsiteY27" fmla="*/ 130566 h 159966"/>
              <a:gd name="connsiteX28" fmla="*/ 723900 w 4505325"/>
              <a:gd name="connsiteY28" fmla="*/ 140091 h 159966"/>
              <a:gd name="connsiteX29" fmla="*/ 795338 w 4505325"/>
              <a:gd name="connsiteY29" fmla="*/ 130566 h 159966"/>
              <a:gd name="connsiteX30" fmla="*/ 809625 w 4505325"/>
              <a:gd name="connsiteY30" fmla="*/ 121041 h 159966"/>
              <a:gd name="connsiteX31" fmla="*/ 866775 w 4505325"/>
              <a:gd name="connsiteY31" fmla="*/ 106753 h 159966"/>
              <a:gd name="connsiteX32" fmla="*/ 900113 w 4505325"/>
              <a:gd name="connsiteY32" fmla="*/ 87703 h 159966"/>
              <a:gd name="connsiteX33" fmla="*/ 923925 w 4505325"/>
              <a:gd name="connsiteY33" fmla="*/ 78178 h 159966"/>
              <a:gd name="connsiteX34" fmla="*/ 962025 w 4505325"/>
              <a:gd name="connsiteY34" fmla="*/ 49603 h 159966"/>
              <a:gd name="connsiteX35" fmla="*/ 990600 w 4505325"/>
              <a:gd name="connsiteY35" fmla="*/ 30553 h 159966"/>
              <a:gd name="connsiteX36" fmla="*/ 1000125 w 4505325"/>
              <a:gd name="connsiteY36" fmla="*/ 44841 h 159966"/>
              <a:gd name="connsiteX37" fmla="*/ 1009650 w 4505325"/>
              <a:gd name="connsiteY37" fmla="*/ 63891 h 159966"/>
              <a:gd name="connsiteX38" fmla="*/ 1033463 w 4505325"/>
              <a:gd name="connsiteY38" fmla="*/ 92466 h 159966"/>
              <a:gd name="connsiteX39" fmla="*/ 1047750 w 4505325"/>
              <a:gd name="connsiteY39" fmla="*/ 97228 h 159966"/>
              <a:gd name="connsiteX40" fmla="*/ 1071563 w 4505325"/>
              <a:gd name="connsiteY40" fmla="*/ 111516 h 159966"/>
              <a:gd name="connsiteX41" fmla="*/ 1090613 w 4505325"/>
              <a:gd name="connsiteY41" fmla="*/ 116278 h 159966"/>
              <a:gd name="connsiteX42" fmla="*/ 1104900 w 4505325"/>
              <a:gd name="connsiteY42" fmla="*/ 121041 h 159966"/>
              <a:gd name="connsiteX43" fmla="*/ 1309688 w 4505325"/>
              <a:gd name="connsiteY43" fmla="*/ 106753 h 159966"/>
              <a:gd name="connsiteX44" fmla="*/ 1328738 w 4505325"/>
              <a:gd name="connsiteY44" fmla="*/ 92466 h 159966"/>
              <a:gd name="connsiteX45" fmla="*/ 1343025 w 4505325"/>
              <a:gd name="connsiteY45" fmla="*/ 82941 h 159966"/>
              <a:gd name="connsiteX46" fmla="*/ 1366838 w 4505325"/>
              <a:gd name="connsiteY46" fmla="*/ 68653 h 159966"/>
              <a:gd name="connsiteX47" fmla="*/ 1414463 w 4505325"/>
              <a:gd name="connsiteY47" fmla="*/ 30553 h 159966"/>
              <a:gd name="connsiteX48" fmla="*/ 1423988 w 4505325"/>
              <a:gd name="connsiteY48" fmla="*/ 16266 h 159966"/>
              <a:gd name="connsiteX49" fmla="*/ 1428750 w 4505325"/>
              <a:gd name="connsiteY49" fmla="*/ 1978 h 159966"/>
              <a:gd name="connsiteX50" fmla="*/ 1457325 w 4505325"/>
              <a:gd name="connsiteY50" fmla="*/ 30553 h 159966"/>
              <a:gd name="connsiteX51" fmla="*/ 1485900 w 4505325"/>
              <a:gd name="connsiteY51" fmla="*/ 44841 h 159966"/>
              <a:gd name="connsiteX52" fmla="*/ 1519238 w 4505325"/>
              <a:gd name="connsiteY52" fmla="*/ 54366 h 159966"/>
              <a:gd name="connsiteX53" fmla="*/ 1581150 w 4505325"/>
              <a:gd name="connsiteY53" fmla="*/ 68653 h 159966"/>
              <a:gd name="connsiteX54" fmla="*/ 1614488 w 4505325"/>
              <a:gd name="connsiteY54" fmla="*/ 82941 h 159966"/>
              <a:gd name="connsiteX55" fmla="*/ 1628775 w 4505325"/>
              <a:gd name="connsiteY55" fmla="*/ 87703 h 159966"/>
              <a:gd name="connsiteX56" fmla="*/ 1643063 w 4505325"/>
              <a:gd name="connsiteY56" fmla="*/ 97228 h 159966"/>
              <a:gd name="connsiteX57" fmla="*/ 1690688 w 4505325"/>
              <a:gd name="connsiteY57" fmla="*/ 106753 h 159966"/>
              <a:gd name="connsiteX58" fmla="*/ 1733550 w 4505325"/>
              <a:gd name="connsiteY58" fmla="*/ 125803 h 159966"/>
              <a:gd name="connsiteX59" fmla="*/ 1776413 w 4505325"/>
              <a:gd name="connsiteY59" fmla="*/ 116278 h 159966"/>
              <a:gd name="connsiteX60" fmla="*/ 1819275 w 4505325"/>
              <a:gd name="connsiteY60" fmla="*/ 92466 h 159966"/>
              <a:gd name="connsiteX61" fmla="*/ 1833563 w 4505325"/>
              <a:gd name="connsiteY61" fmla="*/ 87703 h 159966"/>
              <a:gd name="connsiteX62" fmla="*/ 1852613 w 4505325"/>
              <a:gd name="connsiteY62" fmla="*/ 73416 h 159966"/>
              <a:gd name="connsiteX63" fmla="*/ 1885950 w 4505325"/>
              <a:gd name="connsiteY63" fmla="*/ 63891 h 159966"/>
              <a:gd name="connsiteX64" fmla="*/ 1900238 w 4505325"/>
              <a:gd name="connsiteY64" fmla="*/ 54366 h 159966"/>
              <a:gd name="connsiteX65" fmla="*/ 1919288 w 4505325"/>
              <a:gd name="connsiteY65" fmla="*/ 25791 h 159966"/>
              <a:gd name="connsiteX66" fmla="*/ 1938338 w 4505325"/>
              <a:gd name="connsiteY66" fmla="*/ 30553 h 159966"/>
              <a:gd name="connsiteX67" fmla="*/ 1952625 w 4505325"/>
              <a:gd name="connsiteY67" fmla="*/ 63891 h 159966"/>
              <a:gd name="connsiteX68" fmla="*/ 1976438 w 4505325"/>
              <a:gd name="connsiteY68" fmla="*/ 68653 h 159966"/>
              <a:gd name="connsiteX69" fmla="*/ 1990725 w 4505325"/>
              <a:gd name="connsiteY69" fmla="*/ 78178 h 159966"/>
              <a:gd name="connsiteX70" fmla="*/ 2028825 w 4505325"/>
              <a:gd name="connsiteY70" fmla="*/ 87703 h 159966"/>
              <a:gd name="connsiteX71" fmla="*/ 2076450 w 4505325"/>
              <a:gd name="connsiteY71" fmla="*/ 101991 h 159966"/>
              <a:gd name="connsiteX72" fmla="*/ 2138363 w 4505325"/>
              <a:gd name="connsiteY72" fmla="*/ 111516 h 159966"/>
              <a:gd name="connsiteX73" fmla="*/ 2224088 w 4505325"/>
              <a:gd name="connsiteY73" fmla="*/ 101991 h 159966"/>
              <a:gd name="connsiteX74" fmla="*/ 2252663 w 4505325"/>
              <a:gd name="connsiteY74" fmla="*/ 82941 h 159966"/>
              <a:gd name="connsiteX75" fmla="*/ 2300288 w 4505325"/>
              <a:gd name="connsiteY75" fmla="*/ 49603 h 159966"/>
              <a:gd name="connsiteX76" fmla="*/ 2324100 w 4505325"/>
              <a:gd name="connsiteY76" fmla="*/ 40078 h 159966"/>
              <a:gd name="connsiteX77" fmla="*/ 2343150 w 4505325"/>
              <a:gd name="connsiteY77" fmla="*/ 68653 h 159966"/>
              <a:gd name="connsiteX78" fmla="*/ 2357438 w 4505325"/>
              <a:gd name="connsiteY78" fmla="*/ 82941 h 159966"/>
              <a:gd name="connsiteX79" fmla="*/ 2366963 w 4505325"/>
              <a:gd name="connsiteY79" fmla="*/ 97228 h 159966"/>
              <a:gd name="connsiteX80" fmla="*/ 2390775 w 4505325"/>
              <a:gd name="connsiteY80" fmla="*/ 106753 h 159966"/>
              <a:gd name="connsiteX81" fmla="*/ 2409825 w 4505325"/>
              <a:gd name="connsiteY81" fmla="*/ 121041 h 159966"/>
              <a:gd name="connsiteX82" fmla="*/ 2424113 w 4505325"/>
              <a:gd name="connsiteY82" fmla="*/ 125803 h 159966"/>
              <a:gd name="connsiteX83" fmla="*/ 2457450 w 4505325"/>
              <a:gd name="connsiteY83" fmla="*/ 135328 h 159966"/>
              <a:gd name="connsiteX84" fmla="*/ 2557463 w 4505325"/>
              <a:gd name="connsiteY84" fmla="*/ 125803 h 159966"/>
              <a:gd name="connsiteX85" fmla="*/ 2586038 w 4505325"/>
              <a:gd name="connsiteY85" fmla="*/ 116278 h 159966"/>
              <a:gd name="connsiteX86" fmla="*/ 2628900 w 4505325"/>
              <a:gd name="connsiteY86" fmla="*/ 92466 h 159966"/>
              <a:gd name="connsiteX87" fmla="*/ 2647950 w 4505325"/>
              <a:gd name="connsiteY87" fmla="*/ 82941 h 159966"/>
              <a:gd name="connsiteX88" fmla="*/ 2676525 w 4505325"/>
              <a:gd name="connsiteY88" fmla="*/ 68653 h 159966"/>
              <a:gd name="connsiteX89" fmla="*/ 2700338 w 4505325"/>
              <a:gd name="connsiteY89" fmla="*/ 44841 h 159966"/>
              <a:gd name="connsiteX90" fmla="*/ 2709863 w 4505325"/>
              <a:gd name="connsiteY90" fmla="*/ 30553 h 159966"/>
              <a:gd name="connsiteX91" fmla="*/ 2738438 w 4505325"/>
              <a:gd name="connsiteY91" fmla="*/ 6741 h 159966"/>
              <a:gd name="connsiteX92" fmla="*/ 2757488 w 4505325"/>
              <a:gd name="connsiteY92" fmla="*/ 11503 h 159966"/>
              <a:gd name="connsiteX93" fmla="*/ 2786063 w 4505325"/>
              <a:gd name="connsiteY93" fmla="*/ 44841 h 159966"/>
              <a:gd name="connsiteX94" fmla="*/ 2790825 w 4505325"/>
              <a:gd name="connsiteY94" fmla="*/ 59128 h 159966"/>
              <a:gd name="connsiteX95" fmla="*/ 2824163 w 4505325"/>
              <a:gd name="connsiteY95" fmla="*/ 82941 h 159966"/>
              <a:gd name="connsiteX96" fmla="*/ 2833688 w 4505325"/>
              <a:gd name="connsiteY96" fmla="*/ 97228 h 159966"/>
              <a:gd name="connsiteX97" fmla="*/ 2847975 w 4505325"/>
              <a:gd name="connsiteY97" fmla="*/ 101991 h 159966"/>
              <a:gd name="connsiteX98" fmla="*/ 2881313 w 4505325"/>
              <a:gd name="connsiteY98" fmla="*/ 116278 h 159966"/>
              <a:gd name="connsiteX99" fmla="*/ 2914650 w 4505325"/>
              <a:gd name="connsiteY99" fmla="*/ 135328 h 159966"/>
              <a:gd name="connsiteX100" fmla="*/ 2928938 w 4505325"/>
              <a:gd name="connsiteY100" fmla="*/ 140091 h 159966"/>
              <a:gd name="connsiteX101" fmla="*/ 3000375 w 4505325"/>
              <a:gd name="connsiteY101" fmla="*/ 130566 h 159966"/>
              <a:gd name="connsiteX102" fmla="*/ 3033713 w 4505325"/>
              <a:gd name="connsiteY102" fmla="*/ 101991 h 159966"/>
              <a:gd name="connsiteX103" fmla="*/ 3057525 w 4505325"/>
              <a:gd name="connsiteY103" fmla="*/ 92466 h 159966"/>
              <a:gd name="connsiteX104" fmla="*/ 3071813 w 4505325"/>
              <a:gd name="connsiteY104" fmla="*/ 78178 h 159966"/>
              <a:gd name="connsiteX105" fmla="*/ 3090863 w 4505325"/>
              <a:gd name="connsiteY105" fmla="*/ 44841 h 159966"/>
              <a:gd name="connsiteX106" fmla="*/ 3124200 w 4505325"/>
              <a:gd name="connsiteY106" fmla="*/ 21028 h 159966"/>
              <a:gd name="connsiteX107" fmla="*/ 3128963 w 4505325"/>
              <a:gd name="connsiteY107" fmla="*/ 1978 h 159966"/>
              <a:gd name="connsiteX108" fmla="*/ 3143250 w 4505325"/>
              <a:gd name="connsiteY108" fmla="*/ 16266 h 159966"/>
              <a:gd name="connsiteX109" fmla="*/ 3176588 w 4505325"/>
              <a:gd name="connsiteY109" fmla="*/ 68653 h 159966"/>
              <a:gd name="connsiteX110" fmla="*/ 3209925 w 4505325"/>
              <a:gd name="connsiteY110" fmla="*/ 87703 h 159966"/>
              <a:gd name="connsiteX111" fmla="*/ 3238500 w 4505325"/>
              <a:gd name="connsiteY111" fmla="*/ 111516 h 159966"/>
              <a:gd name="connsiteX112" fmla="*/ 3271838 w 4505325"/>
              <a:gd name="connsiteY112" fmla="*/ 125803 h 159966"/>
              <a:gd name="connsiteX113" fmla="*/ 3300413 w 4505325"/>
              <a:gd name="connsiteY113" fmla="*/ 140091 h 159966"/>
              <a:gd name="connsiteX114" fmla="*/ 3333750 w 4505325"/>
              <a:gd name="connsiteY114" fmla="*/ 144853 h 159966"/>
              <a:gd name="connsiteX115" fmla="*/ 3381375 w 4505325"/>
              <a:gd name="connsiteY115" fmla="*/ 159141 h 159966"/>
              <a:gd name="connsiteX116" fmla="*/ 3438525 w 4505325"/>
              <a:gd name="connsiteY116" fmla="*/ 149616 h 159966"/>
              <a:gd name="connsiteX117" fmla="*/ 3471863 w 4505325"/>
              <a:gd name="connsiteY117" fmla="*/ 121041 h 159966"/>
              <a:gd name="connsiteX118" fmla="*/ 3524250 w 4505325"/>
              <a:gd name="connsiteY118" fmla="*/ 73416 h 159966"/>
              <a:gd name="connsiteX119" fmla="*/ 3533775 w 4505325"/>
              <a:gd name="connsiteY119" fmla="*/ 54366 h 159966"/>
              <a:gd name="connsiteX120" fmla="*/ 3562350 w 4505325"/>
              <a:gd name="connsiteY120" fmla="*/ 35316 h 159966"/>
              <a:gd name="connsiteX121" fmla="*/ 3619500 w 4505325"/>
              <a:gd name="connsiteY121" fmla="*/ 87703 h 159966"/>
              <a:gd name="connsiteX122" fmla="*/ 3648075 w 4505325"/>
              <a:gd name="connsiteY122" fmla="*/ 101991 h 159966"/>
              <a:gd name="connsiteX123" fmla="*/ 3671888 w 4505325"/>
              <a:gd name="connsiteY123" fmla="*/ 125803 h 159966"/>
              <a:gd name="connsiteX124" fmla="*/ 3695700 w 4505325"/>
              <a:gd name="connsiteY124" fmla="*/ 135328 h 159966"/>
              <a:gd name="connsiteX125" fmla="*/ 3729038 w 4505325"/>
              <a:gd name="connsiteY125" fmla="*/ 149616 h 159966"/>
              <a:gd name="connsiteX126" fmla="*/ 3805238 w 4505325"/>
              <a:gd name="connsiteY126" fmla="*/ 140091 h 159966"/>
              <a:gd name="connsiteX127" fmla="*/ 3819525 w 4505325"/>
              <a:gd name="connsiteY127" fmla="*/ 130566 h 159966"/>
              <a:gd name="connsiteX128" fmla="*/ 3867150 w 4505325"/>
              <a:gd name="connsiteY128" fmla="*/ 101991 h 159966"/>
              <a:gd name="connsiteX129" fmla="*/ 3905250 w 4505325"/>
              <a:gd name="connsiteY129" fmla="*/ 73416 h 159966"/>
              <a:gd name="connsiteX130" fmla="*/ 3929063 w 4505325"/>
              <a:gd name="connsiteY130" fmla="*/ 59128 h 159966"/>
              <a:gd name="connsiteX131" fmla="*/ 3952875 w 4505325"/>
              <a:gd name="connsiteY131" fmla="*/ 40078 h 159966"/>
              <a:gd name="connsiteX132" fmla="*/ 3986213 w 4505325"/>
              <a:gd name="connsiteY132" fmla="*/ 21028 h 159966"/>
              <a:gd name="connsiteX133" fmla="*/ 4014788 w 4505325"/>
              <a:gd name="connsiteY133" fmla="*/ 40078 h 159966"/>
              <a:gd name="connsiteX134" fmla="*/ 4038600 w 4505325"/>
              <a:gd name="connsiteY134" fmla="*/ 73416 h 159966"/>
              <a:gd name="connsiteX135" fmla="*/ 4076700 w 4505325"/>
              <a:gd name="connsiteY135" fmla="*/ 97228 h 159966"/>
              <a:gd name="connsiteX136" fmla="*/ 4090988 w 4505325"/>
              <a:gd name="connsiteY136" fmla="*/ 101991 h 159966"/>
              <a:gd name="connsiteX137" fmla="*/ 4148138 w 4505325"/>
              <a:gd name="connsiteY137" fmla="*/ 125803 h 159966"/>
              <a:gd name="connsiteX138" fmla="*/ 4162425 w 4505325"/>
              <a:gd name="connsiteY138" fmla="*/ 135328 h 159966"/>
              <a:gd name="connsiteX139" fmla="*/ 4200525 w 4505325"/>
              <a:gd name="connsiteY139" fmla="*/ 144853 h 159966"/>
              <a:gd name="connsiteX140" fmla="*/ 4219575 w 4505325"/>
              <a:gd name="connsiteY140" fmla="*/ 135328 h 159966"/>
              <a:gd name="connsiteX141" fmla="*/ 4281488 w 4505325"/>
              <a:gd name="connsiteY141" fmla="*/ 116278 h 159966"/>
              <a:gd name="connsiteX142" fmla="*/ 4324350 w 4505325"/>
              <a:gd name="connsiteY142" fmla="*/ 78178 h 159966"/>
              <a:gd name="connsiteX143" fmla="*/ 4357688 w 4505325"/>
              <a:gd name="connsiteY143" fmla="*/ 40078 h 159966"/>
              <a:gd name="connsiteX144" fmla="*/ 4381500 w 4505325"/>
              <a:gd name="connsiteY144" fmla="*/ 11503 h 159966"/>
              <a:gd name="connsiteX145" fmla="*/ 4395788 w 4505325"/>
              <a:gd name="connsiteY145" fmla="*/ 21028 h 159966"/>
              <a:gd name="connsiteX146" fmla="*/ 4400550 w 4505325"/>
              <a:gd name="connsiteY146" fmla="*/ 35316 h 159966"/>
              <a:gd name="connsiteX147" fmla="*/ 4410075 w 4505325"/>
              <a:gd name="connsiteY147" fmla="*/ 59128 h 159966"/>
              <a:gd name="connsiteX148" fmla="*/ 4424363 w 4505325"/>
              <a:gd name="connsiteY148" fmla="*/ 87703 h 159966"/>
              <a:gd name="connsiteX149" fmla="*/ 4467225 w 4505325"/>
              <a:gd name="connsiteY149" fmla="*/ 121041 h 159966"/>
              <a:gd name="connsiteX150" fmla="*/ 4481513 w 4505325"/>
              <a:gd name="connsiteY150" fmla="*/ 130566 h 159966"/>
              <a:gd name="connsiteX151" fmla="*/ 4495800 w 4505325"/>
              <a:gd name="connsiteY151" fmla="*/ 140091 h 159966"/>
              <a:gd name="connsiteX152" fmla="*/ 4505325 w 4505325"/>
              <a:gd name="connsiteY152" fmla="*/ 144853 h 15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505325" h="159966">
                <a:moveTo>
                  <a:pt x="0" y="121041"/>
                </a:moveTo>
                <a:cubicBezTo>
                  <a:pt x="7289" y="120347"/>
                  <a:pt x="82892" y="120712"/>
                  <a:pt x="114300" y="106753"/>
                </a:cubicBezTo>
                <a:cubicBezTo>
                  <a:pt x="124031" y="102428"/>
                  <a:pt x="133350" y="97228"/>
                  <a:pt x="142875" y="92466"/>
                </a:cubicBezTo>
                <a:cubicBezTo>
                  <a:pt x="153988" y="81353"/>
                  <a:pt x="166784" y="71701"/>
                  <a:pt x="176213" y="59128"/>
                </a:cubicBezTo>
                <a:cubicBezTo>
                  <a:pt x="180975" y="52778"/>
                  <a:pt x="183694" y="44162"/>
                  <a:pt x="190500" y="40078"/>
                </a:cubicBezTo>
                <a:cubicBezTo>
                  <a:pt x="200410" y="34132"/>
                  <a:pt x="212725" y="33728"/>
                  <a:pt x="223838" y="30553"/>
                </a:cubicBezTo>
                <a:cubicBezTo>
                  <a:pt x="239713" y="32141"/>
                  <a:pt x="256328" y="30271"/>
                  <a:pt x="271463" y="35316"/>
                </a:cubicBezTo>
                <a:cubicBezTo>
                  <a:pt x="276893" y="37126"/>
                  <a:pt x="276519" y="46027"/>
                  <a:pt x="280988" y="49603"/>
                </a:cubicBezTo>
                <a:cubicBezTo>
                  <a:pt x="284908" y="52739"/>
                  <a:pt x="290785" y="52121"/>
                  <a:pt x="295275" y="54366"/>
                </a:cubicBezTo>
                <a:cubicBezTo>
                  <a:pt x="303554" y="58506"/>
                  <a:pt x="310809" y="64513"/>
                  <a:pt x="319088" y="68653"/>
                </a:cubicBezTo>
                <a:cubicBezTo>
                  <a:pt x="323578" y="70898"/>
                  <a:pt x="328987" y="70978"/>
                  <a:pt x="333375" y="73416"/>
                </a:cubicBezTo>
                <a:cubicBezTo>
                  <a:pt x="343382" y="78976"/>
                  <a:pt x="350725" y="90221"/>
                  <a:pt x="361950" y="92466"/>
                </a:cubicBezTo>
                <a:cubicBezTo>
                  <a:pt x="369888" y="94053"/>
                  <a:pt x="377953" y="95098"/>
                  <a:pt x="385763" y="97228"/>
                </a:cubicBezTo>
                <a:cubicBezTo>
                  <a:pt x="395449" y="99870"/>
                  <a:pt x="404813" y="103578"/>
                  <a:pt x="414338" y="106753"/>
                </a:cubicBezTo>
                <a:cubicBezTo>
                  <a:pt x="419100" y="108341"/>
                  <a:pt x="423755" y="110299"/>
                  <a:pt x="428625" y="111516"/>
                </a:cubicBezTo>
                <a:lnTo>
                  <a:pt x="447675" y="116278"/>
                </a:lnTo>
                <a:cubicBezTo>
                  <a:pt x="461963" y="113103"/>
                  <a:pt x="477028" y="112382"/>
                  <a:pt x="490538" y="106753"/>
                </a:cubicBezTo>
                <a:cubicBezTo>
                  <a:pt x="496755" y="104163"/>
                  <a:pt x="499711" y="96849"/>
                  <a:pt x="504825" y="92466"/>
                </a:cubicBezTo>
                <a:cubicBezTo>
                  <a:pt x="510852" y="87300"/>
                  <a:pt x="518262" y="83791"/>
                  <a:pt x="523875" y="78178"/>
                </a:cubicBezTo>
                <a:cubicBezTo>
                  <a:pt x="545417" y="56636"/>
                  <a:pt x="519873" y="68400"/>
                  <a:pt x="547688" y="59128"/>
                </a:cubicBezTo>
                <a:cubicBezTo>
                  <a:pt x="552450" y="52778"/>
                  <a:pt x="556043" y="45351"/>
                  <a:pt x="561975" y="40078"/>
                </a:cubicBezTo>
                <a:cubicBezTo>
                  <a:pt x="570531" y="32473"/>
                  <a:pt x="590550" y="21028"/>
                  <a:pt x="590550" y="21028"/>
                </a:cubicBezTo>
                <a:cubicBezTo>
                  <a:pt x="593725" y="25791"/>
                  <a:pt x="597750" y="30085"/>
                  <a:pt x="600075" y="35316"/>
                </a:cubicBezTo>
                <a:cubicBezTo>
                  <a:pt x="604153" y="44491"/>
                  <a:pt x="604724" y="55114"/>
                  <a:pt x="609600" y="63891"/>
                </a:cubicBezTo>
                <a:cubicBezTo>
                  <a:pt x="614992" y="73596"/>
                  <a:pt x="629284" y="81775"/>
                  <a:pt x="638175" y="87703"/>
                </a:cubicBezTo>
                <a:cubicBezTo>
                  <a:pt x="641350" y="92466"/>
                  <a:pt x="643392" y="98222"/>
                  <a:pt x="647700" y="101991"/>
                </a:cubicBezTo>
                <a:cubicBezTo>
                  <a:pt x="656315" y="109529"/>
                  <a:pt x="666750" y="114691"/>
                  <a:pt x="676275" y="121041"/>
                </a:cubicBezTo>
                <a:cubicBezTo>
                  <a:pt x="681038" y="124216"/>
                  <a:pt x="685133" y="128756"/>
                  <a:pt x="690563" y="130566"/>
                </a:cubicBezTo>
                <a:cubicBezTo>
                  <a:pt x="711060" y="137398"/>
                  <a:pt x="699980" y="134110"/>
                  <a:pt x="723900" y="140091"/>
                </a:cubicBezTo>
                <a:cubicBezTo>
                  <a:pt x="747713" y="136916"/>
                  <a:pt x="771887" y="135777"/>
                  <a:pt x="795338" y="130566"/>
                </a:cubicBezTo>
                <a:cubicBezTo>
                  <a:pt x="800925" y="129324"/>
                  <a:pt x="804311" y="123167"/>
                  <a:pt x="809625" y="121041"/>
                </a:cubicBezTo>
                <a:cubicBezTo>
                  <a:pt x="827244" y="113993"/>
                  <a:pt x="848090" y="110490"/>
                  <a:pt x="866775" y="106753"/>
                </a:cubicBezTo>
                <a:cubicBezTo>
                  <a:pt x="882098" y="96538"/>
                  <a:pt x="881986" y="95760"/>
                  <a:pt x="900113" y="87703"/>
                </a:cubicBezTo>
                <a:cubicBezTo>
                  <a:pt x="907925" y="84231"/>
                  <a:pt x="916644" y="82658"/>
                  <a:pt x="923925" y="78178"/>
                </a:cubicBezTo>
                <a:cubicBezTo>
                  <a:pt x="937445" y="69858"/>
                  <a:pt x="948816" y="58409"/>
                  <a:pt x="962025" y="49603"/>
                </a:cubicBezTo>
                <a:lnTo>
                  <a:pt x="990600" y="30553"/>
                </a:lnTo>
                <a:cubicBezTo>
                  <a:pt x="993775" y="35316"/>
                  <a:pt x="997285" y="39871"/>
                  <a:pt x="1000125" y="44841"/>
                </a:cubicBezTo>
                <a:cubicBezTo>
                  <a:pt x="1003647" y="51005"/>
                  <a:pt x="1006128" y="57727"/>
                  <a:pt x="1009650" y="63891"/>
                </a:cubicBezTo>
                <a:cubicBezTo>
                  <a:pt x="1015056" y="73352"/>
                  <a:pt x="1024371" y="86405"/>
                  <a:pt x="1033463" y="92466"/>
                </a:cubicBezTo>
                <a:cubicBezTo>
                  <a:pt x="1037640" y="95251"/>
                  <a:pt x="1043260" y="94983"/>
                  <a:pt x="1047750" y="97228"/>
                </a:cubicBezTo>
                <a:cubicBezTo>
                  <a:pt x="1056030" y="101368"/>
                  <a:pt x="1063104" y="107756"/>
                  <a:pt x="1071563" y="111516"/>
                </a:cubicBezTo>
                <a:cubicBezTo>
                  <a:pt x="1077544" y="114174"/>
                  <a:pt x="1084319" y="114480"/>
                  <a:pt x="1090613" y="116278"/>
                </a:cubicBezTo>
                <a:cubicBezTo>
                  <a:pt x="1095440" y="117657"/>
                  <a:pt x="1100138" y="119453"/>
                  <a:pt x="1104900" y="121041"/>
                </a:cubicBezTo>
                <a:cubicBezTo>
                  <a:pt x="1173163" y="116278"/>
                  <a:pt x="1241810" y="115418"/>
                  <a:pt x="1309688" y="106753"/>
                </a:cubicBezTo>
                <a:cubicBezTo>
                  <a:pt x="1317562" y="105748"/>
                  <a:pt x="1322279" y="97080"/>
                  <a:pt x="1328738" y="92466"/>
                </a:cubicBezTo>
                <a:cubicBezTo>
                  <a:pt x="1333396" y="89139"/>
                  <a:pt x="1338171" y="85975"/>
                  <a:pt x="1343025" y="82941"/>
                </a:cubicBezTo>
                <a:cubicBezTo>
                  <a:pt x="1350875" y="78035"/>
                  <a:pt x="1359674" y="74515"/>
                  <a:pt x="1366838" y="68653"/>
                </a:cubicBezTo>
                <a:cubicBezTo>
                  <a:pt x="1419630" y="25459"/>
                  <a:pt x="1373247" y="51161"/>
                  <a:pt x="1414463" y="30553"/>
                </a:cubicBezTo>
                <a:cubicBezTo>
                  <a:pt x="1417638" y="25791"/>
                  <a:pt x="1421428" y="21385"/>
                  <a:pt x="1423988" y="16266"/>
                </a:cubicBezTo>
                <a:cubicBezTo>
                  <a:pt x="1426233" y="11776"/>
                  <a:pt x="1424136" y="0"/>
                  <a:pt x="1428750" y="1978"/>
                </a:cubicBezTo>
                <a:cubicBezTo>
                  <a:pt x="1441131" y="7284"/>
                  <a:pt x="1444546" y="26293"/>
                  <a:pt x="1457325" y="30553"/>
                </a:cubicBezTo>
                <a:cubicBezTo>
                  <a:pt x="1493246" y="42528"/>
                  <a:pt x="1448963" y="26373"/>
                  <a:pt x="1485900" y="44841"/>
                </a:cubicBezTo>
                <a:cubicBezTo>
                  <a:pt x="1493897" y="48839"/>
                  <a:pt x="1511617" y="52080"/>
                  <a:pt x="1519238" y="54366"/>
                </a:cubicBezTo>
                <a:cubicBezTo>
                  <a:pt x="1566779" y="68629"/>
                  <a:pt x="1528576" y="61143"/>
                  <a:pt x="1581150" y="68653"/>
                </a:cubicBezTo>
                <a:cubicBezTo>
                  <a:pt x="1614663" y="79825"/>
                  <a:pt x="1573284" y="65283"/>
                  <a:pt x="1614488" y="82941"/>
                </a:cubicBezTo>
                <a:cubicBezTo>
                  <a:pt x="1619102" y="84918"/>
                  <a:pt x="1624013" y="86116"/>
                  <a:pt x="1628775" y="87703"/>
                </a:cubicBezTo>
                <a:cubicBezTo>
                  <a:pt x="1633538" y="90878"/>
                  <a:pt x="1637802" y="94973"/>
                  <a:pt x="1643063" y="97228"/>
                </a:cubicBezTo>
                <a:cubicBezTo>
                  <a:pt x="1652109" y="101105"/>
                  <a:pt x="1684236" y="105678"/>
                  <a:pt x="1690688" y="106753"/>
                </a:cubicBezTo>
                <a:cubicBezTo>
                  <a:pt x="1724693" y="118088"/>
                  <a:pt x="1710909" y="110709"/>
                  <a:pt x="1733550" y="125803"/>
                </a:cubicBezTo>
                <a:cubicBezTo>
                  <a:pt x="1747838" y="122628"/>
                  <a:pt x="1762424" y="120582"/>
                  <a:pt x="1776413" y="116278"/>
                </a:cubicBezTo>
                <a:cubicBezTo>
                  <a:pt x="1788337" y="112609"/>
                  <a:pt x="1809461" y="97373"/>
                  <a:pt x="1819275" y="92466"/>
                </a:cubicBezTo>
                <a:cubicBezTo>
                  <a:pt x="1823765" y="90221"/>
                  <a:pt x="1828800" y="89291"/>
                  <a:pt x="1833563" y="87703"/>
                </a:cubicBezTo>
                <a:cubicBezTo>
                  <a:pt x="1839913" y="82941"/>
                  <a:pt x="1845721" y="77354"/>
                  <a:pt x="1852613" y="73416"/>
                </a:cubicBezTo>
                <a:cubicBezTo>
                  <a:pt x="1857931" y="70377"/>
                  <a:pt x="1881820" y="64923"/>
                  <a:pt x="1885950" y="63891"/>
                </a:cubicBezTo>
                <a:cubicBezTo>
                  <a:pt x="1890713" y="60716"/>
                  <a:pt x="1897063" y="59129"/>
                  <a:pt x="1900238" y="54366"/>
                </a:cubicBezTo>
                <a:cubicBezTo>
                  <a:pt x="1924841" y="17461"/>
                  <a:pt x="1883417" y="49704"/>
                  <a:pt x="1919288" y="25791"/>
                </a:cubicBezTo>
                <a:cubicBezTo>
                  <a:pt x="1925638" y="27378"/>
                  <a:pt x="1933710" y="25925"/>
                  <a:pt x="1938338" y="30553"/>
                </a:cubicBezTo>
                <a:cubicBezTo>
                  <a:pt x="1954948" y="47163"/>
                  <a:pt x="1930322" y="51147"/>
                  <a:pt x="1952625" y="63891"/>
                </a:cubicBezTo>
                <a:cubicBezTo>
                  <a:pt x="1959653" y="67907"/>
                  <a:pt x="1968500" y="67066"/>
                  <a:pt x="1976438" y="68653"/>
                </a:cubicBezTo>
                <a:cubicBezTo>
                  <a:pt x="1981200" y="71828"/>
                  <a:pt x="1985606" y="75618"/>
                  <a:pt x="1990725" y="78178"/>
                </a:cubicBezTo>
                <a:cubicBezTo>
                  <a:pt x="2002288" y="83960"/>
                  <a:pt x="2016865" y="84441"/>
                  <a:pt x="2028825" y="87703"/>
                </a:cubicBezTo>
                <a:cubicBezTo>
                  <a:pt x="2062222" y="96811"/>
                  <a:pt x="2048564" y="96414"/>
                  <a:pt x="2076450" y="101991"/>
                </a:cubicBezTo>
                <a:cubicBezTo>
                  <a:pt x="2092953" y="105292"/>
                  <a:pt x="2122372" y="109231"/>
                  <a:pt x="2138363" y="111516"/>
                </a:cubicBezTo>
                <a:cubicBezTo>
                  <a:pt x="2166938" y="108341"/>
                  <a:pt x="2196196" y="108964"/>
                  <a:pt x="2224088" y="101991"/>
                </a:cubicBezTo>
                <a:cubicBezTo>
                  <a:pt x="2235194" y="99215"/>
                  <a:pt x="2243505" y="89810"/>
                  <a:pt x="2252663" y="82941"/>
                </a:cubicBezTo>
                <a:cubicBezTo>
                  <a:pt x="2298036" y="48911"/>
                  <a:pt x="2263653" y="67921"/>
                  <a:pt x="2300288" y="49603"/>
                </a:cubicBezTo>
                <a:cubicBezTo>
                  <a:pt x="2306602" y="40132"/>
                  <a:pt x="2309641" y="25619"/>
                  <a:pt x="2324100" y="40078"/>
                </a:cubicBezTo>
                <a:cubicBezTo>
                  <a:pt x="2332195" y="48173"/>
                  <a:pt x="2335055" y="60558"/>
                  <a:pt x="2343150" y="68653"/>
                </a:cubicBezTo>
                <a:cubicBezTo>
                  <a:pt x="2347913" y="73416"/>
                  <a:pt x="2353126" y="77767"/>
                  <a:pt x="2357438" y="82941"/>
                </a:cubicBezTo>
                <a:cubicBezTo>
                  <a:pt x="2361102" y="87338"/>
                  <a:pt x="2362305" y="93901"/>
                  <a:pt x="2366963" y="97228"/>
                </a:cubicBezTo>
                <a:cubicBezTo>
                  <a:pt x="2373919" y="102197"/>
                  <a:pt x="2383302" y="102601"/>
                  <a:pt x="2390775" y="106753"/>
                </a:cubicBezTo>
                <a:cubicBezTo>
                  <a:pt x="2397714" y="110608"/>
                  <a:pt x="2402933" y="117103"/>
                  <a:pt x="2409825" y="121041"/>
                </a:cubicBezTo>
                <a:cubicBezTo>
                  <a:pt x="2414184" y="123532"/>
                  <a:pt x="2419286" y="124424"/>
                  <a:pt x="2424113" y="125803"/>
                </a:cubicBezTo>
                <a:cubicBezTo>
                  <a:pt x="2465965" y="137760"/>
                  <a:pt x="2423201" y="123912"/>
                  <a:pt x="2457450" y="135328"/>
                </a:cubicBezTo>
                <a:cubicBezTo>
                  <a:pt x="2490788" y="132153"/>
                  <a:pt x="2524336" y="130711"/>
                  <a:pt x="2557463" y="125803"/>
                </a:cubicBezTo>
                <a:cubicBezTo>
                  <a:pt x="2567395" y="124332"/>
                  <a:pt x="2576716" y="120007"/>
                  <a:pt x="2586038" y="116278"/>
                </a:cubicBezTo>
                <a:cubicBezTo>
                  <a:pt x="2602350" y="109753"/>
                  <a:pt x="2613365" y="101097"/>
                  <a:pt x="2628900" y="92466"/>
                </a:cubicBezTo>
                <a:cubicBezTo>
                  <a:pt x="2635106" y="89018"/>
                  <a:pt x="2641786" y="86463"/>
                  <a:pt x="2647950" y="82941"/>
                </a:cubicBezTo>
                <a:cubicBezTo>
                  <a:pt x="2673801" y="68169"/>
                  <a:pt x="2650330" y="77386"/>
                  <a:pt x="2676525" y="68653"/>
                </a:cubicBezTo>
                <a:cubicBezTo>
                  <a:pt x="2701927" y="30551"/>
                  <a:pt x="2668585" y="76594"/>
                  <a:pt x="2700338" y="44841"/>
                </a:cubicBezTo>
                <a:cubicBezTo>
                  <a:pt x="2704385" y="40794"/>
                  <a:pt x="2706199" y="34950"/>
                  <a:pt x="2709863" y="30553"/>
                </a:cubicBezTo>
                <a:cubicBezTo>
                  <a:pt x="2721322" y="16802"/>
                  <a:pt x="2724390" y="16106"/>
                  <a:pt x="2738438" y="6741"/>
                </a:cubicBezTo>
                <a:cubicBezTo>
                  <a:pt x="2744788" y="8328"/>
                  <a:pt x="2751805" y="8256"/>
                  <a:pt x="2757488" y="11503"/>
                </a:cubicBezTo>
                <a:cubicBezTo>
                  <a:pt x="2766192" y="16477"/>
                  <a:pt x="2780928" y="37995"/>
                  <a:pt x="2786063" y="44841"/>
                </a:cubicBezTo>
                <a:cubicBezTo>
                  <a:pt x="2787650" y="49603"/>
                  <a:pt x="2788040" y="54951"/>
                  <a:pt x="2790825" y="59128"/>
                </a:cubicBezTo>
                <a:cubicBezTo>
                  <a:pt x="2800479" y="73609"/>
                  <a:pt x="2809265" y="75492"/>
                  <a:pt x="2824163" y="82941"/>
                </a:cubicBezTo>
                <a:cubicBezTo>
                  <a:pt x="2827338" y="87703"/>
                  <a:pt x="2829219" y="93652"/>
                  <a:pt x="2833688" y="97228"/>
                </a:cubicBezTo>
                <a:cubicBezTo>
                  <a:pt x="2837608" y="100364"/>
                  <a:pt x="2843485" y="99746"/>
                  <a:pt x="2847975" y="101991"/>
                </a:cubicBezTo>
                <a:cubicBezTo>
                  <a:pt x="2880860" y="118434"/>
                  <a:pt x="2841672" y="106369"/>
                  <a:pt x="2881313" y="116278"/>
                </a:cubicBezTo>
                <a:cubicBezTo>
                  <a:pt x="2895662" y="125845"/>
                  <a:pt x="2897730" y="128076"/>
                  <a:pt x="2914650" y="135328"/>
                </a:cubicBezTo>
                <a:cubicBezTo>
                  <a:pt x="2919264" y="137306"/>
                  <a:pt x="2924175" y="138503"/>
                  <a:pt x="2928938" y="140091"/>
                </a:cubicBezTo>
                <a:cubicBezTo>
                  <a:pt x="2952750" y="136916"/>
                  <a:pt x="2977143" y="136680"/>
                  <a:pt x="3000375" y="130566"/>
                </a:cubicBezTo>
                <a:cubicBezTo>
                  <a:pt x="3016234" y="126392"/>
                  <a:pt x="3021092" y="109879"/>
                  <a:pt x="3033713" y="101991"/>
                </a:cubicBezTo>
                <a:cubicBezTo>
                  <a:pt x="3040962" y="97460"/>
                  <a:pt x="3049588" y="95641"/>
                  <a:pt x="3057525" y="92466"/>
                </a:cubicBezTo>
                <a:cubicBezTo>
                  <a:pt x="3062288" y="87703"/>
                  <a:pt x="3067898" y="83659"/>
                  <a:pt x="3071813" y="78178"/>
                </a:cubicBezTo>
                <a:cubicBezTo>
                  <a:pt x="3081153" y="65102"/>
                  <a:pt x="3079613" y="56091"/>
                  <a:pt x="3090863" y="44841"/>
                </a:cubicBezTo>
                <a:cubicBezTo>
                  <a:pt x="3096771" y="38933"/>
                  <a:pt x="3116087" y="26437"/>
                  <a:pt x="3124200" y="21028"/>
                </a:cubicBezTo>
                <a:cubicBezTo>
                  <a:pt x="3125788" y="14678"/>
                  <a:pt x="3122613" y="3565"/>
                  <a:pt x="3128963" y="1978"/>
                </a:cubicBezTo>
                <a:cubicBezTo>
                  <a:pt x="3135497" y="345"/>
                  <a:pt x="3139979" y="10378"/>
                  <a:pt x="3143250" y="16266"/>
                </a:cubicBezTo>
                <a:cubicBezTo>
                  <a:pt x="3169549" y="63606"/>
                  <a:pt x="3130890" y="28668"/>
                  <a:pt x="3176588" y="68653"/>
                </a:cubicBezTo>
                <a:cubicBezTo>
                  <a:pt x="3196590" y="86155"/>
                  <a:pt x="3185993" y="70609"/>
                  <a:pt x="3209925" y="87703"/>
                </a:cubicBezTo>
                <a:cubicBezTo>
                  <a:pt x="3234496" y="105254"/>
                  <a:pt x="3213310" y="98921"/>
                  <a:pt x="3238500" y="111516"/>
                </a:cubicBezTo>
                <a:cubicBezTo>
                  <a:pt x="3291927" y="138228"/>
                  <a:pt x="3202474" y="86166"/>
                  <a:pt x="3271838" y="125803"/>
                </a:cubicBezTo>
                <a:cubicBezTo>
                  <a:pt x="3286966" y="134448"/>
                  <a:pt x="3283621" y="136733"/>
                  <a:pt x="3300413" y="140091"/>
                </a:cubicBezTo>
                <a:cubicBezTo>
                  <a:pt x="3311420" y="142292"/>
                  <a:pt x="3322638" y="143266"/>
                  <a:pt x="3333750" y="144853"/>
                </a:cubicBezTo>
                <a:cubicBezTo>
                  <a:pt x="3345895" y="149711"/>
                  <a:pt x="3367343" y="159966"/>
                  <a:pt x="3381375" y="159141"/>
                </a:cubicBezTo>
                <a:cubicBezTo>
                  <a:pt x="3400654" y="158007"/>
                  <a:pt x="3419475" y="152791"/>
                  <a:pt x="3438525" y="149616"/>
                </a:cubicBezTo>
                <a:cubicBezTo>
                  <a:pt x="3475733" y="131012"/>
                  <a:pt x="3440952" y="151952"/>
                  <a:pt x="3471863" y="121041"/>
                </a:cubicBezTo>
                <a:cubicBezTo>
                  <a:pt x="3491717" y="101187"/>
                  <a:pt x="3508600" y="104716"/>
                  <a:pt x="3524250" y="73416"/>
                </a:cubicBezTo>
                <a:cubicBezTo>
                  <a:pt x="3527425" y="67066"/>
                  <a:pt x="3528755" y="59386"/>
                  <a:pt x="3533775" y="54366"/>
                </a:cubicBezTo>
                <a:cubicBezTo>
                  <a:pt x="3541870" y="46271"/>
                  <a:pt x="3562350" y="35316"/>
                  <a:pt x="3562350" y="35316"/>
                </a:cubicBezTo>
                <a:cubicBezTo>
                  <a:pt x="3577768" y="50734"/>
                  <a:pt x="3599656" y="75075"/>
                  <a:pt x="3619500" y="87703"/>
                </a:cubicBezTo>
                <a:cubicBezTo>
                  <a:pt x="3628484" y="93420"/>
                  <a:pt x="3639462" y="95727"/>
                  <a:pt x="3648075" y="101991"/>
                </a:cubicBezTo>
                <a:cubicBezTo>
                  <a:pt x="3657153" y="108593"/>
                  <a:pt x="3662692" y="119366"/>
                  <a:pt x="3671888" y="125803"/>
                </a:cubicBezTo>
                <a:cubicBezTo>
                  <a:pt x="3678891" y="130705"/>
                  <a:pt x="3687888" y="131856"/>
                  <a:pt x="3695700" y="135328"/>
                </a:cubicBezTo>
                <a:cubicBezTo>
                  <a:pt x="3731011" y="151022"/>
                  <a:pt x="3699691" y="139833"/>
                  <a:pt x="3729038" y="149616"/>
                </a:cubicBezTo>
                <a:cubicBezTo>
                  <a:pt x="3754438" y="146441"/>
                  <a:pt x="3780189" y="145364"/>
                  <a:pt x="3805238" y="140091"/>
                </a:cubicBezTo>
                <a:cubicBezTo>
                  <a:pt x="3810839" y="138912"/>
                  <a:pt x="3814555" y="133406"/>
                  <a:pt x="3819525" y="130566"/>
                </a:cubicBezTo>
                <a:cubicBezTo>
                  <a:pt x="3845495" y="115726"/>
                  <a:pt x="3838020" y="125294"/>
                  <a:pt x="3867150" y="101991"/>
                </a:cubicBezTo>
                <a:cubicBezTo>
                  <a:pt x="3885811" y="87063"/>
                  <a:pt x="3887923" y="84246"/>
                  <a:pt x="3905250" y="73416"/>
                </a:cubicBezTo>
                <a:cubicBezTo>
                  <a:pt x="3913100" y="68510"/>
                  <a:pt x="3921480" y="64437"/>
                  <a:pt x="3929063" y="59128"/>
                </a:cubicBezTo>
                <a:cubicBezTo>
                  <a:pt x="3937390" y="53299"/>
                  <a:pt x="3944743" y="46177"/>
                  <a:pt x="3952875" y="40078"/>
                </a:cubicBezTo>
                <a:cubicBezTo>
                  <a:pt x="3966337" y="29982"/>
                  <a:pt x="3970395" y="28937"/>
                  <a:pt x="3986213" y="21028"/>
                </a:cubicBezTo>
                <a:cubicBezTo>
                  <a:pt x="3995738" y="27378"/>
                  <a:pt x="4008438" y="30553"/>
                  <a:pt x="4014788" y="40078"/>
                </a:cubicBezTo>
                <a:cubicBezTo>
                  <a:pt x="4020196" y="48190"/>
                  <a:pt x="4032693" y="67509"/>
                  <a:pt x="4038600" y="73416"/>
                </a:cubicBezTo>
                <a:cubicBezTo>
                  <a:pt x="4048855" y="83671"/>
                  <a:pt x="4063497" y="91570"/>
                  <a:pt x="4076700" y="97228"/>
                </a:cubicBezTo>
                <a:cubicBezTo>
                  <a:pt x="4081314" y="99206"/>
                  <a:pt x="4086400" y="99952"/>
                  <a:pt x="4090988" y="101991"/>
                </a:cubicBezTo>
                <a:cubicBezTo>
                  <a:pt x="4147318" y="127026"/>
                  <a:pt x="4091760" y="107010"/>
                  <a:pt x="4148138" y="125803"/>
                </a:cubicBezTo>
                <a:cubicBezTo>
                  <a:pt x="4152900" y="128978"/>
                  <a:pt x="4157306" y="132768"/>
                  <a:pt x="4162425" y="135328"/>
                </a:cubicBezTo>
                <a:cubicBezTo>
                  <a:pt x="4172190" y="140211"/>
                  <a:pt x="4191464" y="143041"/>
                  <a:pt x="4200525" y="144853"/>
                </a:cubicBezTo>
                <a:cubicBezTo>
                  <a:pt x="4206875" y="141678"/>
                  <a:pt x="4212840" y="137573"/>
                  <a:pt x="4219575" y="135328"/>
                </a:cubicBezTo>
                <a:cubicBezTo>
                  <a:pt x="4323968" y="100530"/>
                  <a:pt x="4207643" y="145815"/>
                  <a:pt x="4281488" y="116278"/>
                </a:cubicBezTo>
                <a:cubicBezTo>
                  <a:pt x="4293647" y="79799"/>
                  <a:pt x="4274054" y="128470"/>
                  <a:pt x="4324350" y="78178"/>
                </a:cubicBezTo>
                <a:cubicBezTo>
                  <a:pt x="4357377" y="45153"/>
                  <a:pt x="4316997" y="86583"/>
                  <a:pt x="4357688" y="40078"/>
                </a:cubicBezTo>
                <a:cubicBezTo>
                  <a:pt x="4383356" y="10742"/>
                  <a:pt x="4362006" y="40745"/>
                  <a:pt x="4381500" y="11503"/>
                </a:cubicBezTo>
                <a:cubicBezTo>
                  <a:pt x="4386263" y="14678"/>
                  <a:pt x="4392212" y="16558"/>
                  <a:pt x="4395788" y="21028"/>
                </a:cubicBezTo>
                <a:cubicBezTo>
                  <a:pt x="4398924" y="24948"/>
                  <a:pt x="4398787" y="30615"/>
                  <a:pt x="4400550" y="35316"/>
                </a:cubicBezTo>
                <a:cubicBezTo>
                  <a:pt x="4403552" y="43321"/>
                  <a:pt x="4407073" y="51124"/>
                  <a:pt x="4410075" y="59128"/>
                </a:cubicBezTo>
                <a:cubicBezTo>
                  <a:pt x="4415933" y="74750"/>
                  <a:pt x="4412868" y="73909"/>
                  <a:pt x="4424363" y="87703"/>
                </a:cubicBezTo>
                <a:cubicBezTo>
                  <a:pt x="4438353" y="104492"/>
                  <a:pt x="4447308" y="107763"/>
                  <a:pt x="4467225" y="121041"/>
                </a:cubicBezTo>
                <a:lnTo>
                  <a:pt x="4481513" y="130566"/>
                </a:lnTo>
                <a:cubicBezTo>
                  <a:pt x="4486275" y="133741"/>
                  <a:pt x="4490680" y="137532"/>
                  <a:pt x="4495800" y="140091"/>
                </a:cubicBezTo>
                <a:lnTo>
                  <a:pt x="4505325" y="14485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4" descr="VertAcc"/>
          <p:cNvPicPr>
            <a:picLocks noChangeAspect="1" noChangeArrowheads="1"/>
          </p:cNvPicPr>
          <p:nvPr/>
        </p:nvPicPr>
        <p:blipFill>
          <a:blip r:embed="rId2" cstate="print"/>
          <a:srcRect/>
          <a:stretch>
            <a:fillRect/>
          </a:stretch>
        </p:blipFill>
        <p:spPr bwMode="auto">
          <a:xfrm>
            <a:off x="2590800" y="3962400"/>
            <a:ext cx="3891830" cy="2743200"/>
          </a:xfrm>
          <a:prstGeom prst="rect">
            <a:avLst/>
          </a:prstGeom>
          <a:noFill/>
        </p:spPr>
      </p:pic>
      <p:sp>
        <p:nvSpPr>
          <p:cNvPr id="22" name="Oval 21"/>
          <p:cNvSpPr/>
          <p:nvPr/>
        </p:nvSpPr>
        <p:spPr>
          <a:xfrm rot="4256272">
            <a:off x="5016222" y="4512534"/>
            <a:ext cx="1114576" cy="55923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9215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n 25"/>
          <p:cNvSpPr/>
          <p:nvPr/>
        </p:nvSpPr>
        <p:spPr>
          <a:xfrm rot="5400000">
            <a:off x="7543800" y="1752600"/>
            <a:ext cx="228600" cy="1143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514600" y="2209800"/>
            <a:ext cx="4495800" cy="3048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514600" y="2514600"/>
            <a:ext cx="4495800" cy="3048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514600" y="2743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514600" y="28956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0480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514600" y="32004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514600" y="33528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514600" y="3505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533650" y="2583234"/>
            <a:ext cx="4505325" cy="159966"/>
          </a:xfrm>
          <a:custGeom>
            <a:avLst/>
            <a:gdLst>
              <a:gd name="connsiteX0" fmla="*/ 0 w 4505325"/>
              <a:gd name="connsiteY0" fmla="*/ 121041 h 159966"/>
              <a:gd name="connsiteX1" fmla="*/ 114300 w 4505325"/>
              <a:gd name="connsiteY1" fmla="*/ 106753 h 159966"/>
              <a:gd name="connsiteX2" fmla="*/ 142875 w 4505325"/>
              <a:gd name="connsiteY2" fmla="*/ 92466 h 159966"/>
              <a:gd name="connsiteX3" fmla="*/ 176213 w 4505325"/>
              <a:gd name="connsiteY3" fmla="*/ 59128 h 159966"/>
              <a:gd name="connsiteX4" fmla="*/ 190500 w 4505325"/>
              <a:gd name="connsiteY4" fmla="*/ 40078 h 159966"/>
              <a:gd name="connsiteX5" fmla="*/ 223838 w 4505325"/>
              <a:gd name="connsiteY5" fmla="*/ 30553 h 159966"/>
              <a:gd name="connsiteX6" fmla="*/ 271463 w 4505325"/>
              <a:gd name="connsiteY6" fmla="*/ 35316 h 159966"/>
              <a:gd name="connsiteX7" fmla="*/ 280988 w 4505325"/>
              <a:gd name="connsiteY7" fmla="*/ 49603 h 159966"/>
              <a:gd name="connsiteX8" fmla="*/ 295275 w 4505325"/>
              <a:gd name="connsiteY8" fmla="*/ 54366 h 159966"/>
              <a:gd name="connsiteX9" fmla="*/ 319088 w 4505325"/>
              <a:gd name="connsiteY9" fmla="*/ 68653 h 159966"/>
              <a:gd name="connsiteX10" fmla="*/ 333375 w 4505325"/>
              <a:gd name="connsiteY10" fmla="*/ 73416 h 159966"/>
              <a:gd name="connsiteX11" fmla="*/ 361950 w 4505325"/>
              <a:gd name="connsiteY11" fmla="*/ 92466 h 159966"/>
              <a:gd name="connsiteX12" fmla="*/ 385763 w 4505325"/>
              <a:gd name="connsiteY12" fmla="*/ 97228 h 159966"/>
              <a:gd name="connsiteX13" fmla="*/ 414338 w 4505325"/>
              <a:gd name="connsiteY13" fmla="*/ 106753 h 159966"/>
              <a:gd name="connsiteX14" fmla="*/ 428625 w 4505325"/>
              <a:gd name="connsiteY14" fmla="*/ 111516 h 159966"/>
              <a:gd name="connsiteX15" fmla="*/ 447675 w 4505325"/>
              <a:gd name="connsiteY15" fmla="*/ 116278 h 159966"/>
              <a:gd name="connsiteX16" fmla="*/ 490538 w 4505325"/>
              <a:gd name="connsiteY16" fmla="*/ 106753 h 159966"/>
              <a:gd name="connsiteX17" fmla="*/ 504825 w 4505325"/>
              <a:gd name="connsiteY17" fmla="*/ 92466 h 159966"/>
              <a:gd name="connsiteX18" fmla="*/ 523875 w 4505325"/>
              <a:gd name="connsiteY18" fmla="*/ 78178 h 159966"/>
              <a:gd name="connsiteX19" fmla="*/ 547688 w 4505325"/>
              <a:gd name="connsiteY19" fmla="*/ 59128 h 159966"/>
              <a:gd name="connsiteX20" fmla="*/ 561975 w 4505325"/>
              <a:gd name="connsiteY20" fmla="*/ 40078 h 159966"/>
              <a:gd name="connsiteX21" fmla="*/ 590550 w 4505325"/>
              <a:gd name="connsiteY21" fmla="*/ 21028 h 159966"/>
              <a:gd name="connsiteX22" fmla="*/ 600075 w 4505325"/>
              <a:gd name="connsiteY22" fmla="*/ 35316 h 159966"/>
              <a:gd name="connsiteX23" fmla="*/ 609600 w 4505325"/>
              <a:gd name="connsiteY23" fmla="*/ 63891 h 159966"/>
              <a:gd name="connsiteX24" fmla="*/ 638175 w 4505325"/>
              <a:gd name="connsiteY24" fmla="*/ 87703 h 159966"/>
              <a:gd name="connsiteX25" fmla="*/ 647700 w 4505325"/>
              <a:gd name="connsiteY25" fmla="*/ 101991 h 159966"/>
              <a:gd name="connsiteX26" fmla="*/ 676275 w 4505325"/>
              <a:gd name="connsiteY26" fmla="*/ 121041 h 159966"/>
              <a:gd name="connsiteX27" fmla="*/ 690563 w 4505325"/>
              <a:gd name="connsiteY27" fmla="*/ 130566 h 159966"/>
              <a:gd name="connsiteX28" fmla="*/ 723900 w 4505325"/>
              <a:gd name="connsiteY28" fmla="*/ 140091 h 159966"/>
              <a:gd name="connsiteX29" fmla="*/ 795338 w 4505325"/>
              <a:gd name="connsiteY29" fmla="*/ 130566 h 159966"/>
              <a:gd name="connsiteX30" fmla="*/ 809625 w 4505325"/>
              <a:gd name="connsiteY30" fmla="*/ 121041 h 159966"/>
              <a:gd name="connsiteX31" fmla="*/ 866775 w 4505325"/>
              <a:gd name="connsiteY31" fmla="*/ 106753 h 159966"/>
              <a:gd name="connsiteX32" fmla="*/ 900113 w 4505325"/>
              <a:gd name="connsiteY32" fmla="*/ 87703 h 159966"/>
              <a:gd name="connsiteX33" fmla="*/ 923925 w 4505325"/>
              <a:gd name="connsiteY33" fmla="*/ 78178 h 159966"/>
              <a:gd name="connsiteX34" fmla="*/ 962025 w 4505325"/>
              <a:gd name="connsiteY34" fmla="*/ 49603 h 159966"/>
              <a:gd name="connsiteX35" fmla="*/ 990600 w 4505325"/>
              <a:gd name="connsiteY35" fmla="*/ 30553 h 159966"/>
              <a:gd name="connsiteX36" fmla="*/ 1000125 w 4505325"/>
              <a:gd name="connsiteY36" fmla="*/ 44841 h 159966"/>
              <a:gd name="connsiteX37" fmla="*/ 1009650 w 4505325"/>
              <a:gd name="connsiteY37" fmla="*/ 63891 h 159966"/>
              <a:gd name="connsiteX38" fmla="*/ 1033463 w 4505325"/>
              <a:gd name="connsiteY38" fmla="*/ 92466 h 159966"/>
              <a:gd name="connsiteX39" fmla="*/ 1047750 w 4505325"/>
              <a:gd name="connsiteY39" fmla="*/ 97228 h 159966"/>
              <a:gd name="connsiteX40" fmla="*/ 1071563 w 4505325"/>
              <a:gd name="connsiteY40" fmla="*/ 111516 h 159966"/>
              <a:gd name="connsiteX41" fmla="*/ 1090613 w 4505325"/>
              <a:gd name="connsiteY41" fmla="*/ 116278 h 159966"/>
              <a:gd name="connsiteX42" fmla="*/ 1104900 w 4505325"/>
              <a:gd name="connsiteY42" fmla="*/ 121041 h 159966"/>
              <a:gd name="connsiteX43" fmla="*/ 1309688 w 4505325"/>
              <a:gd name="connsiteY43" fmla="*/ 106753 h 159966"/>
              <a:gd name="connsiteX44" fmla="*/ 1328738 w 4505325"/>
              <a:gd name="connsiteY44" fmla="*/ 92466 h 159966"/>
              <a:gd name="connsiteX45" fmla="*/ 1343025 w 4505325"/>
              <a:gd name="connsiteY45" fmla="*/ 82941 h 159966"/>
              <a:gd name="connsiteX46" fmla="*/ 1366838 w 4505325"/>
              <a:gd name="connsiteY46" fmla="*/ 68653 h 159966"/>
              <a:gd name="connsiteX47" fmla="*/ 1414463 w 4505325"/>
              <a:gd name="connsiteY47" fmla="*/ 30553 h 159966"/>
              <a:gd name="connsiteX48" fmla="*/ 1423988 w 4505325"/>
              <a:gd name="connsiteY48" fmla="*/ 16266 h 159966"/>
              <a:gd name="connsiteX49" fmla="*/ 1428750 w 4505325"/>
              <a:gd name="connsiteY49" fmla="*/ 1978 h 159966"/>
              <a:gd name="connsiteX50" fmla="*/ 1457325 w 4505325"/>
              <a:gd name="connsiteY50" fmla="*/ 30553 h 159966"/>
              <a:gd name="connsiteX51" fmla="*/ 1485900 w 4505325"/>
              <a:gd name="connsiteY51" fmla="*/ 44841 h 159966"/>
              <a:gd name="connsiteX52" fmla="*/ 1519238 w 4505325"/>
              <a:gd name="connsiteY52" fmla="*/ 54366 h 159966"/>
              <a:gd name="connsiteX53" fmla="*/ 1581150 w 4505325"/>
              <a:gd name="connsiteY53" fmla="*/ 68653 h 159966"/>
              <a:gd name="connsiteX54" fmla="*/ 1614488 w 4505325"/>
              <a:gd name="connsiteY54" fmla="*/ 82941 h 159966"/>
              <a:gd name="connsiteX55" fmla="*/ 1628775 w 4505325"/>
              <a:gd name="connsiteY55" fmla="*/ 87703 h 159966"/>
              <a:gd name="connsiteX56" fmla="*/ 1643063 w 4505325"/>
              <a:gd name="connsiteY56" fmla="*/ 97228 h 159966"/>
              <a:gd name="connsiteX57" fmla="*/ 1690688 w 4505325"/>
              <a:gd name="connsiteY57" fmla="*/ 106753 h 159966"/>
              <a:gd name="connsiteX58" fmla="*/ 1733550 w 4505325"/>
              <a:gd name="connsiteY58" fmla="*/ 125803 h 159966"/>
              <a:gd name="connsiteX59" fmla="*/ 1776413 w 4505325"/>
              <a:gd name="connsiteY59" fmla="*/ 116278 h 159966"/>
              <a:gd name="connsiteX60" fmla="*/ 1819275 w 4505325"/>
              <a:gd name="connsiteY60" fmla="*/ 92466 h 159966"/>
              <a:gd name="connsiteX61" fmla="*/ 1833563 w 4505325"/>
              <a:gd name="connsiteY61" fmla="*/ 87703 h 159966"/>
              <a:gd name="connsiteX62" fmla="*/ 1852613 w 4505325"/>
              <a:gd name="connsiteY62" fmla="*/ 73416 h 159966"/>
              <a:gd name="connsiteX63" fmla="*/ 1885950 w 4505325"/>
              <a:gd name="connsiteY63" fmla="*/ 63891 h 159966"/>
              <a:gd name="connsiteX64" fmla="*/ 1900238 w 4505325"/>
              <a:gd name="connsiteY64" fmla="*/ 54366 h 159966"/>
              <a:gd name="connsiteX65" fmla="*/ 1919288 w 4505325"/>
              <a:gd name="connsiteY65" fmla="*/ 25791 h 159966"/>
              <a:gd name="connsiteX66" fmla="*/ 1938338 w 4505325"/>
              <a:gd name="connsiteY66" fmla="*/ 30553 h 159966"/>
              <a:gd name="connsiteX67" fmla="*/ 1952625 w 4505325"/>
              <a:gd name="connsiteY67" fmla="*/ 63891 h 159966"/>
              <a:gd name="connsiteX68" fmla="*/ 1976438 w 4505325"/>
              <a:gd name="connsiteY68" fmla="*/ 68653 h 159966"/>
              <a:gd name="connsiteX69" fmla="*/ 1990725 w 4505325"/>
              <a:gd name="connsiteY69" fmla="*/ 78178 h 159966"/>
              <a:gd name="connsiteX70" fmla="*/ 2028825 w 4505325"/>
              <a:gd name="connsiteY70" fmla="*/ 87703 h 159966"/>
              <a:gd name="connsiteX71" fmla="*/ 2076450 w 4505325"/>
              <a:gd name="connsiteY71" fmla="*/ 101991 h 159966"/>
              <a:gd name="connsiteX72" fmla="*/ 2138363 w 4505325"/>
              <a:gd name="connsiteY72" fmla="*/ 111516 h 159966"/>
              <a:gd name="connsiteX73" fmla="*/ 2224088 w 4505325"/>
              <a:gd name="connsiteY73" fmla="*/ 101991 h 159966"/>
              <a:gd name="connsiteX74" fmla="*/ 2252663 w 4505325"/>
              <a:gd name="connsiteY74" fmla="*/ 82941 h 159966"/>
              <a:gd name="connsiteX75" fmla="*/ 2300288 w 4505325"/>
              <a:gd name="connsiteY75" fmla="*/ 49603 h 159966"/>
              <a:gd name="connsiteX76" fmla="*/ 2324100 w 4505325"/>
              <a:gd name="connsiteY76" fmla="*/ 40078 h 159966"/>
              <a:gd name="connsiteX77" fmla="*/ 2343150 w 4505325"/>
              <a:gd name="connsiteY77" fmla="*/ 68653 h 159966"/>
              <a:gd name="connsiteX78" fmla="*/ 2357438 w 4505325"/>
              <a:gd name="connsiteY78" fmla="*/ 82941 h 159966"/>
              <a:gd name="connsiteX79" fmla="*/ 2366963 w 4505325"/>
              <a:gd name="connsiteY79" fmla="*/ 97228 h 159966"/>
              <a:gd name="connsiteX80" fmla="*/ 2390775 w 4505325"/>
              <a:gd name="connsiteY80" fmla="*/ 106753 h 159966"/>
              <a:gd name="connsiteX81" fmla="*/ 2409825 w 4505325"/>
              <a:gd name="connsiteY81" fmla="*/ 121041 h 159966"/>
              <a:gd name="connsiteX82" fmla="*/ 2424113 w 4505325"/>
              <a:gd name="connsiteY82" fmla="*/ 125803 h 159966"/>
              <a:gd name="connsiteX83" fmla="*/ 2457450 w 4505325"/>
              <a:gd name="connsiteY83" fmla="*/ 135328 h 159966"/>
              <a:gd name="connsiteX84" fmla="*/ 2557463 w 4505325"/>
              <a:gd name="connsiteY84" fmla="*/ 125803 h 159966"/>
              <a:gd name="connsiteX85" fmla="*/ 2586038 w 4505325"/>
              <a:gd name="connsiteY85" fmla="*/ 116278 h 159966"/>
              <a:gd name="connsiteX86" fmla="*/ 2628900 w 4505325"/>
              <a:gd name="connsiteY86" fmla="*/ 92466 h 159966"/>
              <a:gd name="connsiteX87" fmla="*/ 2647950 w 4505325"/>
              <a:gd name="connsiteY87" fmla="*/ 82941 h 159966"/>
              <a:gd name="connsiteX88" fmla="*/ 2676525 w 4505325"/>
              <a:gd name="connsiteY88" fmla="*/ 68653 h 159966"/>
              <a:gd name="connsiteX89" fmla="*/ 2700338 w 4505325"/>
              <a:gd name="connsiteY89" fmla="*/ 44841 h 159966"/>
              <a:gd name="connsiteX90" fmla="*/ 2709863 w 4505325"/>
              <a:gd name="connsiteY90" fmla="*/ 30553 h 159966"/>
              <a:gd name="connsiteX91" fmla="*/ 2738438 w 4505325"/>
              <a:gd name="connsiteY91" fmla="*/ 6741 h 159966"/>
              <a:gd name="connsiteX92" fmla="*/ 2757488 w 4505325"/>
              <a:gd name="connsiteY92" fmla="*/ 11503 h 159966"/>
              <a:gd name="connsiteX93" fmla="*/ 2786063 w 4505325"/>
              <a:gd name="connsiteY93" fmla="*/ 44841 h 159966"/>
              <a:gd name="connsiteX94" fmla="*/ 2790825 w 4505325"/>
              <a:gd name="connsiteY94" fmla="*/ 59128 h 159966"/>
              <a:gd name="connsiteX95" fmla="*/ 2824163 w 4505325"/>
              <a:gd name="connsiteY95" fmla="*/ 82941 h 159966"/>
              <a:gd name="connsiteX96" fmla="*/ 2833688 w 4505325"/>
              <a:gd name="connsiteY96" fmla="*/ 97228 h 159966"/>
              <a:gd name="connsiteX97" fmla="*/ 2847975 w 4505325"/>
              <a:gd name="connsiteY97" fmla="*/ 101991 h 159966"/>
              <a:gd name="connsiteX98" fmla="*/ 2881313 w 4505325"/>
              <a:gd name="connsiteY98" fmla="*/ 116278 h 159966"/>
              <a:gd name="connsiteX99" fmla="*/ 2914650 w 4505325"/>
              <a:gd name="connsiteY99" fmla="*/ 135328 h 159966"/>
              <a:gd name="connsiteX100" fmla="*/ 2928938 w 4505325"/>
              <a:gd name="connsiteY100" fmla="*/ 140091 h 159966"/>
              <a:gd name="connsiteX101" fmla="*/ 3000375 w 4505325"/>
              <a:gd name="connsiteY101" fmla="*/ 130566 h 159966"/>
              <a:gd name="connsiteX102" fmla="*/ 3033713 w 4505325"/>
              <a:gd name="connsiteY102" fmla="*/ 101991 h 159966"/>
              <a:gd name="connsiteX103" fmla="*/ 3057525 w 4505325"/>
              <a:gd name="connsiteY103" fmla="*/ 92466 h 159966"/>
              <a:gd name="connsiteX104" fmla="*/ 3071813 w 4505325"/>
              <a:gd name="connsiteY104" fmla="*/ 78178 h 159966"/>
              <a:gd name="connsiteX105" fmla="*/ 3090863 w 4505325"/>
              <a:gd name="connsiteY105" fmla="*/ 44841 h 159966"/>
              <a:gd name="connsiteX106" fmla="*/ 3124200 w 4505325"/>
              <a:gd name="connsiteY106" fmla="*/ 21028 h 159966"/>
              <a:gd name="connsiteX107" fmla="*/ 3128963 w 4505325"/>
              <a:gd name="connsiteY107" fmla="*/ 1978 h 159966"/>
              <a:gd name="connsiteX108" fmla="*/ 3143250 w 4505325"/>
              <a:gd name="connsiteY108" fmla="*/ 16266 h 159966"/>
              <a:gd name="connsiteX109" fmla="*/ 3176588 w 4505325"/>
              <a:gd name="connsiteY109" fmla="*/ 68653 h 159966"/>
              <a:gd name="connsiteX110" fmla="*/ 3209925 w 4505325"/>
              <a:gd name="connsiteY110" fmla="*/ 87703 h 159966"/>
              <a:gd name="connsiteX111" fmla="*/ 3238500 w 4505325"/>
              <a:gd name="connsiteY111" fmla="*/ 111516 h 159966"/>
              <a:gd name="connsiteX112" fmla="*/ 3271838 w 4505325"/>
              <a:gd name="connsiteY112" fmla="*/ 125803 h 159966"/>
              <a:gd name="connsiteX113" fmla="*/ 3300413 w 4505325"/>
              <a:gd name="connsiteY113" fmla="*/ 140091 h 159966"/>
              <a:gd name="connsiteX114" fmla="*/ 3333750 w 4505325"/>
              <a:gd name="connsiteY114" fmla="*/ 144853 h 159966"/>
              <a:gd name="connsiteX115" fmla="*/ 3381375 w 4505325"/>
              <a:gd name="connsiteY115" fmla="*/ 159141 h 159966"/>
              <a:gd name="connsiteX116" fmla="*/ 3438525 w 4505325"/>
              <a:gd name="connsiteY116" fmla="*/ 149616 h 159966"/>
              <a:gd name="connsiteX117" fmla="*/ 3471863 w 4505325"/>
              <a:gd name="connsiteY117" fmla="*/ 121041 h 159966"/>
              <a:gd name="connsiteX118" fmla="*/ 3524250 w 4505325"/>
              <a:gd name="connsiteY118" fmla="*/ 73416 h 159966"/>
              <a:gd name="connsiteX119" fmla="*/ 3533775 w 4505325"/>
              <a:gd name="connsiteY119" fmla="*/ 54366 h 159966"/>
              <a:gd name="connsiteX120" fmla="*/ 3562350 w 4505325"/>
              <a:gd name="connsiteY120" fmla="*/ 35316 h 159966"/>
              <a:gd name="connsiteX121" fmla="*/ 3619500 w 4505325"/>
              <a:gd name="connsiteY121" fmla="*/ 87703 h 159966"/>
              <a:gd name="connsiteX122" fmla="*/ 3648075 w 4505325"/>
              <a:gd name="connsiteY122" fmla="*/ 101991 h 159966"/>
              <a:gd name="connsiteX123" fmla="*/ 3671888 w 4505325"/>
              <a:gd name="connsiteY123" fmla="*/ 125803 h 159966"/>
              <a:gd name="connsiteX124" fmla="*/ 3695700 w 4505325"/>
              <a:gd name="connsiteY124" fmla="*/ 135328 h 159966"/>
              <a:gd name="connsiteX125" fmla="*/ 3729038 w 4505325"/>
              <a:gd name="connsiteY125" fmla="*/ 149616 h 159966"/>
              <a:gd name="connsiteX126" fmla="*/ 3805238 w 4505325"/>
              <a:gd name="connsiteY126" fmla="*/ 140091 h 159966"/>
              <a:gd name="connsiteX127" fmla="*/ 3819525 w 4505325"/>
              <a:gd name="connsiteY127" fmla="*/ 130566 h 159966"/>
              <a:gd name="connsiteX128" fmla="*/ 3867150 w 4505325"/>
              <a:gd name="connsiteY128" fmla="*/ 101991 h 159966"/>
              <a:gd name="connsiteX129" fmla="*/ 3905250 w 4505325"/>
              <a:gd name="connsiteY129" fmla="*/ 73416 h 159966"/>
              <a:gd name="connsiteX130" fmla="*/ 3929063 w 4505325"/>
              <a:gd name="connsiteY130" fmla="*/ 59128 h 159966"/>
              <a:gd name="connsiteX131" fmla="*/ 3952875 w 4505325"/>
              <a:gd name="connsiteY131" fmla="*/ 40078 h 159966"/>
              <a:gd name="connsiteX132" fmla="*/ 3986213 w 4505325"/>
              <a:gd name="connsiteY132" fmla="*/ 21028 h 159966"/>
              <a:gd name="connsiteX133" fmla="*/ 4014788 w 4505325"/>
              <a:gd name="connsiteY133" fmla="*/ 40078 h 159966"/>
              <a:gd name="connsiteX134" fmla="*/ 4038600 w 4505325"/>
              <a:gd name="connsiteY134" fmla="*/ 73416 h 159966"/>
              <a:gd name="connsiteX135" fmla="*/ 4076700 w 4505325"/>
              <a:gd name="connsiteY135" fmla="*/ 97228 h 159966"/>
              <a:gd name="connsiteX136" fmla="*/ 4090988 w 4505325"/>
              <a:gd name="connsiteY136" fmla="*/ 101991 h 159966"/>
              <a:gd name="connsiteX137" fmla="*/ 4148138 w 4505325"/>
              <a:gd name="connsiteY137" fmla="*/ 125803 h 159966"/>
              <a:gd name="connsiteX138" fmla="*/ 4162425 w 4505325"/>
              <a:gd name="connsiteY138" fmla="*/ 135328 h 159966"/>
              <a:gd name="connsiteX139" fmla="*/ 4200525 w 4505325"/>
              <a:gd name="connsiteY139" fmla="*/ 144853 h 159966"/>
              <a:gd name="connsiteX140" fmla="*/ 4219575 w 4505325"/>
              <a:gd name="connsiteY140" fmla="*/ 135328 h 159966"/>
              <a:gd name="connsiteX141" fmla="*/ 4281488 w 4505325"/>
              <a:gd name="connsiteY141" fmla="*/ 116278 h 159966"/>
              <a:gd name="connsiteX142" fmla="*/ 4324350 w 4505325"/>
              <a:gd name="connsiteY142" fmla="*/ 78178 h 159966"/>
              <a:gd name="connsiteX143" fmla="*/ 4357688 w 4505325"/>
              <a:gd name="connsiteY143" fmla="*/ 40078 h 159966"/>
              <a:gd name="connsiteX144" fmla="*/ 4381500 w 4505325"/>
              <a:gd name="connsiteY144" fmla="*/ 11503 h 159966"/>
              <a:gd name="connsiteX145" fmla="*/ 4395788 w 4505325"/>
              <a:gd name="connsiteY145" fmla="*/ 21028 h 159966"/>
              <a:gd name="connsiteX146" fmla="*/ 4400550 w 4505325"/>
              <a:gd name="connsiteY146" fmla="*/ 35316 h 159966"/>
              <a:gd name="connsiteX147" fmla="*/ 4410075 w 4505325"/>
              <a:gd name="connsiteY147" fmla="*/ 59128 h 159966"/>
              <a:gd name="connsiteX148" fmla="*/ 4424363 w 4505325"/>
              <a:gd name="connsiteY148" fmla="*/ 87703 h 159966"/>
              <a:gd name="connsiteX149" fmla="*/ 4467225 w 4505325"/>
              <a:gd name="connsiteY149" fmla="*/ 121041 h 159966"/>
              <a:gd name="connsiteX150" fmla="*/ 4481513 w 4505325"/>
              <a:gd name="connsiteY150" fmla="*/ 130566 h 159966"/>
              <a:gd name="connsiteX151" fmla="*/ 4495800 w 4505325"/>
              <a:gd name="connsiteY151" fmla="*/ 140091 h 159966"/>
              <a:gd name="connsiteX152" fmla="*/ 4505325 w 4505325"/>
              <a:gd name="connsiteY152" fmla="*/ 144853 h 15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505325" h="159966">
                <a:moveTo>
                  <a:pt x="0" y="121041"/>
                </a:moveTo>
                <a:cubicBezTo>
                  <a:pt x="7289" y="120347"/>
                  <a:pt x="82892" y="120712"/>
                  <a:pt x="114300" y="106753"/>
                </a:cubicBezTo>
                <a:cubicBezTo>
                  <a:pt x="124031" y="102428"/>
                  <a:pt x="133350" y="97228"/>
                  <a:pt x="142875" y="92466"/>
                </a:cubicBezTo>
                <a:cubicBezTo>
                  <a:pt x="153988" y="81353"/>
                  <a:pt x="166784" y="71701"/>
                  <a:pt x="176213" y="59128"/>
                </a:cubicBezTo>
                <a:cubicBezTo>
                  <a:pt x="180975" y="52778"/>
                  <a:pt x="183694" y="44162"/>
                  <a:pt x="190500" y="40078"/>
                </a:cubicBezTo>
                <a:cubicBezTo>
                  <a:pt x="200410" y="34132"/>
                  <a:pt x="212725" y="33728"/>
                  <a:pt x="223838" y="30553"/>
                </a:cubicBezTo>
                <a:cubicBezTo>
                  <a:pt x="239713" y="32141"/>
                  <a:pt x="256328" y="30271"/>
                  <a:pt x="271463" y="35316"/>
                </a:cubicBezTo>
                <a:cubicBezTo>
                  <a:pt x="276893" y="37126"/>
                  <a:pt x="276519" y="46027"/>
                  <a:pt x="280988" y="49603"/>
                </a:cubicBezTo>
                <a:cubicBezTo>
                  <a:pt x="284908" y="52739"/>
                  <a:pt x="290785" y="52121"/>
                  <a:pt x="295275" y="54366"/>
                </a:cubicBezTo>
                <a:cubicBezTo>
                  <a:pt x="303554" y="58506"/>
                  <a:pt x="310809" y="64513"/>
                  <a:pt x="319088" y="68653"/>
                </a:cubicBezTo>
                <a:cubicBezTo>
                  <a:pt x="323578" y="70898"/>
                  <a:pt x="328987" y="70978"/>
                  <a:pt x="333375" y="73416"/>
                </a:cubicBezTo>
                <a:cubicBezTo>
                  <a:pt x="343382" y="78976"/>
                  <a:pt x="350725" y="90221"/>
                  <a:pt x="361950" y="92466"/>
                </a:cubicBezTo>
                <a:cubicBezTo>
                  <a:pt x="369888" y="94053"/>
                  <a:pt x="377953" y="95098"/>
                  <a:pt x="385763" y="97228"/>
                </a:cubicBezTo>
                <a:cubicBezTo>
                  <a:pt x="395449" y="99870"/>
                  <a:pt x="404813" y="103578"/>
                  <a:pt x="414338" y="106753"/>
                </a:cubicBezTo>
                <a:cubicBezTo>
                  <a:pt x="419100" y="108341"/>
                  <a:pt x="423755" y="110299"/>
                  <a:pt x="428625" y="111516"/>
                </a:cubicBezTo>
                <a:lnTo>
                  <a:pt x="447675" y="116278"/>
                </a:lnTo>
                <a:cubicBezTo>
                  <a:pt x="461963" y="113103"/>
                  <a:pt x="477028" y="112382"/>
                  <a:pt x="490538" y="106753"/>
                </a:cubicBezTo>
                <a:cubicBezTo>
                  <a:pt x="496755" y="104163"/>
                  <a:pt x="499711" y="96849"/>
                  <a:pt x="504825" y="92466"/>
                </a:cubicBezTo>
                <a:cubicBezTo>
                  <a:pt x="510852" y="87300"/>
                  <a:pt x="518262" y="83791"/>
                  <a:pt x="523875" y="78178"/>
                </a:cubicBezTo>
                <a:cubicBezTo>
                  <a:pt x="545417" y="56636"/>
                  <a:pt x="519873" y="68400"/>
                  <a:pt x="547688" y="59128"/>
                </a:cubicBezTo>
                <a:cubicBezTo>
                  <a:pt x="552450" y="52778"/>
                  <a:pt x="556043" y="45351"/>
                  <a:pt x="561975" y="40078"/>
                </a:cubicBezTo>
                <a:cubicBezTo>
                  <a:pt x="570531" y="32473"/>
                  <a:pt x="590550" y="21028"/>
                  <a:pt x="590550" y="21028"/>
                </a:cubicBezTo>
                <a:cubicBezTo>
                  <a:pt x="593725" y="25791"/>
                  <a:pt x="597750" y="30085"/>
                  <a:pt x="600075" y="35316"/>
                </a:cubicBezTo>
                <a:cubicBezTo>
                  <a:pt x="604153" y="44491"/>
                  <a:pt x="604724" y="55114"/>
                  <a:pt x="609600" y="63891"/>
                </a:cubicBezTo>
                <a:cubicBezTo>
                  <a:pt x="614992" y="73596"/>
                  <a:pt x="629284" y="81775"/>
                  <a:pt x="638175" y="87703"/>
                </a:cubicBezTo>
                <a:cubicBezTo>
                  <a:pt x="641350" y="92466"/>
                  <a:pt x="643392" y="98222"/>
                  <a:pt x="647700" y="101991"/>
                </a:cubicBezTo>
                <a:cubicBezTo>
                  <a:pt x="656315" y="109529"/>
                  <a:pt x="666750" y="114691"/>
                  <a:pt x="676275" y="121041"/>
                </a:cubicBezTo>
                <a:cubicBezTo>
                  <a:pt x="681038" y="124216"/>
                  <a:pt x="685133" y="128756"/>
                  <a:pt x="690563" y="130566"/>
                </a:cubicBezTo>
                <a:cubicBezTo>
                  <a:pt x="711060" y="137398"/>
                  <a:pt x="699980" y="134110"/>
                  <a:pt x="723900" y="140091"/>
                </a:cubicBezTo>
                <a:cubicBezTo>
                  <a:pt x="747713" y="136916"/>
                  <a:pt x="771887" y="135777"/>
                  <a:pt x="795338" y="130566"/>
                </a:cubicBezTo>
                <a:cubicBezTo>
                  <a:pt x="800925" y="129324"/>
                  <a:pt x="804311" y="123167"/>
                  <a:pt x="809625" y="121041"/>
                </a:cubicBezTo>
                <a:cubicBezTo>
                  <a:pt x="827244" y="113993"/>
                  <a:pt x="848090" y="110490"/>
                  <a:pt x="866775" y="106753"/>
                </a:cubicBezTo>
                <a:cubicBezTo>
                  <a:pt x="882098" y="96538"/>
                  <a:pt x="881986" y="95760"/>
                  <a:pt x="900113" y="87703"/>
                </a:cubicBezTo>
                <a:cubicBezTo>
                  <a:pt x="907925" y="84231"/>
                  <a:pt x="916644" y="82658"/>
                  <a:pt x="923925" y="78178"/>
                </a:cubicBezTo>
                <a:cubicBezTo>
                  <a:pt x="937445" y="69858"/>
                  <a:pt x="948816" y="58409"/>
                  <a:pt x="962025" y="49603"/>
                </a:cubicBezTo>
                <a:lnTo>
                  <a:pt x="990600" y="30553"/>
                </a:lnTo>
                <a:cubicBezTo>
                  <a:pt x="993775" y="35316"/>
                  <a:pt x="997285" y="39871"/>
                  <a:pt x="1000125" y="44841"/>
                </a:cubicBezTo>
                <a:cubicBezTo>
                  <a:pt x="1003647" y="51005"/>
                  <a:pt x="1006128" y="57727"/>
                  <a:pt x="1009650" y="63891"/>
                </a:cubicBezTo>
                <a:cubicBezTo>
                  <a:pt x="1015056" y="73352"/>
                  <a:pt x="1024371" y="86405"/>
                  <a:pt x="1033463" y="92466"/>
                </a:cubicBezTo>
                <a:cubicBezTo>
                  <a:pt x="1037640" y="95251"/>
                  <a:pt x="1043260" y="94983"/>
                  <a:pt x="1047750" y="97228"/>
                </a:cubicBezTo>
                <a:cubicBezTo>
                  <a:pt x="1056030" y="101368"/>
                  <a:pt x="1063104" y="107756"/>
                  <a:pt x="1071563" y="111516"/>
                </a:cubicBezTo>
                <a:cubicBezTo>
                  <a:pt x="1077544" y="114174"/>
                  <a:pt x="1084319" y="114480"/>
                  <a:pt x="1090613" y="116278"/>
                </a:cubicBezTo>
                <a:cubicBezTo>
                  <a:pt x="1095440" y="117657"/>
                  <a:pt x="1100138" y="119453"/>
                  <a:pt x="1104900" y="121041"/>
                </a:cubicBezTo>
                <a:cubicBezTo>
                  <a:pt x="1173163" y="116278"/>
                  <a:pt x="1241810" y="115418"/>
                  <a:pt x="1309688" y="106753"/>
                </a:cubicBezTo>
                <a:cubicBezTo>
                  <a:pt x="1317562" y="105748"/>
                  <a:pt x="1322279" y="97080"/>
                  <a:pt x="1328738" y="92466"/>
                </a:cubicBezTo>
                <a:cubicBezTo>
                  <a:pt x="1333396" y="89139"/>
                  <a:pt x="1338171" y="85975"/>
                  <a:pt x="1343025" y="82941"/>
                </a:cubicBezTo>
                <a:cubicBezTo>
                  <a:pt x="1350875" y="78035"/>
                  <a:pt x="1359674" y="74515"/>
                  <a:pt x="1366838" y="68653"/>
                </a:cubicBezTo>
                <a:cubicBezTo>
                  <a:pt x="1419630" y="25459"/>
                  <a:pt x="1373247" y="51161"/>
                  <a:pt x="1414463" y="30553"/>
                </a:cubicBezTo>
                <a:cubicBezTo>
                  <a:pt x="1417638" y="25791"/>
                  <a:pt x="1421428" y="21385"/>
                  <a:pt x="1423988" y="16266"/>
                </a:cubicBezTo>
                <a:cubicBezTo>
                  <a:pt x="1426233" y="11776"/>
                  <a:pt x="1424136" y="0"/>
                  <a:pt x="1428750" y="1978"/>
                </a:cubicBezTo>
                <a:cubicBezTo>
                  <a:pt x="1441131" y="7284"/>
                  <a:pt x="1444546" y="26293"/>
                  <a:pt x="1457325" y="30553"/>
                </a:cubicBezTo>
                <a:cubicBezTo>
                  <a:pt x="1493246" y="42528"/>
                  <a:pt x="1448963" y="26373"/>
                  <a:pt x="1485900" y="44841"/>
                </a:cubicBezTo>
                <a:cubicBezTo>
                  <a:pt x="1493897" y="48839"/>
                  <a:pt x="1511617" y="52080"/>
                  <a:pt x="1519238" y="54366"/>
                </a:cubicBezTo>
                <a:cubicBezTo>
                  <a:pt x="1566779" y="68629"/>
                  <a:pt x="1528576" y="61143"/>
                  <a:pt x="1581150" y="68653"/>
                </a:cubicBezTo>
                <a:cubicBezTo>
                  <a:pt x="1614663" y="79825"/>
                  <a:pt x="1573284" y="65283"/>
                  <a:pt x="1614488" y="82941"/>
                </a:cubicBezTo>
                <a:cubicBezTo>
                  <a:pt x="1619102" y="84918"/>
                  <a:pt x="1624013" y="86116"/>
                  <a:pt x="1628775" y="87703"/>
                </a:cubicBezTo>
                <a:cubicBezTo>
                  <a:pt x="1633538" y="90878"/>
                  <a:pt x="1637802" y="94973"/>
                  <a:pt x="1643063" y="97228"/>
                </a:cubicBezTo>
                <a:cubicBezTo>
                  <a:pt x="1652109" y="101105"/>
                  <a:pt x="1684236" y="105678"/>
                  <a:pt x="1690688" y="106753"/>
                </a:cubicBezTo>
                <a:cubicBezTo>
                  <a:pt x="1724693" y="118088"/>
                  <a:pt x="1710909" y="110709"/>
                  <a:pt x="1733550" y="125803"/>
                </a:cubicBezTo>
                <a:cubicBezTo>
                  <a:pt x="1747838" y="122628"/>
                  <a:pt x="1762424" y="120582"/>
                  <a:pt x="1776413" y="116278"/>
                </a:cubicBezTo>
                <a:cubicBezTo>
                  <a:pt x="1788337" y="112609"/>
                  <a:pt x="1809461" y="97373"/>
                  <a:pt x="1819275" y="92466"/>
                </a:cubicBezTo>
                <a:cubicBezTo>
                  <a:pt x="1823765" y="90221"/>
                  <a:pt x="1828800" y="89291"/>
                  <a:pt x="1833563" y="87703"/>
                </a:cubicBezTo>
                <a:cubicBezTo>
                  <a:pt x="1839913" y="82941"/>
                  <a:pt x="1845721" y="77354"/>
                  <a:pt x="1852613" y="73416"/>
                </a:cubicBezTo>
                <a:cubicBezTo>
                  <a:pt x="1857931" y="70377"/>
                  <a:pt x="1881820" y="64923"/>
                  <a:pt x="1885950" y="63891"/>
                </a:cubicBezTo>
                <a:cubicBezTo>
                  <a:pt x="1890713" y="60716"/>
                  <a:pt x="1897063" y="59129"/>
                  <a:pt x="1900238" y="54366"/>
                </a:cubicBezTo>
                <a:cubicBezTo>
                  <a:pt x="1924841" y="17461"/>
                  <a:pt x="1883417" y="49704"/>
                  <a:pt x="1919288" y="25791"/>
                </a:cubicBezTo>
                <a:cubicBezTo>
                  <a:pt x="1925638" y="27378"/>
                  <a:pt x="1933710" y="25925"/>
                  <a:pt x="1938338" y="30553"/>
                </a:cubicBezTo>
                <a:cubicBezTo>
                  <a:pt x="1954948" y="47163"/>
                  <a:pt x="1930322" y="51147"/>
                  <a:pt x="1952625" y="63891"/>
                </a:cubicBezTo>
                <a:cubicBezTo>
                  <a:pt x="1959653" y="67907"/>
                  <a:pt x="1968500" y="67066"/>
                  <a:pt x="1976438" y="68653"/>
                </a:cubicBezTo>
                <a:cubicBezTo>
                  <a:pt x="1981200" y="71828"/>
                  <a:pt x="1985606" y="75618"/>
                  <a:pt x="1990725" y="78178"/>
                </a:cubicBezTo>
                <a:cubicBezTo>
                  <a:pt x="2002288" y="83960"/>
                  <a:pt x="2016865" y="84441"/>
                  <a:pt x="2028825" y="87703"/>
                </a:cubicBezTo>
                <a:cubicBezTo>
                  <a:pt x="2062222" y="96811"/>
                  <a:pt x="2048564" y="96414"/>
                  <a:pt x="2076450" y="101991"/>
                </a:cubicBezTo>
                <a:cubicBezTo>
                  <a:pt x="2092953" y="105292"/>
                  <a:pt x="2122372" y="109231"/>
                  <a:pt x="2138363" y="111516"/>
                </a:cubicBezTo>
                <a:cubicBezTo>
                  <a:pt x="2166938" y="108341"/>
                  <a:pt x="2196196" y="108964"/>
                  <a:pt x="2224088" y="101991"/>
                </a:cubicBezTo>
                <a:cubicBezTo>
                  <a:pt x="2235194" y="99215"/>
                  <a:pt x="2243505" y="89810"/>
                  <a:pt x="2252663" y="82941"/>
                </a:cubicBezTo>
                <a:cubicBezTo>
                  <a:pt x="2298036" y="48911"/>
                  <a:pt x="2263653" y="67921"/>
                  <a:pt x="2300288" y="49603"/>
                </a:cubicBezTo>
                <a:cubicBezTo>
                  <a:pt x="2306602" y="40132"/>
                  <a:pt x="2309641" y="25619"/>
                  <a:pt x="2324100" y="40078"/>
                </a:cubicBezTo>
                <a:cubicBezTo>
                  <a:pt x="2332195" y="48173"/>
                  <a:pt x="2335055" y="60558"/>
                  <a:pt x="2343150" y="68653"/>
                </a:cubicBezTo>
                <a:cubicBezTo>
                  <a:pt x="2347913" y="73416"/>
                  <a:pt x="2353126" y="77767"/>
                  <a:pt x="2357438" y="82941"/>
                </a:cubicBezTo>
                <a:cubicBezTo>
                  <a:pt x="2361102" y="87338"/>
                  <a:pt x="2362305" y="93901"/>
                  <a:pt x="2366963" y="97228"/>
                </a:cubicBezTo>
                <a:cubicBezTo>
                  <a:pt x="2373919" y="102197"/>
                  <a:pt x="2383302" y="102601"/>
                  <a:pt x="2390775" y="106753"/>
                </a:cubicBezTo>
                <a:cubicBezTo>
                  <a:pt x="2397714" y="110608"/>
                  <a:pt x="2402933" y="117103"/>
                  <a:pt x="2409825" y="121041"/>
                </a:cubicBezTo>
                <a:cubicBezTo>
                  <a:pt x="2414184" y="123532"/>
                  <a:pt x="2419286" y="124424"/>
                  <a:pt x="2424113" y="125803"/>
                </a:cubicBezTo>
                <a:cubicBezTo>
                  <a:pt x="2465965" y="137760"/>
                  <a:pt x="2423201" y="123912"/>
                  <a:pt x="2457450" y="135328"/>
                </a:cubicBezTo>
                <a:cubicBezTo>
                  <a:pt x="2490788" y="132153"/>
                  <a:pt x="2524336" y="130711"/>
                  <a:pt x="2557463" y="125803"/>
                </a:cubicBezTo>
                <a:cubicBezTo>
                  <a:pt x="2567395" y="124332"/>
                  <a:pt x="2576716" y="120007"/>
                  <a:pt x="2586038" y="116278"/>
                </a:cubicBezTo>
                <a:cubicBezTo>
                  <a:pt x="2602350" y="109753"/>
                  <a:pt x="2613365" y="101097"/>
                  <a:pt x="2628900" y="92466"/>
                </a:cubicBezTo>
                <a:cubicBezTo>
                  <a:pt x="2635106" y="89018"/>
                  <a:pt x="2641786" y="86463"/>
                  <a:pt x="2647950" y="82941"/>
                </a:cubicBezTo>
                <a:cubicBezTo>
                  <a:pt x="2673801" y="68169"/>
                  <a:pt x="2650330" y="77386"/>
                  <a:pt x="2676525" y="68653"/>
                </a:cubicBezTo>
                <a:cubicBezTo>
                  <a:pt x="2701927" y="30551"/>
                  <a:pt x="2668585" y="76594"/>
                  <a:pt x="2700338" y="44841"/>
                </a:cubicBezTo>
                <a:cubicBezTo>
                  <a:pt x="2704385" y="40794"/>
                  <a:pt x="2706199" y="34950"/>
                  <a:pt x="2709863" y="30553"/>
                </a:cubicBezTo>
                <a:cubicBezTo>
                  <a:pt x="2721322" y="16802"/>
                  <a:pt x="2724390" y="16106"/>
                  <a:pt x="2738438" y="6741"/>
                </a:cubicBezTo>
                <a:cubicBezTo>
                  <a:pt x="2744788" y="8328"/>
                  <a:pt x="2751805" y="8256"/>
                  <a:pt x="2757488" y="11503"/>
                </a:cubicBezTo>
                <a:cubicBezTo>
                  <a:pt x="2766192" y="16477"/>
                  <a:pt x="2780928" y="37995"/>
                  <a:pt x="2786063" y="44841"/>
                </a:cubicBezTo>
                <a:cubicBezTo>
                  <a:pt x="2787650" y="49603"/>
                  <a:pt x="2788040" y="54951"/>
                  <a:pt x="2790825" y="59128"/>
                </a:cubicBezTo>
                <a:cubicBezTo>
                  <a:pt x="2800479" y="73609"/>
                  <a:pt x="2809265" y="75492"/>
                  <a:pt x="2824163" y="82941"/>
                </a:cubicBezTo>
                <a:cubicBezTo>
                  <a:pt x="2827338" y="87703"/>
                  <a:pt x="2829219" y="93652"/>
                  <a:pt x="2833688" y="97228"/>
                </a:cubicBezTo>
                <a:cubicBezTo>
                  <a:pt x="2837608" y="100364"/>
                  <a:pt x="2843485" y="99746"/>
                  <a:pt x="2847975" y="101991"/>
                </a:cubicBezTo>
                <a:cubicBezTo>
                  <a:pt x="2880860" y="118434"/>
                  <a:pt x="2841672" y="106369"/>
                  <a:pt x="2881313" y="116278"/>
                </a:cubicBezTo>
                <a:cubicBezTo>
                  <a:pt x="2895662" y="125845"/>
                  <a:pt x="2897730" y="128076"/>
                  <a:pt x="2914650" y="135328"/>
                </a:cubicBezTo>
                <a:cubicBezTo>
                  <a:pt x="2919264" y="137306"/>
                  <a:pt x="2924175" y="138503"/>
                  <a:pt x="2928938" y="140091"/>
                </a:cubicBezTo>
                <a:cubicBezTo>
                  <a:pt x="2952750" y="136916"/>
                  <a:pt x="2977143" y="136680"/>
                  <a:pt x="3000375" y="130566"/>
                </a:cubicBezTo>
                <a:cubicBezTo>
                  <a:pt x="3016234" y="126392"/>
                  <a:pt x="3021092" y="109879"/>
                  <a:pt x="3033713" y="101991"/>
                </a:cubicBezTo>
                <a:cubicBezTo>
                  <a:pt x="3040962" y="97460"/>
                  <a:pt x="3049588" y="95641"/>
                  <a:pt x="3057525" y="92466"/>
                </a:cubicBezTo>
                <a:cubicBezTo>
                  <a:pt x="3062288" y="87703"/>
                  <a:pt x="3067898" y="83659"/>
                  <a:pt x="3071813" y="78178"/>
                </a:cubicBezTo>
                <a:cubicBezTo>
                  <a:pt x="3081153" y="65102"/>
                  <a:pt x="3079613" y="56091"/>
                  <a:pt x="3090863" y="44841"/>
                </a:cubicBezTo>
                <a:cubicBezTo>
                  <a:pt x="3096771" y="38933"/>
                  <a:pt x="3116087" y="26437"/>
                  <a:pt x="3124200" y="21028"/>
                </a:cubicBezTo>
                <a:cubicBezTo>
                  <a:pt x="3125788" y="14678"/>
                  <a:pt x="3122613" y="3565"/>
                  <a:pt x="3128963" y="1978"/>
                </a:cubicBezTo>
                <a:cubicBezTo>
                  <a:pt x="3135497" y="345"/>
                  <a:pt x="3139979" y="10378"/>
                  <a:pt x="3143250" y="16266"/>
                </a:cubicBezTo>
                <a:cubicBezTo>
                  <a:pt x="3169549" y="63606"/>
                  <a:pt x="3130890" y="28668"/>
                  <a:pt x="3176588" y="68653"/>
                </a:cubicBezTo>
                <a:cubicBezTo>
                  <a:pt x="3196590" y="86155"/>
                  <a:pt x="3185993" y="70609"/>
                  <a:pt x="3209925" y="87703"/>
                </a:cubicBezTo>
                <a:cubicBezTo>
                  <a:pt x="3234496" y="105254"/>
                  <a:pt x="3213310" y="98921"/>
                  <a:pt x="3238500" y="111516"/>
                </a:cubicBezTo>
                <a:cubicBezTo>
                  <a:pt x="3291927" y="138228"/>
                  <a:pt x="3202474" y="86166"/>
                  <a:pt x="3271838" y="125803"/>
                </a:cubicBezTo>
                <a:cubicBezTo>
                  <a:pt x="3286966" y="134448"/>
                  <a:pt x="3283621" y="136733"/>
                  <a:pt x="3300413" y="140091"/>
                </a:cubicBezTo>
                <a:cubicBezTo>
                  <a:pt x="3311420" y="142292"/>
                  <a:pt x="3322638" y="143266"/>
                  <a:pt x="3333750" y="144853"/>
                </a:cubicBezTo>
                <a:cubicBezTo>
                  <a:pt x="3345895" y="149711"/>
                  <a:pt x="3367343" y="159966"/>
                  <a:pt x="3381375" y="159141"/>
                </a:cubicBezTo>
                <a:cubicBezTo>
                  <a:pt x="3400654" y="158007"/>
                  <a:pt x="3419475" y="152791"/>
                  <a:pt x="3438525" y="149616"/>
                </a:cubicBezTo>
                <a:cubicBezTo>
                  <a:pt x="3475733" y="131012"/>
                  <a:pt x="3440952" y="151952"/>
                  <a:pt x="3471863" y="121041"/>
                </a:cubicBezTo>
                <a:cubicBezTo>
                  <a:pt x="3491717" y="101187"/>
                  <a:pt x="3508600" y="104716"/>
                  <a:pt x="3524250" y="73416"/>
                </a:cubicBezTo>
                <a:cubicBezTo>
                  <a:pt x="3527425" y="67066"/>
                  <a:pt x="3528755" y="59386"/>
                  <a:pt x="3533775" y="54366"/>
                </a:cubicBezTo>
                <a:cubicBezTo>
                  <a:pt x="3541870" y="46271"/>
                  <a:pt x="3562350" y="35316"/>
                  <a:pt x="3562350" y="35316"/>
                </a:cubicBezTo>
                <a:cubicBezTo>
                  <a:pt x="3577768" y="50734"/>
                  <a:pt x="3599656" y="75075"/>
                  <a:pt x="3619500" y="87703"/>
                </a:cubicBezTo>
                <a:cubicBezTo>
                  <a:pt x="3628484" y="93420"/>
                  <a:pt x="3639462" y="95727"/>
                  <a:pt x="3648075" y="101991"/>
                </a:cubicBezTo>
                <a:cubicBezTo>
                  <a:pt x="3657153" y="108593"/>
                  <a:pt x="3662692" y="119366"/>
                  <a:pt x="3671888" y="125803"/>
                </a:cubicBezTo>
                <a:cubicBezTo>
                  <a:pt x="3678891" y="130705"/>
                  <a:pt x="3687888" y="131856"/>
                  <a:pt x="3695700" y="135328"/>
                </a:cubicBezTo>
                <a:cubicBezTo>
                  <a:pt x="3731011" y="151022"/>
                  <a:pt x="3699691" y="139833"/>
                  <a:pt x="3729038" y="149616"/>
                </a:cubicBezTo>
                <a:cubicBezTo>
                  <a:pt x="3754438" y="146441"/>
                  <a:pt x="3780189" y="145364"/>
                  <a:pt x="3805238" y="140091"/>
                </a:cubicBezTo>
                <a:cubicBezTo>
                  <a:pt x="3810839" y="138912"/>
                  <a:pt x="3814555" y="133406"/>
                  <a:pt x="3819525" y="130566"/>
                </a:cubicBezTo>
                <a:cubicBezTo>
                  <a:pt x="3845495" y="115726"/>
                  <a:pt x="3838020" y="125294"/>
                  <a:pt x="3867150" y="101991"/>
                </a:cubicBezTo>
                <a:cubicBezTo>
                  <a:pt x="3885811" y="87063"/>
                  <a:pt x="3887923" y="84246"/>
                  <a:pt x="3905250" y="73416"/>
                </a:cubicBezTo>
                <a:cubicBezTo>
                  <a:pt x="3913100" y="68510"/>
                  <a:pt x="3921480" y="64437"/>
                  <a:pt x="3929063" y="59128"/>
                </a:cubicBezTo>
                <a:cubicBezTo>
                  <a:pt x="3937390" y="53299"/>
                  <a:pt x="3944743" y="46177"/>
                  <a:pt x="3952875" y="40078"/>
                </a:cubicBezTo>
                <a:cubicBezTo>
                  <a:pt x="3966337" y="29982"/>
                  <a:pt x="3970395" y="28937"/>
                  <a:pt x="3986213" y="21028"/>
                </a:cubicBezTo>
                <a:cubicBezTo>
                  <a:pt x="3995738" y="27378"/>
                  <a:pt x="4008438" y="30553"/>
                  <a:pt x="4014788" y="40078"/>
                </a:cubicBezTo>
                <a:cubicBezTo>
                  <a:pt x="4020196" y="48190"/>
                  <a:pt x="4032693" y="67509"/>
                  <a:pt x="4038600" y="73416"/>
                </a:cubicBezTo>
                <a:cubicBezTo>
                  <a:pt x="4048855" y="83671"/>
                  <a:pt x="4063497" y="91570"/>
                  <a:pt x="4076700" y="97228"/>
                </a:cubicBezTo>
                <a:cubicBezTo>
                  <a:pt x="4081314" y="99206"/>
                  <a:pt x="4086400" y="99952"/>
                  <a:pt x="4090988" y="101991"/>
                </a:cubicBezTo>
                <a:cubicBezTo>
                  <a:pt x="4147318" y="127026"/>
                  <a:pt x="4091760" y="107010"/>
                  <a:pt x="4148138" y="125803"/>
                </a:cubicBezTo>
                <a:cubicBezTo>
                  <a:pt x="4152900" y="128978"/>
                  <a:pt x="4157306" y="132768"/>
                  <a:pt x="4162425" y="135328"/>
                </a:cubicBezTo>
                <a:cubicBezTo>
                  <a:pt x="4172190" y="140211"/>
                  <a:pt x="4191464" y="143041"/>
                  <a:pt x="4200525" y="144853"/>
                </a:cubicBezTo>
                <a:cubicBezTo>
                  <a:pt x="4206875" y="141678"/>
                  <a:pt x="4212840" y="137573"/>
                  <a:pt x="4219575" y="135328"/>
                </a:cubicBezTo>
                <a:cubicBezTo>
                  <a:pt x="4323968" y="100530"/>
                  <a:pt x="4207643" y="145815"/>
                  <a:pt x="4281488" y="116278"/>
                </a:cubicBezTo>
                <a:cubicBezTo>
                  <a:pt x="4293647" y="79799"/>
                  <a:pt x="4274054" y="128470"/>
                  <a:pt x="4324350" y="78178"/>
                </a:cubicBezTo>
                <a:cubicBezTo>
                  <a:pt x="4357377" y="45153"/>
                  <a:pt x="4316997" y="86583"/>
                  <a:pt x="4357688" y="40078"/>
                </a:cubicBezTo>
                <a:cubicBezTo>
                  <a:pt x="4383356" y="10742"/>
                  <a:pt x="4362006" y="40745"/>
                  <a:pt x="4381500" y="11503"/>
                </a:cubicBezTo>
                <a:cubicBezTo>
                  <a:pt x="4386263" y="14678"/>
                  <a:pt x="4392212" y="16558"/>
                  <a:pt x="4395788" y="21028"/>
                </a:cubicBezTo>
                <a:cubicBezTo>
                  <a:pt x="4398924" y="24948"/>
                  <a:pt x="4398787" y="30615"/>
                  <a:pt x="4400550" y="35316"/>
                </a:cubicBezTo>
                <a:cubicBezTo>
                  <a:pt x="4403552" y="43321"/>
                  <a:pt x="4407073" y="51124"/>
                  <a:pt x="4410075" y="59128"/>
                </a:cubicBezTo>
                <a:cubicBezTo>
                  <a:pt x="4415933" y="74750"/>
                  <a:pt x="4412868" y="73909"/>
                  <a:pt x="4424363" y="87703"/>
                </a:cubicBezTo>
                <a:cubicBezTo>
                  <a:pt x="4438353" y="104492"/>
                  <a:pt x="4447308" y="107763"/>
                  <a:pt x="4467225" y="121041"/>
                </a:cubicBezTo>
                <a:lnTo>
                  <a:pt x="4481513" y="130566"/>
                </a:lnTo>
                <a:cubicBezTo>
                  <a:pt x="4486275" y="133741"/>
                  <a:pt x="4490680" y="137532"/>
                  <a:pt x="4495800" y="140091"/>
                </a:cubicBezTo>
                <a:lnTo>
                  <a:pt x="4505325" y="14485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Isosceles Triangle 4"/>
          <p:cNvSpPr/>
          <p:nvPr/>
        </p:nvSpPr>
        <p:spPr>
          <a:xfrm>
            <a:off x="63246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8288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VertAcc"/>
          <p:cNvPicPr>
            <a:picLocks noChangeAspect="1" noChangeArrowheads="1"/>
          </p:cNvPicPr>
          <p:nvPr/>
        </p:nvPicPr>
        <p:blipFill>
          <a:blip r:embed="rId2" cstate="print"/>
          <a:srcRect/>
          <a:stretch>
            <a:fillRect/>
          </a:stretch>
        </p:blipFill>
        <p:spPr bwMode="auto">
          <a:xfrm>
            <a:off x="2590800" y="3962400"/>
            <a:ext cx="3891830" cy="2743200"/>
          </a:xfrm>
          <a:prstGeom prst="rect">
            <a:avLst/>
          </a:prstGeom>
          <a:noFill/>
        </p:spPr>
      </p:pic>
      <p:sp>
        <p:nvSpPr>
          <p:cNvPr id="22" name="Oval 21"/>
          <p:cNvSpPr/>
          <p:nvPr/>
        </p:nvSpPr>
        <p:spPr>
          <a:xfrm rot="4256272">
            <a:off x="5016222" y="4512534"/>
            <a:ext cx="1114576" cy="55923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ent Arrow 23"/>
          <p:cNvSpPr/>
          <p:nvPr/>
        </p:nvSpPr>
        <p:spPr>
          <a:xfrm>
            <a:off x="6400800" y="2209800"/>
            <a:ext cx="457200" cy="533400"/>
          </a:xfrm>
          <a:prstGeom prst="bentArrow">
            <a:avLst>
              <a:gd name="adj1" fmla="val 250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4567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n 22"/>
          <p:cNvSpPr/>
          <p:nvPr/>
        </p:nvSpPr>
        <p:spPr>
          <a:xfrm rot="5400000">
            <a:off x="7543800" y="1752600"/>
            <a:ext cx="228600" cy="1143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514600" y="2514600"/>
            <a:ext cx="4495800" cy="3048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514600" y="2743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514600" y="28956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0480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514600" y="32004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514600" y="33528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514600" y="3505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533650" y="2583234"/>
            <a:ext cx="4505325" cy="159966"/>
          </a:xfrm>
          <a:custGeom>
            <a:avLst/>
            <a:gdLst>
              <a:gd name="connsiteX0" fmla="*/ 0 w 4505325"/>
              <a:gd name="connsiteY0" fmla="*/ 121041 h 159966"/>
              <a:gd name="connsiteX1" fmla="*/ 114300 w 4505325"/>
              <a:gd name="connsiteY1" fmla="*/ 106753 h 159966"/>
              <a:gd name="connsiteX2" fmla="*/ 142875 w 4505325"/>
              <a:gd name="connsiteY2" fmla="*/ 92466 h 159966"/>
              <a:gd name="connsiteX3" fmla="*/ 176213 w 4505325"/>
              <a:gd name="connsiteY3" fmla="*/ 59128 h 159966"/>
              <a:gd name="connsiteX4" fmla="*/ 190500 w 4505325"/>
              <a:gd name="connsiteY4" fmla="*/ 40078 h 159966"/>
              <a:gd name="connsiteX5" fmla="*/ 223838 w 4505325"/>
              <a:gd name="connsiteY5" fmla="*/ 30553 h 159966"/>
              <a:gd name="connsiteX6" fmla="*/ 271463 w 4505325"/>
              <a:gd name="connsiteY6" fmla="*/ 35316 h 159966"/>
              <a:gd name="connsiteX7" fmla="*/ 280988 w 4505325"/>
              <a:gd name="connsiteY7" fmla="*/ 49603 h 159966"/>
              <a:gd name="connsiteX8" fmla="*/ 295275 w 4505325"/>
              <a:gd name="connsiteY8" fmla="*/ 54366 h 159966"/>
              <a:gd name="connsiteX9" fmla="*/ 319088 w 4505325"/>
              <a:gd name="connsiteY9" fmla="*/ 68653 h 159966"/>
              <a:gd name="connsiteX10" fmla="*/ 333375 w 4505325"/>
              <a:gd name="connsiteY10" fmla="*/ 73416 h 159966"/>
              <a:gd name="connsiteX11" fmla="*/ 361950 w 4505325"/>
              <a:gd name="connsiteY11" fmla="*/ 92466 h 159966"/>
              <a:gd name="connsiteX12" fmla="*/ 385763 w 4505325"/>
              <a:gd name="connsiteY12" fmla="*/ 97228 h 159966"/>
              <a:gd name="connsiteX13" fmla="*/ 414338 w 4505325"/>
              <a:gd name="connsiteY13" fmla="*/ 106753 h 159966"/>
              <a:gd name="connsiteX14" fmla="*/ 428625 w 4505325"/>
              <a:gd name="connsiteY14" fmla="*/ 111516 h 159966"/>
              <a:gd name="connsiteX15" fmla="*/ 447675 w 4505325"/>
              <a:gd name="connsiteY15" fmla="*/ 116278 h 159966"/>
              <a:gd name="connsiteX16" fmla="*/ 490538 w 4505325"/>
              <a:gd name="connsiteY16" fmla="*/ 106753 h 159966"/>
              <a:gd name="connsiteX17" fmla="*/ 504825 w 4505325"/>
              <a:gd name="connsiteY17" fmla="*/ 92466 h 159966"/>
              <a:gd name="connsiteX18" fmla="*/ 523875 w 4505325"/>
              <a:gd name="connsiteY18" fmla="*/ 78178 h 159966"/>
              <a:gd name="connsiteX19" fmla="*/ 547688 w 4505325"/>
              <a:gd name="connsiteY19" fmla="*/ 59128 h 159966"/>
              <a:gd name="connsiteX20" fmla="*/ 561975 w 4505325"/>
              <a:gd name="connsiteY20" fmla="*/ 40078 h 159966"/>
              <a:gd name="connsiteX21" fmla="*/ 590550 w 4505325"/>
              <a:gd name="connsiteY21" fmla="*/ 21028 h 159966"/>
              <a:gd name="connsiteX22" fmla="*/ 600075 w 4505325"/>
              <a:gd name="connsiteY22" fmla="*/ 35316 h 159966"/>
              <a:gd name="connsiteX23" fmla="*/ 609600 w 4505325"/>
              <a:gd name="connsiteY23" fmla="*/ 63891 h 159966"/>
              <a:gd name="connsiteX24" fmla="*/ 638175 w 4505325"/>
              <a:gd name="connsiteY24" fmla="*/ 87703 h 159966"/>
              <a:gd name="connsiteX25" fmla="*/ 647700 w 4505325"/>
              <a:gd name="connsiteY25" fmla="*/ 101991 h 159966"/>
              <a:gd name="connsiteX26" fmla="*/ 676275 w 4505325"/>
              <a:gd name="connsiteY26" fmla="*/ 121041 h 159966"/>
              <a:gd name="connsiteX27" fmla="*/ 690563 w 4505325"/>
              <a:gd name="connsiteY27" fmla="*/ 130566 h 159966"/>
              <a:gd name="connsiteX28" fmla="*/ 723900 w 4505325"/>
              <a:gd name="connsiteY28" fmla="*/ 140091 h 159966"/>
              <a:gd name="connsiteX29" fmla="*/ 795338 w 4505325"/>
              <a:gd name="connsiteY29" fmla="*/ 130566 h 159966"/>
              <a:gd name="connsiteX30" fmla="*/ 809625 w 4505325"/>
              <a:gd name="connsiteY30" fmla="*/ 121041 h 159966"/>
              <a:gd name="connsiteX31" fmla="*/ 866775 w 4505325"/>
              <a:gd name="connsiteY31" fmla="*/ 106753 h 159966"/>
              <a:gd name="connsiteX32" fmla="*/ 900113 w 4505325"/>
              <a:gd name="connsiteY32" fmla="*/ 87703 h 159966"/>
              <a:gd name="connsiteX33" fmla="*/ 923925 w 4505325"/>
              <a:gd name="connsiteY33" fmla="*/ 78178 h 159966"/>
              <a:gd name="connsiteX34" fmla="*/ 962025 w 4505325"/>
              <a:gd name="connsiteY34" fmla="*/ 49603 h 159966"/>
              <a:gd name="connsiteX35" fmla="*/ 990600 w 4505325"/>
              <a:gd name="connsiteY35" fmla="*/ 30553 h 159966"/>
              <a:gd name="connsiteX36" fmla="*/ 1000125 w 4505325"/>
              <a:gd name="connsiteY36" fmla="*/ 44841 h 159966"/>
              <a:gd name="connsiteX37" fmla="*/ 1009650 w 4505325"/>
              <a:gd name="connsiteY37" fmla="*/ 63891 h 159966"/>
              <a:gd name="connsiteX38" fmla="*/ 1033463 w 4505325"/>
              <a:gd name="connsiteY38" fmla="*/ 92466 h 159966"/>
              <a:gd name="connsiteX39" fmla="*/ 1047750 w 4505325"/>
              <a:gd name="connsiteY39" fmla="*/ 97228 h 159966"/>
              <a:gd name="connsiteX40" fmla="*/ 1071563 w 4505325"/>
              <a:gd name="connsiteY40" fmla="*/ 111516 h 159966"/>
              <a:gd name="connsiteX41" fmla="*/ 1090613 w 4505325"/>
              <a:gd name="connsiteY41" fmla="*/ 116278 h 159966"/>
              <a:gd name="connsiteX42" fmla="*/ 1104900 w 4505325"/>
              <a:gd name="connsiteY42" fmla="*/ 121041 h 159966"/>
              <a:gd name="connsiteX43" fmla="*/ 1309688 w 4505325"/>
              <a:gd name="connsiteY43" fmla="*/ 106753 h 159966"/>
              <a:gd name="connsiteX44" fmla="*/ 1328738 w 4505325"/>
              <a:gd name="connsiteY44" fmla="*/ 92466 h 159966"/>
              <a:gd name="connsiteX45" fmla="*/ 1343025 w 4505325"/>
              <a:gd name="connsiteY45" fmla="*/ 82941 h 159966"/>
              <a:gd name="connsiteX46" fmla="*/ 1366838 w 4505325"/>
              <a:gd name="connsiteY46" fmla="*/ 68653 h 159966"/>
              <a:gd name="connsiteX47" fmla="*/ 1414463 w 4505325"/>
              <a:gd name="connsiteY47" fmla="*/ 30553 h 159966"/>
              <a:gd name="connsiteX48" fmla="*/ 1423988 w 4505325"/>
              <a:gd name="connsiteY48" fmla="*/ 16266 h 159966"/>
              <a:gd name="connsiteX49" fmla="*/ 1428750 w 4505325"/>
              <a:gd name="connsiteY49" fmla="*/ 1978 h 159966"/>
              <a:gd name="connsiteX50" fmla="*/ 1457325 w 4505325"/>
              <a:gd name="connsiteY50" fmla="*/ 30553 h 159966"/>
              <a:gd name="connsiteX51" fmla="*/ 1485900 w 4505325"/>
              <a:gd name="connsiteY51" fmla="*/ 44841 h 159966"/>
              <a:gd name="connsiteX52" fmla="*/ 1519238 w 4505325"/>
              <a:gd name="connsiteY52" fmla="*/ 54366 h 159966"/>
              <a:gd name="connsiteX53" fmla="*/ 1581150 w 4505325"/>
              <a:gd name="connsiteY53" fmla="*/ 68653 h 159966"/>
              <a:gd name="connsiteX54" fmla="*/ 1614488 w 4505325"/>
              <a:gd name="connsiteY54" fmla="*/ 82941 h 159966"/>
              <a:gd name="connsiteX55" fmla="*/ 1628775 w 4505325"/>
              <a:gd name="connsiteY55" fmla="*/ 87703 h 159966"/>
              <a:gd name="connsiteX56" fmla="*/ 1643063 w 4505325"/>
              <a:gd name="connsiteY56" fmla="*/ 97228 h 159966"/>
              <a:gd name="connsiteX57" fmla="*/ 1690688 w 4505325"/>
              <a:gd name="connsiteY57" fmla="*/ 106753 h 159966"/>
              <a:gd name="connsiteX58" fmla="*/ 1733550 w 4505325"/>
              <a:gd name="connsiteY58" fmla="*/ 125803 h 159966"/>
              <a:gd name="connsiteX59" fmla="*/ 1776413 w 4505325"/>
              <a:gd name="connsiteY59" fmla="*/ 116278 h 159966"/>
              <a:gd name="connsiteX60" fmla="*/ 1819275 w 4505325"/>
              <a:gd name="connsiteY60" fmla="*/ 92466 h 159966"/>
              <a:gd name="connsiteX61" fmla="*/ 1833563 w 4505325"/>
              <a:gd name="connsiteY61" fmla="*/ 87703 h 159966"/>
              <a:gd name="connsiteX62" fmla="*/ 1852613 w 4505325"/>
              <a:gd name="connsiteY62" fmla="*/ 73416 h 159966"/>
              <a:gd name="connsiteX63" fmla="*/ 1885950 w 4505325"/>
              <a:gd name="connsiteY63" fmla="*/ 63891 h 159966"/>
              <a:gd name="connsiteX64" fmla="*/ 1900238 w 4505325"/>
              <a:gd name="connsiteY64" fmla="*/ 54366 h 159966"/>
              <a:gd name="connsiteX65" fmla="*/ 1919288 w 4505325"/>
              <a:gd name="connsiteY65" fmla="*/ 25791 h 159966"/>
              <a:gd name="connsiteX66" fmla="*/ 1938338 w 4505325"/>
              <a:gd name="connsiteY66" fmla="*/ 30553 h 159966"/>
              <a:gd name="connsiteX67" fmla="*/ 1952625 w 4505325"/>
              <a:gd name="connsiteY67" fmla="*/ 63891 h 159966"/>
              <a:gd name="connsiteX68" fmla="*/ 1976438 w 4505325"/>
              <a:gd name="connsiteY68" fmla="*/ 68653 h 159966"/>
              <a:gd name="connsiteX69" fmla="*/ 1990725 w 4505325"/>
              <a:gd name="connsiteY69" fmla="*/ 78178 h 159966"/>
              <a:gd name="connsiteX70" fmla="*/ 2028825 w 4505325"/>
              <a:gd name="connsiteY70" fmla="*/ 87703 h 159966"/>
              <a:gd name="connsiteX71" fmla="*/ 2076450 w 4505325"/>
              <a:gd name="connsiteY71" fmla="*/ 101991 h 159966"/>
              <a:gd name="connsiteX72" fmla="*/ 2138363 w 4505325"/>
              <a:gd name="connsiteY72" fmla="*/ 111516 h 159966"/>
              <a:gd name="connsiteX73" fmla="*/ 2224088 w 4505325"/>
              <a:gd name="connsiteY73" fmla="*/ 101991 h 159966"/>
              <a:gd name="connsiteX74" fmla="*/ 2252663 w 4505325"/>
              <a:gd name="connsiteY74" fmla="*/ 82941 h 159966"/>
              <a:gd name="connsiteX75" fmla="*/ 2300288 w 4505325"/>
              <a:gd name="connsiteY75" fmla="*/ 49603 h 159966"/>
              <a:gd name="connsiteX76" fmla="*/ 2324100 w 4505325"/>
              <a:gd name="connsiteY76" fmla="*/ 40078 h 159966"/>
              <a:gd name="connsiteX77" fmla="*/ 2343150 w 4505325"/>
              <a:gd name="connsiteY77" fmla="*/ 68653 h 159966"/>
              <a:gd name="connsiteX78" fmla="*/ 2357438 w 4505325"/>
              <a:gd name="connsiteY78" fmla="*/ 82941 h 159966"/>
              <a:gd name="connsiteX79" fmla="*/ 2366963 w 4505325"/>
              <a:gd name="connsiteY79" fmla="*/ 97228 h 159966"/>
              <a:gd name="connsiteX80" fmla="*/ 2390775 w 4505325"/>
              <a:gd name="connsiteY80" fmla="*/ 106753 h 159966"/>
              <a:gd name="connsiteX81" fmla="*/ 2409825 w 4505325"/>
              <a:gd name="connsiteY81" fmla="*/ 121041 h 159966"/>
              <a:gd name="connsiteX82" fmla="*/ 2424113 w 4505325"/>
              <a:gd name="connsiteY82" fmla="*/ 125803 h 159966"/>
              <a:gd name="connsiteX83" fmla="*/ 2457450 w 4505325"/>
              <a:gd name="connsiteY83" fmla="*/ 135328 h 159966"/>
              <a:gd name="connsiteX84" fmla="*/ 2557463 w 4505325"/>
              <a:gd name="connsiteY84" fmla="*/ 125803 h 159966"/>
              <a:gd name="connsiteX85" fmla="*/ 2586038 w 4505325"/>
              <a:gd name="connsiteY85" fmla="*/ 116278 h 159966"/>
              <a:gd name="connsiteX86" fmla="*/ 2628900 w 4505325"/>
              <a:gd name="connsiteY86" fmla="*/ 92466 h 159966"/>
              <a:gd name="connsiteX87" fmla="*/ 2647950 w 4505325"/>
              <a:gd name="connsiteY87" fmla="*/ 82941 h 159966"/>
              <a:gd name="connsiteX88" fmla="*/ 2676525 w 4505325"/>
              <a:gd name="connsiteY88" fmla="*/ 68653 h 159966"/>
              <a:gd name="connsiteX89" fmla="*/ 2700338 w 4505325"/>
              <a:gd name="connsiteY89" fmla="*/ 44841 h 159966"/>
              <a:gd name="connsiteX90" fmla="*/ 2709863 w 4505325"/>
              <a:gd name="connsiteY90" fmla="*/ 30553 h 159966"/>
              <a:gd name="connsiteX91" fmla="*/ 2738438 w 4505325"/>
              <a:gd name="connsiteY91" fmla="*/ 6741 h 159966"/>
              <a:gd name="connsiteX92" fmla="*/ 2757488 w 4505325"/>
              <a:gd name="connsiteY92" fmla="*/ 11503 h 159966"/>
              <a:gd name="connsiteX93" fmla="*/ 2786063 w 4505325"/>
              <a:gd name="connsiteY93" fmla="*/ 44841 h 159966"/>
              <a:gd name="connsiteX94" fmla="*/ 2790825 w 4505325"/>
              <a:gd name="connsiteY94" fmla="*/ 59128 h 159966"/>
              <a:gd name="connsiteX95" fmla="*/ 2824163 w 4505325"/>
              <a:gd name="connsiteY95" fmla="*/ 82941 h 159966"/>
              <a:gd name="connsiteX96" fmla="*/ 2833688 w 4505325"/>
              <a:gd name="connsiteY96" fmla="*/ 97228 h 159966"/>
              <a:gd name="connsiteX97" fmla="*/ 2847975 w 4505325"/>
              <a:gd name="connsiteY97" fmla="*/ 101991 h 159966"/>
              <a:gd name="connsiteX98" fmla="*/ 2881313 w 4505325"/>
              <a:gd name="connsiteY98" fmla="*/ 116278 h 159966"/>
              <a:gd name="connsiteX99" fmla="*/ 2914650 w 4505325"/>
              <a:gd name="connsiteY99" fmla="*/ 135328 h 159966"/>
              <a:gd name="connsiteX100" fmla="*/ 2928938 w 4505325"/>
              <a:gd name="connsiteY100" fmla="*/ 140091 h 159966"/>
              <a:gd name="connsiteX101" fmla="*/ 3000375 w 4505325"/>
              <a:gd name="connsiteY101" fmla="*/ 130566 h 159966"/>
              <a:gd name="connsiteX102" fmla="*/ 3033713 w 4505325"/>
              <a:gd name="connsiteY102" fmla="*/ 101991 h 159966"/>
              <a:gd name="connsiteX103" fmla="*/ 3057525 w 4505325"/>
              <a:gd name="connsiteY103" fmla="*/ 92466 h 159966"/>
              <a:gd name="connsiteX104" fmla="*/ 3071813 w 4505325"/>
              <a:gd name="connsiteY104" fmla="*/ 78178 h 159966"/>
              <a:gd name="connsiteX105" fmla="*/ 3090863 w 4505325"/>
              <a:gd name="connsiteY105" fmla="*/ 44841 h 159966"/>
              <a:gd name="connsiteX106" fmla="*/ 3124200 w 4505325"/>
              <a:gd name="connsiteY106" fmla="*/ 21028 h 159966"/>
              <a:gd name="connsiteX107" fmla="*/ 3128963 w 4505325"/>
              <a:gd name="connsiteY107" fmla="*/ 1978 h 159966"/>
              <a:gd name="connsiteX108" fmla="*/ 3143250 w 4505325"/>
              <a:gd name="connsiteY108" fmla="*/ 16266 h 159966"/>
              <a:gd name="connsiteX109" fmla="*/ 3176588 w 4505325"/>
              <a:gd name="connsiteY109" fmla="*/ 68653 h 159966"/>
              <a:gd name="connsiteX110" fmla="*/ 3209925 w 4505325"/>
              <a:gd name="connsiteY110" fmla="*/ 87703 h 159966"/>
              <a:gd name="connsiteX111" fmla="*/ 3238500 w 4505325"/>
              <a:gd name="connsiteY111" fmla="*/ 111516 h 159966"/>
              <a:gd name="connsiteX112" fmla="*/ 3271838 w 4505325"/>
              <a:gd name="connsiteY112" fmla="*/ 125803 h 159966"/>
              <a:gd name="connsiteX113" fmla="*/ 3300413 w 4505325"/>
              <a:gd name="connsiteY113" fmla="*/ 140091 h 159966"/>
              <a:gd name="connsiteX114" fmla="*/ 3333750 w 4505325"/>
              <a:gd name="connsiteY114" fmla="*/ 144853 h 159966"/>
              <a:gd name="connsiteX115" fmla="*/ 3381375 w 4505325"/>
              <a:gd name="connsiteY115" fmla="*/ 159141 h 159966"/>
              <a:gd name="connsiteX116" fmla="*/ 3438525 w 4505325"/>
              <a:gd name="connsiteY116" fmla="*/ 149616 h 159966"/>
              <a:gd name="connsiteX117" fmla="*/ 3471863 w 4505325"/>
              <a:gd name="connsiteY117" fmla="*/ 121041 h 159966"/>
              <a:gd name="connsiteX118" fmla="*/ 3524250 w 4505325"/>
              <a:gd name="connsiteY118" fmla="*/ 73416 h 159966"/>
              <a:gd name="connsiteX119" fmla="*/ 3533775 w 4505325"/>
              <a:gd name="connsiteY119" fmla="*/ 54366 h 159966"/>
              <a:gd name="connsiteX120" fmla="*/ 3562350 w 4505325"/>
              <a:gd name="connsiteY120" fmla="*/ 35316 h 159966"/>
              <a:gd name="connsiteX121" fmla="*/ 3619500 w 4505325"/>
              <a:gd name="connsiteY121" fmla="*/ 87703 h 159966"/>
              <a:gd name="connsiteX122" fmla="*/ 3648075 w 4505325"/>
              <a:gd name="connsiteY122" fmla="*/ 101991 h 159966"/>
              <a:gd name="connsiteX123" fmla="*/ 3671888 w 4505325"/>
              <a:gd name="connsiteY123" fmla="*/ 125803 h 159966"/>
              <a:gd name="connsiteX124" fmla="*/ 3695700 w 4505325"/>
              <a:gd name="connsiteY124" fmla="*/ 135328 h 159966"/>
              <a:gd name="connsiteX125" fmla="*/ 3729038 w 4505325"/>
              <a:gd name="connsiteY125" fmla="*/ 149616 h 159966"/>
              <a:gd name="connsiteX126" fmla="*/ 3805238 w 4505325"/>
              <a:gd name="connsiteY126" fmla="*/ 140091 h 159966"/>
              <a:gd name="connsiteX127" fmla="*/ 3819525 w 4505325"/>
              <a:gd name="connsiteY127" fmla="*/ 130566 h 159966"/>
              <a:gd name="connsiteX128" fmla="*/ 3867150 w 4505325"/>
              <a:gd name="connsiteY128" fmla="*/ 101991 h 159966"/>
              <a:gd name="connsiteX129" fmla="*/ 3905250 w 4505325"/>
              <a:gd name="connsiteY129" fmla="*/ 73416 h 159966"/>
              <a:gd name="connsiteX130" fmla="*/ 3929063 w 4505325"/>
              <a:gd name="connsiteY130" fmla="*/ 59128 h 159966"/>
              <a:gd name="connsiteX131" fmla="*/ 3952875 w 4505325"/>
              <a:gd name="connsiteY131" fmla="*/ 40078 h 159966"/>
              <a:gd name="connsiteX132" fmla="*/ 3986213 w 4505325"/>
              <a:gd name="connsiteY132" fmla="*/ 21028 h 159966"/>
              <a:gd name="connsiteX133" fmla="*/ 4014788 w 4505325"/>
              <a:gd name="connsiteY133" fmla="*/ 40078 h 159966"/>
              <a:gd name="connsiteX134" fmla="*/ 4038600 w 4505325"/>
              <a:gd name="connsiteY134" fmla="*/ 73416 h 159966"/>
              <a:gd name="connsiteX135" fmla="*/ 4076700 w 4505325"/>
              <a:gd name="connsiteY135" fmla="*/ 97228 h 159966"/>
              <a:gd name="connsiteX136" fmla="*/ 4090988 w 4505325"/>
              <a:gd name="connsiteY136" fmla="*/ 101991 h 159966"/>
              <a:gd name="connsiteX137" fmla="*/ 4148138 w 4505325"/>
              <a:gd name="connsiteY137" fmla="*/ 125803 h 159966"/>
              <a:gd name="connsiteX138" fmla="*/ 4162425 w 4505325"/>
              <a:gd name="connsiteY138" fmla="*/ 135328 h 159966"/>
              <a:gd name="connsiteX139" fmla="*/ 4200525 w 4505325"/>
              <a:gd name="connsiteY139" fmla="*/ 144853 h 159966"/>
              <a:gd name="connsiteX140" fmla="*/ 4219575 w 4505325"/>
              <a:gd name="connsiteY140" fmla="*/ 135328 h 159966"/>
              <a:gd name="connsiteX141" fmla="*/ 4281488 w 4505325"/>
              <a:gd name="connsiteY141" fmla="*/ 116278 h 159966"/>
              <a:gd name="connsiteX142" fmla="*/ 4324350 w 4505325"/>
              <a:gd name="connsiteY142" fmla="*/ 78178 h 159966"/>
              <a:gd name="connsiteX143" fmla="*/ 4357688 w 4505325"/>
              <a:gd name="connsiteY143" fmla="*/ 40078 h 159966"/>
              <a:gd name="connsiteX144" fmla="*/ 4381500 w 4505325"/>
              <a:gd name="connsiteY144" fmla="*/ 11503 h 159966"/>
              <a:gd name="connsiteX145" fmla="*/ 4395788 w 4505325"/>
              <a:gd name="connsiteY145" fmla="*/ 21028 h 159966"/>
              <a:gd name="connsiteX146" fmla="*/ 4400550 w 4505325"/>
              <a:gd name="connsiteY146" fmla="*/ 35316 h 159966"/>
              <a:gd name="connsiteX147" fmla="*/ 4410075 w 4505325"/>
              <a:gd name="connsiteY147" fmla="*/ 59128 h 159966"/>
              <a:gd name="connsiteX148" fmla="*/ 4424363 w 4505325"/>
              <a:gd name="connsiteY148" fmla="*/ 87703 h 159966"/>
              <a:gd name="connsiteX149" fmla="*/ 4467225 w 4505325"/>
              <a:gd name="connsiteY149" fmla="*/ 121041 h 159966"/>
              <a:gd name="connsiteX150" fmla="*/ 4481513 w 4505325"/>
              <a:gd name="connsiteY150" fmla="*/ 130566 h 159966"/>
              <a:gd name="connsiteX151" fmla="*/ 4495800 w 4505325"/>
              <a:gd name="connsiteY151" fmla="*/ 140091 h 159966"/>
              <a:gd name="connsiteX152" fmla="*/ 4505325 w 4505325"/>
              <a:gd name="connsiteY152" fmla="*/ 144853 h 15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505325" h="159966">
                <a:moveTo>
                  <a:pt x="0" y="121041"/>
                </a:moveTo>
                <a:cubicBezTo>
                  <a:pt x="7289" y="120347"/>
                  <a:pt x="82892" y="120712"/>
                  <a:pt x="114300" y="106753"/>
                </a:cubicBezTo>
                <a:cubicBezTo>
                  <a:pt x="124031" y="102428"/>
                  <a:pt x="133350" y="97228"/>
                  <a:pt x="142875" y="92466"/>
                </a:cubicBezTo>
                <a:cubicBezTo>
                  <a:pt x="153988" y="81353"/>
                  <a:pt x="166784" y="71701"/>
                  <a:pt x="176213" y="59128"/>
                </a:cubicBezTo>
                <a:cubicBezTo>
                  <a:pt x="180975" y="52778"/>
                  <a:pt x="183694" y="44162"/>
                  <a:pt x="190500" y="40078"/>
                </a:cubicBezTo>
                <a:cubicBezTo>
                  <a:pt x="200410" y="34132"/>
                  <a:pt x="212725" y="33728"/>
                  <a:pt x="223838" y="30553"/>
                </a:cubicBezTo>
                <a:cubicBezTo>
                  <a:pt x="239713" y="32141"/>
                  <a:pt x="256328" y="30271"/>
                  <a:pt x="271463" y="35316"/>
                </a:cubicBezTo>
                <a:cubicBezTo>
                  <a:pt x="276893" y="37126"/>
                  <a:pt x="276519" y="46027"/>
                  <a:pt x="280988" y="49603"/>
                </a:cubicBezTo>
                <a:cubicBezTo>
                  <a:pt x="284908" y="52739"/>
                  <a:pt x="290785" y="52121"/>
                  <a:pt x="295275" y="54366"/>
                </a:cubicBezTo>
                <a:cubicBezTo>
                  <a:pt x="303554" y="58506"/>
                  <a:pt x="310809" y="64513"/>
                  <a:pt x="319088" y="68653"/>
                </a:cubicBezTo>
                <a:cubicBezTo>
                  <a:pt x="323578" y="70898"/>
                  <a:pt x="328987" y="70978"/>
                  <a:pt x="333375" y="73416"/>
                </a:cubicBezTo>
                <a:cubicBezTo>
                  <a:pt x="343382" y="78976"/>
                  <a:pt x="350725" y="90221"/>
                  <a:pt x="361950" y="92466"/>
                </a:cubicBezTo>
                <a:cubicBezTo>
                  <a:pt x="369888" y="94053"/>
                  <a:pt x="377953" y="95098"/>
                  <a:pt x="385763" y="97228"/>
                </a:cubicBezTo>
                <a:cubicBezTo>
                  <a:pt x="395449" y="99870"/>
                  <a:pt x="404813" y="103578"/>
                  <a:pt x="414338" y="106753"/>
                </a:cubicBezTo>
                <a:cubicBezTo>
                  <a:pt x="419100" y="108341"/>
                  <a:pt x="423755" y="110299"/>
                  <a:pt x="428625" y="111516"/>
                </a:cubicBezTo>
                <a:lnTo>
                  <a:pt x="447675" y="116278"/>
                </a:lnTo>
                <a:cubicBezTo>
                  <a:pt x="461963" y="113103"/>
                  <a:pt x="477028" y="112382"/>
                  <a:pt x="490538" y="106753"/>
                </a:cubicBezTo>
                <a:cubicBezTo>
                  <a:pt x="496755" y="104163"/>
                  <a:pt x="499711" y="96849"/>
                  <a:pt x="504825" y="92466"/>
                </a:cubicBezTo>
                <a:cubicBezTo>
                  <a:pt x="510852" y="87300"/>
                  <a:pt x="518262" y="83791"/>
                  <a:pt x="523875" y="78178"/>
                </a:cubicBezTo>
                <a:cubicBezTo>
                  <a:pt x="545417" y="56636"/>
                  <a:pt x="519873" y="68400"/>
                  <a:pt x="547688" y="59128"/>
                </a:cubicBezTo>
                <a:cubicBezTo>
                  <a:pt x="552450" y="52778"/>
                  <a:pt x="556043" y="45351"/>
                  <a:pt x="561975" y="40078"/>
                </a:cubicBezTo>
                <a:cubicBezTo>
                  <a:pt x="570531" y="32473"/>
                  <a:pt x="590550" y="21028"/>
                  <a:pt x="590550" y="21028"/>
                </a:cubicBezTo>
                <a:cubicBezTo>
                  <a:pt x="593725" y="25791"/>
                  <a:pt x="597750" y="30085"/>
                  <a:pt x="600075" y="35316"/>
                </a:cubicBezTo>
                <a:cubicBezTo>
                  <a:pt x="604153" y="44491"/>
                  <a:pt x="604724" y="55114"/>
                  <a:pt x="609600" y="63891"/>
                </a:cubicBezTo>
                <a:cubicBezTo>
                  <a:pt x="614992" y="73596"/>
                  <a:pt x="629284" y="81775"/>
                  <a:pt x="638175" y="87703"/>
                </a:cubicBezTo>
                <a:cubicBezTo>
                  <a:pt x="641350" y="92466"/>
                  <a:pt x="643392" y="98222"/>
                  <a:pt x="647700" y="101991"/>
                </a:cubicBezTo>
                <a:cubicBezTo>
                  <a:pt x="656315" y="109529"/>
                  <a:pt x="666750" y="114691"/>
                  <a:pt x="676275" y="121041"/>
                </a:cubicBezTo>
                <a:cubicBezTo>
                  <a:pt x="681038" y="124216"/>
                  <a:pt x="685133" y="128756"/>
                  <a:pt x="690563" y="130566"/>
                </a:cubicBezTo>
                <a:cubicBezTo>
                  <a:pt x="711060" y="137398"/>
                  <a:pt x="699980" y="134110"/>
                  <a:pt x="723900" y="140091"/>
                </a:cubicBezTo>
                <a:cubicBezTo>
                  <a:pt x="747713" y="136916"/>
                  <a:pt x="771887" y="135777"/>
                  <a:pt x="795338" y="130566"/>
                </a:cubicBezTo>
                <a:cubicBezTo>
                  <a:pt x="800925" y="129324"/>
                  <a:pt x="804311" y="123167"/>
                  <a:pt x="809625" y="121041"/>
                </a:cubicBezTo>
                <a:cubicBezTo>
                  <a:pt x="827244" y="113993"/>
                  <a:pt x="848090" y="110490"/>
                  <a:pt x="866775" y="106753"/>
                </a:cubicBezTo>
                <a:cubicBezTo>
                  <a:pt x="882098" y="96538"/>
                  <a:pt x="881986" y="95760"/>
                  <a:pt x="900113" y="87703"/>
                </a:cubicBezTo>
                <a:cubicBezTo>
                  <a:pt x="907925" y="84231"/>
                  <a:pt x="916644" y="82658"/>
                  <a:pt x="923925" y="78178"/>
                </a:cubicBezTo>
                <a:cubicBezTo>
                  <a:pt x="937445" y="69858"/>
                  <a:pt x="948816" y="58409"/>
                  <a:pt x="962025" y="49603"/>
                </a:cubicBezTo>
                <a:lnTo>
                  <a:pt x="990600" y="30553"/>
                </a:lnTo>
                <a:cubicBezTo>
                  <a:pt x="993775" y="35316"/>
                  <a:pt x="997285" y="39871"/>
                  <a:pt x="1000125" y="44841"/>
                </a:cubicBezTo>
                <a:cubicBezTo>
                  <a:pt x="1003647" y="51005"/>
                  <a:pt x="1006128" y="57727"/>
                  <a:pt x="1009650" y="63891"/>
                </a:cubicBezTo>
                <a:cubicBezTo>
                  <a:pt x="1015056" y="73352"/>
                  <a:pt x="1024371" y="86405"/>
                  <a:pt x="1033463" y="92466"/>
                </a:cubicBezTo>
                <a:cubicBezTo>
                  <a:pt x="1037640" y="95251"/>
                  <a:pt x="1043260" y="94983"/>
                  <a:pt x="1047750" y="97228"/>
                </a:cubicBezTo>
                <a:cubicBezTo>
                  <a:pt x="1056030" y="101368"/>
                  <a:pt x="1063104" y="107756"/>
                  <a:pt x="1071563" y="111516"/>
                </a:cubicBezTo>
                <a:cubicBezTo>
                  <a:pt x="1077544" y="114174"/>
                  <a:pt x="1084319" y="114480"/>
                  <a:pt x="1090613" y="116278"/>
                </a:cubicBezTo>
                <a:cubicBezTo>
                  <a:pt x="1095440" y="117657"/>
                  <a:pt x="1100138" y="119453"/>
                  <a:pt x="1104900" y="121041"/>
                </a:cubicBezTo>
                <a:cubicBezTo>
                  <a:pt x="1173163" y="116278"/>
                  <a:pt x="1241810" y="115418"/>
                  <a:pt x="1309688" y="106753"/>
                </a:cubicBezTo>
                <a:cubicBezTo>
                  <a:pt x="1317562" y="105748"/>
                  <a:pt x="1322279" y="97080"/>
                  <a:pt x="1328738" y="92466"/>
                </a:cubicBezTo>
                <a:cubicBezTo>
                  <a:pt x="1333396" y="89139"/>
                  <a:pt x="1338171" y="85975"/>
                  <a:pt x="1343025" y="82941"/>
                </a:cubicBezTo>
                <a:cubicBezTo>
                  <a:pt x="1350875" y="78035"/>
                  <a:pt x="1359674" y="74515"/>
                  <a:pt x="1366838" y="68653"/>
                </a:cubicBezTo>
                <a:cubicBezTo>
                  <a:pt x="1419630" y="25459"/>
                  <a:pt x="1373247" y="51161"/>
                  <a:pt x="1414463" y="30553"/>
                </a:cubicBezTo>
                <a:cubicBezTo>
                  <a:pt x="1417638" y="25791"/>
                  <a:pt x="1421428" y="21385"/>
                  <a:pt x="1423988" y="16266"/>
                </a:cubicBezTo>
                <a:cubicBezTo>
                  <a:pt x="1426233" y="11776"/>
                  <a:pt x="1424136" y="0"/>
                  <a:pt x="1428750" y="1978"/>
                </a:cubicBezTo>
                <a:cubicBezTo>
                  <a:pt x="1441131" y="7284"/>
                  <a:pt x="1444546" y="26293"/>
                  <a:pt x="1457325" y="30553"/>
                </a:cubicBezTo>
                <a:cubicBezTo>
                  <a:pt x="1493246" y="42528"/>
                  <a:pt x="1448963" y="26373"/>
                  <a:pt x="1485900" y="44841"/>
                </a:cubicBezTo>
                <a:cubicBezTo>
                  <a:pt x="1493897" y="48839"/>
                  <a:pt x="1511617" y="52080"/>
                  <a:pt x="1519238" y="54366"/>
                </a:cubicBezTo>
                <a:cubicBezTo>
                  <a:pt x="1566779" y="68629"/>
                  <a:pt x="1528576" y="61143"/>
                  <a:pt x="1581150" y="68653"/>
                </a:cubicBezTo>
                <a:cubicBezTo>
                  <a:pt x="1614663" y="79825"/>
                  <a:pt x="1573284" y="65283"/>
                  <a:pt x="1614488" y="82941"/>
                </a:cubicBezTo>
                <a:cubicBezTo>
                  <a:pt x="1619102" y="84918"/>
                  <a:pt x="1624013" y="86116"/>
                  <a:pt x="1628775" y="87703"/>
                </a:cubicBezTo>
                <a:cubicBezTo>
                  <a:pt x="1633538" y="90878"/>
                  <a:pt x="1637802" y="94973"/>
                  <a:pt x="1643063" y="97228"/>
                </a:cubicBezTo>
                <a:cubicBezTo>
                  <a:pt x="1652109" y="101105"/>
                  <a:pt x="1684236" y="105678"/>
                  <a:pt x="1690688" y="106753"/>
                </a:cubicBezTo>
                <a:cubicBezTo>
                  <a:pt x="1724693" y="118088"/>
                  <a:pt x="1710909" y="110709"/>
                  <a:pt x="1733550" y="125803"/>
                </a:cubicBezTo>
                <a:cubicBezTo>
                  <a:pt x="1747838" y="122628"/>
                  <a:pt x="1762424" y="120582"/>
                  <a:pt x="1776413" y="116278"/>
                </a:cubicBezTo>
                <a:cubicBezTo>
                  <a:pt x="1788337" y="112609"/>
                  <a:pt x="1809461" y="97373"/>
                  <a:pt x="1819275" y="92466"/>
                </a:cubicBezTo>
                <a:cubicBezTo>
                  <a:pt x="1823765" y="90221"/>
                  <a:pt x="1828800" y="89291"/>
                  <a:pt x="1833563" y="87703"/>
                </a:cubicBezTo>
                <a:cubicBezTo>
                  <a:pt x="1839913" y="82941"/>
                  <a:pt x="1845721" y="77354"/>
                  <a:pt x="1852613" y="73416"/>
                </a:cubicBezTo>
                <a:cubicBezTo>
                  <a:pt x="1857931" y="70377"/>
                  <a:pt x="1881820" y="64923"/>
                  <a:pt x="1885950" y="63891"/>
                </a:cubicBezTo>
                <a:cubicBezTo>
                  <a:pt x="1890713" y="60716"/>
                  <a:pt x="1897063" y="59129"/>
                  <a:pt x="1900238" y="54366"/>
                </a:cubicBezTo>
                <a:cubicBezTo>
                  <a:pt x="1924841" y="17461"/>
                  <a:pt x="1883417" y="49704"/>
                  <a:pt x="1919288" y="25791"/>
                </a:cubicBezTo>
                <a:cubicBezTo>
                  <a:pt x="1925638" y="27378"/>
                  <a:pt x="1933710" y="25925"/>
                  <a:pt x="1938338" y="30553"/>
                </a:cubicBezTo>
                <a:cubicBezTo>
                  <a:pt x="1954948" y="47163"/>
                  <a:pt x="1930322" y="51147"/>
                  <a:pt x="1952625" y="63891"/>
                </a:cubicBezTo>
                <a:cubicBezTo>
                  <a:pt x="1959653" y="67907"/>
                  <a:pt x="1968500" y="67066"/>
                  <a:pt x="1976438" y="68653"/>
                </a:cubicBezTo>
                <a:cubicBezTo>
                  <a:pt x="1981200" y="71828"/>
                  <a:pt x="1985606" y="75618"/>
                  <a:pt x="1990725" y="78178"/>
                </a:cubicBezTo>
                <a:cubicBezTo>
                  <a:pt x="2002288" y="83960"/>
                  <a:pt x="2016865" y="84441"/>
                  <a:pt x="2028825" y="87703"/>
                </a:cubicBezTo>
                <a:cubicBezTo>
                  <a:pt x="2062222" y="96811"/>
                  <a:pt x="2048564" y="96414"/>
                  <a:pt x="2076450" y="101991"/>
                </a:cubicBezTo>
                <a:cubicBezTo>
                  <a:pt x="2092953" y="105292"/>
                  <a:pt x="2122372" y="109231"/>
                  <a:pt x="2138363" y="111516"/>
                </a:cubicBezTo>
                <a:cubicBezTo>
                  <a:pt x="2166938" y="108341"/>
                  <a:pt x="2196196" y="108964"/>
                  <a:pt x="2224088" y="101991"/>
                </a:cubicBezTo>
                <a:cubicBezTo>
                  <a:pt x="2235194" y="99215"/>
                  <a:pt x="2243505" y="89810"/>
                  <a:pt x="2252663" y="82941"/>
                </a:cubicBezTo>
                <a:cubicBezTo>
                  <a:pt x="2298036" y="48911"/>
                  <a:pt x="2263653" y="67921"/>
                  <a:pt x="2300288" y="49603"/>
                </a:cubicBezTo>
                <a:cubicBezTo>
                  <a:pt x="2306602" y="40132"/>
                  <a:pt x="2309641" y="25619"/>
                  <a:pt x="2324100" y="40078"/>
                </a:cubicBezTo>
                <a:cubicBezTo>
                  <a:pt x="2332195" y="48173"/>
                  <a:pt x="2335055" y="60558"/>
                  <a:pt x="2343150" y="68653"/>
                </a:cubicBezTo>
                <a:cubicBezTo>
                  <a:pt x="2347913" y="73416"/>
                  <a:pt x="2353126" y="77767"/>
                  <a:pt x="2357438" y="82941"/>
                </a:cubicBezTo>
                <a:cubicBezTo>
                  <a:pt x="2361102" y="87338"/>
                  <a:pt x="2362305" y="93901"/>
                  <a:pt x="2366963" y="97228"/>
                </a:cubicBezTo>
                <a:cubicBezTo>
                  <a:pt x="2373919" y="102197"/>
                  <a:pt x="2383302" y="102601"/>
                  <a:pt x="2390775" y="106753"/>
                </a:cubicBezTo>
                <a:cubicBezTo>
                  <a:pt x="2397714" y="110608"/>
                  <a:pt x="2402933" y="117103"/>
                  <a:pt x="2409825" y="121041"/>
                </a:cubicBezTo>
                <a:cubicBezTo>
                  <a:pt x="2414184" y="123532"/>
                  <a:pt x="2419286" y="124424"/>
                  <a:pt x="2424113" y="125803"/>
                </a:cubicBezTo>
                <a:cubicBezTo>
                  <a:pt x="2465965" y="137760"/>
                  <a:pt x="2423201" y="123912"/>
                  <a:pt x="2457450" y="135328"/>
                </a:cubicBezTo>
                <a:cubicBezTo>
                  <a:pt x="2490788" y="132153"/>
                  <a:pt x="2524336" y="130711"/>
                  <a:pt x="2557463" y="125803"/>
                </a:cubicBezTo>
                <a:cubicBezTo>
                  <a:pt x="2567395" y="124332"/>
                  <a:pt x="2576716" y="120007"/>
                  <a:pt x="2586038" y="116278"/>
                </a:cubicBezTo>
                <a:cubicBezTo>
                  <a:pt x="2602350" y="109753"/>
                  <a:pt x="2613365" y="101097"/>
                  <a:pt x="2628900" y="92466"/>
                </a:cubicBezTo>
                <a:cubicBezTo>
                  <a:pt x="2635106" y="89018"/>
                  <a:pt x="2641786" y="86463"/>
                  <a:pt x="2647950" y="82941"/>
                </a:cubicBezTo>
                <a:cubicBezTo>
                  <a:pt x="2673801" y="68169"/>
                  <a:pt x="2650330" y="77386"/>
                  <a:pt x="2676525" y="68653"/>
                </a:cubicBezTo>
                <a:cubicBezTo>
                  <a:pt x="2701927" y="30551"/>
                  <a:pt x="2668585" y="76594"/>
                  <a:pt x="2700338" y="44841"/>
                </a:cubicBezTo>
                <a:cubicBezTo>
                  <a:pt x="2704385" y="40794"/>
                  <a:pt x="2706199" y="34950"/>
                  <a:pt x="2709863" y="30553"/>
                </a:cubicBezTo>
                <a:cubicBezTo>
                  <a:pt x="2721322" y="16802"/>
                  <a:pt x="2724390" y="16106"/>
                  <a:pt x="2738438" y="6741"/>
                </a:cubicBezTo>
                <a:cubicBezTo>
                  <a:pt x="2744788" y="8328"/>
                  <a:pt x="2751805" y="8256"/>
                  <a:pt x="2757488" y="11503"/>
                </a:cubicBezTo>
                <a:cubicBezTo>
                  <a:pt x="2766192" y="16477"/>
                  <a:pt x="2780928" y="37995"/>
                  <a:pt x="2786063" y="44841"/>
                </a:cubicBezTo>
                <a:cubicBezTo>
                  <a:pt x="2787650" y="49603"/>
                  <a:pt x="2788040" y="54951"/>
                  <a:pt x="2790825" y="59128"/>
                </a:cubicBezTo>
                <a:cubicBezTo>
                  <a:pt x="2800479" y="73609"/>
                  <a:pt x="2809265" y="75492"/>
                  <a:pt x="2824163" y="82941"/>
                </a:cubicBezTo>
                <a:cubicBezTo>
                  <a:pt x="2827338" y="87703"/>
                  <a:pt x="2829219" y="93652"/>
                  <a:pt x="2833688" y="97228"/>
                </a:cubicBezTo>
                <a:cubicBezTo>
                  <a:pt x="2837608" y="100364"/>
                  <a:pt x="2843485" y="99746"/>
                  <a:pt x="2847975" y="101991"/>
                </a:cubicBezTo>
                <a:cubicBezTo>
                  <a:pt x="2880860" y="118434"/>
                  <a:pt x="2841672" y="106369"/>
                  <a:pt x="2881313" y="116278"/>
                </a:cubicBezTo>
                <a:cubicBezTo>
                  <a:pt x="2895662" y="125845"/>
                  <a:pt x="2897730" y="128076"/>
                  <a:pt x="2914650" y="135328"/>
                </a:cubicBezTo>
                <a:cubicBezTo>
                  <a:pt x="2919264" y="137306"/>
                  <a:pt x="2924175" y="138503"/>
                  <a:pt x="2928938" y="140091"/>
                </a:cubicBezTo>
                <a:cubicBezTo>
                  <a:pt x="2952750" y="136916"/>
                  <a:pt x="2977143" y="136680"/>
                  <a:pt x="3000375" y="130566"/>
                </a:cubicBezTo>
                <a:cubicBezTo>
                  <a:pt x="3016234" y="126392"/>
                  <a:pt x="3021092" y="109879"/>
                  <a:pt x="3033713" y="101991"/>
                </a:cubicBezTo>
                <a:cubicBezTo>
                  <a:pt x="3040962" y="97460"/>
                  <a:pt x="3049588" y="95641"/>
                  <a:pt x="3057525" y="92466"/>
                </a:cubicBezTo>
                <a:cubicBezTo>
                  <a:pt x="3062288" y="87703"/>
                  <a:pt x="3067898" y="83659"/>
                  <a:pt x="3071813" y="78178"/>
                </a:cubicBezTo>
                <a:cubicBezTo>
                  <a:pt x="3081153" y="65102"/>
                  <a:pt x="3079613" y="56091"/>
                  <a:pt x="3090863" y="44841"/>
                </a:cubicBezTo>
                <a:cubicBezTo>
                  <a:pt x="3096771" y="38933"/>
                  <a:pt x="3116087" y="26437"/>
                  <a:pt x="3124200" y="21028"/>
                </a:cubicBezTo>
                <a:cubicBezTo>
                  <a:pt x="3125788" y="14678"/>
                  <a:pt x="3122613" y="3565"/>
                  <a:pt x="3128963" y="1978"/>
                </a:cubicBezTo>
                <a:cubicBezTo>
                  <a:pt x="3135497" y="345"/>
                  <a:pt x="3139979" y="10378"/>
                  <a:pt x="3143250" y="16266"/>
                </a:cubicBezTo>
                <a:cubicBezTo>
                  <a:pt x="3169549" y="63606"/>
                  <a:pt x="3130890" y="28668"/>
                  <a:pt x="3176588" y="68653"/>
                </a:cubicBezTo>
                <a:cubicBezTo>
                  <a:pt x="3196590" y="86155"/>
                  <a:pt x="3185993" y="70609"/>
                  <a:pt x="3209925" y="87703"/>
                </a:cubicBezTo>
                <a:cubicBezTo>
                  <a:pt x="3234496" y="105254"/>
                  <a:pt x="3213310" y="98921"/>
                  <a:pt x="3238500" y="111516"/>
                </a:cubicBezTo>
                <a:cubicBezTo>
                  <a:pt x="3291927" y="138228"/>
                  <a:pt x="3202474" y="86166"/>
                  <a:pt x="3271838" y="125803"/>
                </a:cubicBezTo>
                <a:cubicBezTo>
                  <a:pt x="3286966" y="134448"/>
                  <a:pt x="3283621" y="136733"/>
                  <a:pt x="3300413" y="140091"/>
                </a:cubicBezTo>
                <a:cubicBezTo>
                  <a:pt x="3311420" y="142292"/>
                  <a:pt x="3322638" y="143266"/>
                  <a:pt x="3333750" y="144853"/>
                </a:cubicBezTo>
                <a:cubicBezTo>
                  <a:pt x="3345895" y="149711"/>
                  <a:pt x="3367343" y="159966"/>
                  <a:pt x="3381375" y="159141"/>
                </a:cubicBezTo>
                <a:cubicBezTo>
                  <a:pt x="3400654" y="158007"/>
                  <a:pt x="3419475" y="152791"/>
                  <a:pt x="3438525" y="149616"/>
                </a:cubicBezTo>
                <a:cubicBezTo>
                  <a:pt x="3475733" y="131012"/>
                  <a:pt x="3440952" y="151952"/>
                  <a:pt x="3471863" y="121041"/>
                </a:cubicBezTo>
                <a:cubicBezTo>
                  <a:pt x="3491717" y="101187"/>
                  <a:pt x="3508600" y="104716"/>
                  <a:pt x="3524250" y="73416"/>
                </a:cubicBezTo>
                <a:cubicBezTo>
                  <a:pt x="3527425" y="67066"/>
                  <a:pt x="3528755" y="59386"/>
                  <a:pt x="3533775" y="54366"/>
                </a:cubicBezTo>
                <a:cubicBezTo>
                  <a:pt x="3541870" y="46271"/>
                  <a:pt x="3562350" y="35316"/>
                  <a:pt x="3562350" y="35316"/>
                </a:cubicBezTo>
                <a:cubicBezTo>
                  <a:pt x="3577768" y="50734"/>
                  <a:pt x="3599656" y="75075"/>
                  <a:pt x="3619500" y="87703"/>
                </a:cubicBezTo>
                <a:cubicBezTo>
                  <a:pt x="3628484" y="93420"/>
                  <a:pt x="3639462" y="95727"/>
                  <a:pt x="3648075" y="101991"/>
                </a:cubicBezTo>
                <a:cubicBezTo>
                  <a:pt x="3657153" y="108593"/>
                  <a:pt x="3662692" y="119366"/>
                  <a:pt x="3671888" y="125803"/>
                </a:cubicBezTo>
                <a:cubicBezTo>
                  <a:pt x="3678891" y="130705"/>
                  <a:pt x="3687888" y="131856"/>
                  <a:pt x="3695700" y="135328"/>
                </a:cubicBezTo>
                <a:cubicBezTo>
                  <a:pt x="3731011" y="151022"/>
                  <a:pt x="3699691" y="139833"/>
                  <a:pt x="3729038" y="149616"/>
                </a:cubicBezTo>
                <a:cubicBezTo>
                  <a:pt x="3754438" y="146441"/>
                  <a:pt x="3780189" y="145364"/>
                  <a:pt x="3805238" y="140091"/>
                </a:cubicBezTo>
                <a:cubicBezTo>
                  <a:pt x="3810839" y="138912"/>
                  <a:pt x="3814555" y="133406"/>
                  <a:pt x="3819525" y="130566"/>
                </a:cubicBezTo>
                <a:cubicBezTo>
                  <a:pt x="3845495" y="115726"/>
                  <a:pt x="3838020" y="125294"/>
                  <a:pt x="3867150" y="101991"/>
                </a:cubicBezTo>
                <a:cubicBezTo>
                  <a:pt x="3885811" y="87063"/>
                  <a:pt x="3887923" y="84246"/>
                  <a:pt x="3905250" y="73416"/>
                </a:cubicBezTo>
                <a:cubicBezTo>
                  <a:pt x="3913100" y="68510"/>
                  <a:pt x="3921480" y="64437"/>
                  <a:pt x="3929063" y="59128"/>
                </a:cubicBezTo>
                <a:cubicBezTo>
                  <a:pt x="3937390" y="53299"/>
                  <a:pt x="3944743" y="46177"/>
                  <a:pt x="3952875" y="40078"/>
                </a:cubicBezTo>
                <a:cubicBezTo>
                  <a:pt x="3966337" y="29982"/>
                  <a:pt x="3970395" y="28937"/>
                  <a:pt x="3986213" y="21028"/>
                </a:cubicBezTo>
                <a:cubicBezTo>
                  <a:pt x="3995738" y="27378"/>
                  <a:pt x="4008438" y="30553"/>
                  <a:pt x="4014788" y="40078"/>
                </a:cubicBezTo>
                <a:cubicBezTo>
                  <a:pt x="4020196" y="48190"/>
                  <a:pt x="4032693" y="67509"/>
                  <a:pt x="4038600" y="73416"/>
                </a:cubicBezTo>
                <a:cubicBezTo>
                  <a:pt x="4048855" y="83671"/>
                  <a:pt x="4063497" y="91570"/>
                  <a:pt x="4076700" y="97228"/>
                </a:cubicBezTo>
                <a:cubicBezTo>
                  <a:pt x="4081314" y="99206"/>
                  <a:pt x="4086400" y="99952"/>
                  <a:pt x="4090988" y="101991"/>
                </a:cubicBezTo>
                <a:cubicBezTo>
                  <a:pt x="4147318" y="127026"/>
                  <a:pt x="4091760" y="107010"/>
                  <a:pt x="4148138" y="125803"/>
                </a:cubicBezTo>
                <a:cubicBezTo>
                  <a:pt x="4152900" y="128978"/>
                  <a:pt x="4157306" y="132768"/>
                  <a:pt x="4162425" y="135328"/>
                </a:cubicBezTo>
                <a:cubicBezTo>
                  <a:pt x="4172190" y="140211"/>
                  <a:pt x="4191464" y="143041"/>
                  <a:pt x="4200525" y="144853"/>
                </a:cubicBezTo>
                <a:cubicBezTo>
                  <a:pt x="4206875" y="141678"/>
                  <a:pt x="4212840" y="137573"/>
                  <a:pt x="4219575" y="135328"/>
                </a:cubicBezTo>
                <a:cubicBezTo>
                  <a:pt x="4323968" y="100530"/>
                  <a:pt x="4207643" y="145815"/>
                  <a:pt x="4281488" y="116278"/>
                </a:cubicBezTo>
                <a:cubicBezTo>
                  <a:pt x="4293647" y="79799"/>
                  <a:pt x="4274054" y="128470"/>
                  <a:pt x="4324350" y="78178"/>
                </a:cubicBezTo>
                <a:cubicBezTo>
                  <a:pt x="4357377" y="45153"/>
                  <a:pt x="4316997" y="86583"/>
                  <a:pt x="4357688" y="40078"/>
                </a:cubicBezTo>
                <a:cubicBezTo>
                  <a:pt x="4383356" y="10742"/>
                  <a:pt x="4362006" y="40745"/>
                  <a:pt x="4381500" y="11503"/>
                </a:cubicBezTo>
                <a:cubicBezTo>
                  <a:pt x="4386263" y="14678"/>
                  <a:pt x="4392212" y="16558"/>
                  <a:pt x="4395788" y="21028"/>
                </a:cubicBezTo>
                <a:cubicBezTo>
                  <a:pt x="4398924" y="24948"/>
                  <a:pt x="4398787" y="30615"/>
                  <a:pt x="4400550" y="35316"/>
                </a:cubicBezTo>
                <a:cubicBezTo>
                  <a:pt x="4403552" y="43321"/>
                  <a:pt x="4407073" y="51124"/>
                  <a:pt x="4410075" y="59128"/>
                </a:cubicBezTo>
                <a:cubicBezTo>
                  <a:pt x="4415933" y="74750"/>
                  <a:pt x="4412868" y="73909"/>
                  <a:pt x="4424363" y="87703"/>
                </a:cubicBezTo>
                <a:cubicBezTo>
                  <a:pt x="4438353" y="104492"/>
                  <a:pt x="4447308" y="107763"/>
                  <a:pt x="4467225" y="121041"/>
                </a:cubicBezTo>
                <a:lnTo>
                  <a:pt x="4481513" y="130566"/>
                </a:lnTo>
                <a:cubicBezTo>
                  <a:pt x="4486275" y="133741"/>
                  <a:pt x="4490680" y="137532"/>
                  <a:pt x="4495800" y="140091"/>
                </a:cubicBezTo>
                <a:lnTo>
                  <a:pt x="4505325" y="14485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Isosceles Triangle 4"/>
          <p:cNvSpPr/>
          <p:nvPr/>
        </p:nvSpPr>
        <p:spPr>
          <a:xfrm>
            <a:off x="63246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8288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VertAcc"/>
          <p:cNvPicPr>
            <a:picLocks noChangeAspect="1" noChangeArrowheads="1"/>
          </p:cNvPicPr>
          <p:nvPr/>
        </p:nvPicPr>
        <p:blipFill>
          <a:blip r:embed="rId2" cstate="print"/>
          <a:srcRect/>
          <a:stretch>
            <a:fillRect/>
          </a:stretch>
        </p:blipFill>
        <p:spPr bwMode="auto">
          <a:xfrm>
            <a:off x="2590800" y="3962400"/>
            <a:ext cx="3891830" cy="2743200"/>
          </a:xfrm>
          <a:prstGeom prst="rect">
            <a:avLst/>
          </a:prstGeom>
          <a:noFill/>
        </p:spPr>
      </p:pic>
      <p:sp>
        <p:nvSpPr>
          <p:cNvPr id="22" name="Oval 21"/>
          <p:cNvSpPr/>
          <p:nvPr/>
        </p:nvSpPr>
        <p:spPr>
          <a:xfrm rot="4256272">
            <a:off x="5016222" y="4512534"/>
            <a:ext cx="1114576" cy="55923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ent Arrow 23"/>
          <p:cNvSpPr/>
          <p:nvPr/>
        </p:nvSpPr>
        <p:spPr>
          <a:xfrm>
            <a:off x="6400800" y="2209800"/>
            <a:ext cx="457200" cy="533400"/>
          </a:xfrm>
          <a:prstGeom prst="bentArrow">
            <a:avLst>
              <a:gd name="adj1" fmla="val 250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835169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n 22"/>
          <p:cNvSpPr/>
          <p:nvPr/>
        </p:nvSpPr>
        <p:spPr>
          <a:xfrm rot="5400000">
            <a:off x="7543800" y="1752600"/>
            <a:ext cx="228600" cy="1143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514600" y="2514600"/>
            <a:ext cx="4495800" cy="3048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514600" y="2743200"/>
            <a:ext cx="4495800" cy="3048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514600" y="2895600"/>
            <a:ext cx="4495800" cy="3048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048000"/>
            <a:ext cx="4495800" cy="3048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514600" y="32004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514600" y="33528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514600" y="3505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533650" y="2964234"/>
            <a:ext cx="4505325" cy="159966"/>
          </a:xfrm>
          <a:custGeom>
            <a:avLst/>
            <a:gdLst>
              <a:gd name="connsiteX0" fmla="*/ 0 w 4505325"/>
              <a:gd name="connsiteY0" fmla="*/ 121041 h 159966"/>
              <a:gd name="connsiteX1" fmla="*/ 114300 w 4505325"/>
              <a:gd name="connsiteY1" fmla="*/ 106753 h 159966"/>
              <a:gd name="connsiteX2" fmla="*/ 142875 w 4505325"/>
              <a:gd name="connsiteY2" fmla="*/ 92466 h 159966"/>
              <a:gd name="connsiteX3" fmla="*/ 176213 w 4505325"/>
              <a:gd name="connsiteY3" fmla="*/ 59128 h 159966"/>
              <a:gd name="connsiteX4" fmla="*/ 190500 w 4505325"/>
              <a:gd name="connsiteY4" fmla="*/ 40078 h 159966"/>
              <a:gd name="connsiteX5" fmla="*/ 223838 w 4505325"/>
              <a:gd name="connsiteY5" fmla="*/ 30553 h 159966"/>
              <a:gd name="connsiteX6" fmla="*/ 271463 w 4505325"/>
              <a:gd name="connsiteY6" fmla="*/ 35316 h 159966"/>
              <a:gd name="connsiteX7" fmla="*/ 280988 w 4505325"/>
              <a:gd name="connsiteY7" fmla="*/ 49603 h 159966"/>
              <a:gd name="connsiteX8" fmla="*/ 295275 w 4505325"/>
              <a:gd name="connsiteY8" fmla="*/ 54366 h 159966"/>
              <a:gd name="connsiteX9" fmla="*/ 319088 w 4505325"/>
              <a:gd name="connsiteY9" fmla="*/ 68653 h 159966"/>
              <a:gd name="connsiteX10" fmla="*/ 333375 w 4505325"/>
              <a:gd name="connsiteY10" fmla="*/ 73416 h 159966"/>
              <a:gd name="connsiteX11" fmla="*/ 361950 w 4505325"/>
              <a:gd name="connsiteY11" fmla="*/ 92466 h 159966"/>
              <a:gd name="connsiteX12" fmla="*/ 385763 w 4505325"/>
              <a:gd name="connsiteY12" fmla="*/ 97228 h 159966"/>
              <a:gd name="connsiteX13" fmla="*/ 414338 w 4505325"/>
              <a:gd name="connsiteY13" fmla="*/ 106753 h 159966"/>
              <a:gd name="connsiteX14" fmla="*/ 428625 w 4505325"/>
              <a:gd name="connsiteY14" fmla="*/ 111516 h 159966"/>
              <a:gd name="connsiteX15" fmla="*/ 447675 w 4505325"/>
              <a:gd name="connsiteY15" fmla="*/ 116278 h 159966"/>
              <a:gd name="connsiteX16" fmla="*/ 490538 w 4505325"/>
              <a:gd name="connsiteY16" fmla="*/ 106753 h 159966"/>
              <a:gd name="connsiteX17" fmla="*/ 504825 w 4505325"/>
              <a:gd name="connsiteY17" fmla="*/ 92466 h 159966"/>
              <a:gd name="connsiteX18" fmla="*/ 523875 w 4505325"/>
              <a:gd name="connsiteY18" fmla="*/ 78178 h 159966"/>
              <a:gd name="connsiteX19" fmla="*/ 547688 w 4505325"/>
              <a:gd name="connsiteY19" fmla="*/ 59128 h 159966"/>
              <a:gd name="connsiteX20" fmla="*/ 561975 w 4505325"/>
              <a:gd name="connsiteY20" fmla="*/ 40078 h 159966"/>
              <a:gd name="connsiteX21" fmla="*/ 590550 w 4505325"/>
              <a:gd name="connsiteY21" fmla="*/ 21028 h 159966"/>
              <a:gd name="connsiteX22" fmla="*/ 600075 w 4505325"/>
              <a:gd name="connsiteY22" fmla="*/ 35316 h 159966"/>
              <a:gd name="connsiteX23" fmla="*/ 609600 w 4505325"/>
              <a:gd name="connsiteY23" fmla="*/ 63891 h 159966"/>
              <a:gd name="connsiteX24" fmla="*/ 638175 w 4505325"/>
              <a:gd name="connsiteY24" fmla="*/ 87703 h 159966"/>
              <a:gd name="connsiteX25" fmla="*/ 647700 w 4505325"/>
              <a:gd name="connsiteY25" fmla="*/ 101991 h 159966"/>
              <a:gd name="connsiteX26" fmla="*/ 676275 w 4505325"/>
              <a:gd name="connsiteY26" fmla="*/ 121041 h 159966"/>
              <a:gd name="connsiteX27" fmla="*/ 690563 w 4505325"/>
              <a:gd name="connsiteY27" fmla="*/ 130566 h 159966"/>
              <a:gd name="connsiteX28" fmla="*/ 723900 w 4505325"/>
              <a:gd name="connsiteY28" fmla="*/ 140091 h 159966"/>
              <a:gd name="connsiteX29" fmla="*/ 795338 w 4505325"/>
              <a:gd name="connsiteY29" fmla="*/ 130566 h 159966"/>
              <a:gd name="connsiteX30" fmla="*/ 809625 w 4505325"/>
              <a:gd name="connsiteY30" fmla="*/ 121041 h 159966"/>
              <a:gd name="connsiteX31" fmla="*/ 866775 w 4505325"/>
              <a:gd name="connsiteY31" fmla="*/ 106753 h 159966"/>
              <a:gd name="connsiteX32" fmla="*/ 900113 w 4505325"/>
              <a:gd name="connsiteY32" fmla="*/ 87703 h 159966"/>
              <a:gd name="connsiteX33" fmla="*/ 923925 w 4505325"/>
              <a:gd name="connsiteY33" fmla="*/ 78178 h 159966"/>
              <a:gd name="connsiteX34" fmla="*/ 962025 w 4505325"/>
              <a:gd name="connsiteY34" fmla="*/ 49603 h 159966"/>
              <a:gd name="connsiteX35" fmla="*/ 990600 w 4505325"/>
              <a:gd name="connsiteY35" fmla="*/ 30553 h 159966"/>
              <a:gd name="connsiteX36" fmla="*/ 1000125 w 4505325"/>
              <a:gd name="connsiteY36" fmla="*/ 44841 h 159966"/>
              <a:gd name="connsiteX37" fmla="*/ 1009650 w 4505325"/>
              <a:gd name="connsiteY37" fmla="*/ 63891 h 159966"/>
              <a:gd name="connsiteX38" fmla="*/ 1033463 w 4505325"/>
              <a:gd name="connsiteY38" fmla="*/ 92466 h 159966"/>
              <a:gd name="connsiteX39" fmla="*/ 1047750 w 4505325"/>
              <a:gd name="connsiteY39" fmla="*/ 97228 h 159966"/>
              <a:gd name="connsiteX40" fmla="*/ 1071563 w 4505325"/>
              <a:gd name="connsiteY40" fmla="*/ 111516 h 159966"/>
              <a:gd name="connsiteX41" fmla="*/ 1090613 w 4505325"/>
              <a:gd name="connsiteY41" fmla="*/ 116278 h 159966"/>
              <a:gd name="connsiteX42" fmla="*/ 1104900 w 4505325"/>
              <a:gd name="connsiteY42" fmla="*/ 121041 h 159966"/>
              <a:gd name="connsiteX43" fmla="*/ 1309688 w 4505325"/>
              <a:gd name="connsiteY43" fmla="*/ 106753 h 159966"/>
              <a:gd name="connsiteX44" fmla="*/ 1328738 w 4505325"/>
              <a:gd name="connsiteY44" fmla="*/ 92466 h 159966"/>
              <a:gd name="connsiteX45" fmla="*/ 1343025 w 4505325"/>
              <a:gd name="connsiteY45" fmla="*/ 82941 h 159966"/>
              <a:gd name="connsiteX46" fmla="*/ 1366838 w 4505325"/>
              <a:gd name="connsiteY46" fmla="*/ 68653 h 159966"/>
              <a:gd name="connsiteX47" fmla="*/ 1414463 w 4505325"/>
              <a:gd name="connsiteY47" fmla="*/ 30553 h 159966"/>
              <a:gd name="connsiteX48" fmla="*/ 1423988 w 4505325"/>
              <a:gd name="connsiteY48" fmla="*/ 16266 h 159966"/>
              <a:gd name="connsiteX49" fmla="*/ 1428750 w 4505325"/>
              <a:gd name="connsiteY49" fmla="*/ 1978 h 159966"/>
              <a:gd name="connsiteX50" fmla="*/ 1457325 w 4505325"/>
              <a:gd name="connsiteY50" fmla="*/ 30553 h 159966"/>
              <a:gd name="connsiteX51" fmla="*/ 1485900 w 4505325"/>
              <a:gd name="connsiteY51" fmla="*/ 44841 h 159966"/>
              <a:gd name="connsiteX52" fmla="*/ 1519238 w 4505325"/>
              <a:gd name="connsiteY52" fmla="*/ 54366 h 159966"/>
              <a:gd name="connsiteX53" fmla="*/ 1581150 w 4505325"/>
              <a:gd name="connsiteY53" fmla="*/ 68653 h 159966"/>
              <a:gd name="connsiteX54" fmla="*/ 1614488 w 4505325"/>
              <a:gd name="connsiteY54" fmla="*/ 82941 h 159966"/>
              <a:gd name="connsiteX55" fmla="*/ 1628775 w 4505325"/>
              <a:gd name="connsiteY55" fmla="*/ 87703 h 159966"/>
              <a:gd name="connsiteX56" fmla="*/ 1643063 w 4505325"/>
              <a:gd name="connsiteY56" fmla="*/ 97228 h 159966"/>
              <a:gd name="connsiteX57" fmla="*/ 1690688 w 4505325"/>
              <a:gd name="connsiteY57" fmla="*/ 106753 h 159966"/>
              <a:gd name="connsiteX58" fmla="*/ 1733550 w 4505325"/>
              <a:gd name="connsiteY58" fmla="*/ 125803 h 159966"/>
              <a:gd name="connsiteX59" fmla="*/ 1776413 w 4505325"/>
              <a:gd name="connsiteY59" fmla="*/ 116278 h 159966"/>
              <a:gd name="connsiteX60" fmla="*/ 1819275 w 4505325"/>
              <a:gd name="connsiteY60" fmla="*/ 92466 h 159966"/>
              <a:gd name="connsiteX61" fmla="*/ 1833563 w 4505325"/>
              <a:gd name="connsiteY61" fmla="*/ 87703 h 159966"/>
              <a:gd name="connsiteX62" fmla="*/ 1852613 w 4505325"/>
              <a:gd name="connsiteY62" fmla="*/ 73416 h 159966"/>
              <a:gd name="connsiteX63" fmla="*/ 1885950 w 4505325"/>
              <a:gd name="connsiteY63" fmla="*/ 63891 h 159966"/>
              <a:gd name="connsiteX64" fmla="*/ 1900238 w 4505325"/>
              <a:gd name="connsiteY64" fmla="*/ 54366 h 159966"/>
              <a:gd name="connsiteX65" fmla="*/ 1919288 w 4505325"/>
              <a:gd name="connsiteY65" fmla="*/ 25791 h 159966"/>
              <a:gd name="connsiteX66" fmla="*/ 1938338 w 4505325"/>
              <a:gd name="connsiteY66" fmla="*/ 30553 h 159966"/>
              <a:gd name="connsiteX67" fmla="*/ 1952625 w 4505325"/>
              <a:gd name="connsiteY67" fmla="*/ 63891 h 159966"/>
              <a:gd name="connsiteX68" fmla="*/ 1976438 w 4505325"/>
              <a:gd name="connsiteY68" fmla="*/ 68653 h 159966"/>
              <a:gd name="connsiteX69" fmla="*/ 1990725 w 4505325"/>
              <a:gd name="connsiteY69" fmla="*/ 78178 h 159966"/>
              <a:gd name="connsiteX70" fmla="*/ 2028825 w 4505325"/>
              <a:gd name="connsiteY70" fmla="*/ 87703 h 159966"/>
              <a:gd name="connsiteX71" fmla="*/ 2076450 w 4505325"/>
              <a:gd name="connsiteY71" fmla="*/ 101991 h 159966"/>
              <a:gd name="connsiteX72" fmla="*/ 2138363 w 4505325"/>
              <a:gd name="connsiteY72" fmla="*/ 111516 h 159966"/>
              <a:gd name="connsiteX73" fmla="*/ 2224088 w 4505325"/>
              <a:gd name="connsiteY73" fmla="*/ 101991 h 159966"/>
              <a:gd name="connsiteX74" fmla="*/ 2252663 w 4505325"/>
              <a:gd name="connsiteY74" fmla="*/ 82941 h 159966"/>
              <a:gd name="connsiteX75" fmla="*/ 2300288 w 4505325"/>
              <a:gd name="connsiteY75" fmla="*/ 49603 h 159966"/>
              <a:gd name="connsiteX76" fmla="*/ 2324100 w 4505325"/>
              <a:gd name="connsiteY76" fmla="*/ 40078 h 159966"/>
              <a:gd name="connsiteX77" fmla="*/ 2343150 w 4505325"/>
              <a:gd name="connsiteY77" fmla="*/ 68653 h 159966"/>
              <a:gd name="connsiteX78" fmla="*/ 2357438 w 4505325"/>
              <a:gd name="connsiteY78" fmla="*/ 82941 h 159966"/>
              <a:gd name="connsiteX79" fmla="*/ 2366963 w 4505325"/>
              <a:gd name="connsiteY79" fmla="*/ 97228 h 159966"/>
              <a:gd name="connsiteX80" fmla="*/ 2390775 w 4505325"/>
              <a:gd name="connsiteY80" fmla="*/ 106753 h 159966"/>
              <a:gd name="connsiteX81" fmla="*/ 2409825 w 4505325"/>
              <a:gd name="connsiteY81" fmla="*/ 121041 h 159966"/>
              <a:gd name="connsiteX82" fmla="*/ 2424113 w 4505325"/>
              <a:gd name="connsiteY82" fmla="*/ 125803 h 159966"/>
              <a:gd name="connsiteX83" fmla="*/ 2457450 w 4505325"/>
              <a:gd name="connsiteY83" fmla="*/ 135328 h 159966"/>
              <a:gd name="connsiteX84" fmla="*/ 2557463 w 4505325"/>
              <a:gd name="connsiteY84" fmla="*/ 125803 h 159966"/>
              <a:gd name="connsiteX85" fmla="*/ 2586038 w 4505325"/>
              <a:gd name="connsiteY85" fmla="*/ 116278 h 159966"/>
              <a:gd name="connsiteX86" fmla="*/ 2628900 w 4505325"/>
              <a:gd name="connsiteY86" fmla="*/ 92466 h 159966"/>
              <a:gd name="connsiteX87" fmla="*/ 2647950 w 4505325"/>
              <a:gd name="connsiteY87" fmla="*/ 82941 h 159966"/>
              <a:gd name="connsiteX88" fmla="*/ 2676525 w 4505325"/>
              <a:gd name="connsiteY88" fmla="*/ 68653 h 159966"/>
              <a:gd name="connsiteX89" fmla="*/ 2700338 w 4505325"/>
              <a:gd name="connsiteY89" fmla="*/ 44841 h 159966"/>
              <a:gd name="connsiteX90" fmla="*/ 2709863 w 4505325"/>
              <a:gd name="connsiteY90" fmla="*/ 30553 h 159966"/>
              <a:gd name="connsiteX91" fmla="*/ 2738438 w 4505325"/>
              <a:gd name="connsiteY91" fmla="*/ 6741 h 159966"/>
              <a:gd name="connsiteX92" fmla="*/ 2757488 w 4505325"/>
              <a:gd name="connsiteY92" fmla="*/ 11503 h 159966"/>
              <a:gd name="connsiteX93" fmla="*/ 2786063 w 4505325"/>
              <a:gd name="connsiteY93" fmla="*/ 44841 h 159966"/>
              <a:gd name="connsiteX94" fmla="*/ 2790825 w 4505325"/>
              <a:gd name="connsiteY94" fmla="*/ 59128 h 159966"/>
              <a:gd name="connsiteX95" fmla="*/ 2824163 w 4505325"/>
              <a:gd name="connsiteY95" fmla="*/ 82941 h 159966"/>
              <a:gd name="connsiteX96" fmla="*/ 2833688 w 4505325"/>
              <a:gd name="connsiteY96" fmla="*/ 97228 h 159966"/>
              <a:gd name="connsiteX97" fmla="*/ 2847975 w 4505325"/>
              <a:gd name="connsiteY97" fmla="*/ 101991 h 159966"/>
              <a:gd name="connsiteX98" fmla="*/ 2881313 w 4505325"/>
              <a:gd name="connsiteY98" fmla="*/ 116278 h 159966"/>
              <a:gd name="connsiteX99" fmla="*/ 2914650 w 4505325"/>
              <a:gd name="connsiteY99" fmla="*/ 135328 h 159966"/>
              <a:gd name="connsiteX100" fmla="*/ 2928938 w 4505325"/>
              <a:gd name="connsiteY100" fmla="*/ 140091 h 159966"/>
              <a:gd name="connsiteX101" fmla="*/ 3000375 w 4505325"/>
              <a:gd name="connsiteY101" fmla="*/ 130566 h 159966"/>
              <a:gd name="connsiteX102" fmla="*/ 3033713 w 4505325"/>
              <a:gd name="connsiteY102" fmla="*/ 101991 h 159966"/>
              <a:gd name="connsiteX103" fmla="*/ 3057525 w 4505325"/>
              <a:gd name="connsiteY103" fmla="*/ 92466 h 159966"/>
              <a:gd name="connsiteX104" fmla="*/ 3071813 w 4505325"/>
              <a:gd name="connsiteY104" fmla="*/ 78178 h 159966"/>
              <a:gd name="connsiteX105" fmla="*/ 3090863 w 4505325"/>
              <a:gd name="connsiteY105" fmla="*/ 44841 h 159966"/>
              <a:gd name="connsiteX106" fmla="*/ 3124200 w 4505325"/>
              <a:gd name="connsiteY106" fmla="*/ 21028 h 159966"/>
              <a:gd name="connsiteX107" fmla="*/ 3128963 w 4505325"/>
              <a:gd name="connsiteY107" fmla="*/ 1978 h 159966"/>
              <a:gd name="connsiteX108" fmla="*/ 3143250 w 4505325"/>
              <a:gd name="connsiteY108" fmla="*/ 16266 h 159966"/>
              <a:gd name="connsiteX109" fmla="*/ 3176588 w 4505325"/>
              <a:gd name="connsiteY109" fmla="*/ 68653 h 159966"/>
              <a:gd name="connsiteX110" fmla="*/ 3209925 w 4505325"/>
              <a:gd name="connsiteY110" fmla="*/ 87703 h 159966"/>
              <a:gd name="connsiteX111" fmla="*/ 3238500 w 4505325"/>
              <a:gd name="connsiteY111" fmla="*/ 111516 h 159966"/>
              <a:gd name="connsiteX112" fmla="*/ 3271838 w 4505325"/>
              <a:gd name="connsiteY112" fmla="*/ 125803 h 159966"/>
              <a:gd name="connsiteX113" fmla="*/ 3300413 w 4505325"/>
              <a:gd name="connsiteY113" fmla="*/ 140091 h 159966"/>
              <a:gd name="connsiteX114" fmla="*/ 3333750 w 4505325"/>
              <a:gd name="connsiteY114" fmla="*/ 144853 h 159966"/>
              <a:gd name="connsiteX115" fmla="*/ 3381375 w 4505325"/>
              <a:gd name="connsiteY115" fmla="*/ 159141 h 159966"/>
              <a:gd name="connsiteX116" fmla="*/ 3438525 w 4505325"/>
              <a:gd name="connsiteY116" fmla="*/ 149616 h 159966"/>
              <a:gd name="connsiteX117" fmla="*/ 3471863 w 4505325"/>
              <a:gd name="connsiteY117" fmla="*/ 121041 h 159966"/>
              <a:gd name="connsiteX118" fmla="*/ 3524250 w 4505325"/>
              <a:gd name="connsiteY118" fmla="*/ 73416 h 159966"/>
              <a:gd name="connsiteX119" fmla="*/ 3533775 w 4505325"/>
              <a:gd name="connsiteY119" fmla="*/ 54366 h 159966"/>
              <a:gd name="connsiteX120" fmla="*/ 3562350 w 4505325"/>
              <a:gd name="connsiteY120" fmla="*/ 35316 h 159966"/>
              <a:gd name="connsiteX121" fmla="*/ 3619500 w 4505325"/>
              <a:gd name="connsiteY121" fmla="*/ 87703 h 159966"/>
              <a:gd name="connsiteX122" fmla="*/ 3648075 w 4505325"/>
              <a:gd name="connsiteY122" fmla="*/ 101991 h 159966"/>
              <a:gd name="connsiteX123" fmla="*/ 3671888 w 4505325"/>
              <a:gd name="connsiteY123" fmla="*/ 125803 h 159966"/>
              <a:gd name="connsiteX124" fmla="*/ 3695700 w 4505325"/>
              <a:gd name="connsiteY124" fmla="*/ 135328 h 159966"/>
              <a:gd name="connsiteX125" fmla="*/ 3729038 w 4505325"/>
              <a:gd name="connsiteY125" fmla="*/ 149616 h 159966"/>
              <a:gd name="connsiteX126" fmla="*/ 3805238 w 4505325"/>
              <a:gd name="connsiteY126" fmla="*/ 140091 h 159966"/>
              <a:gd name="connsiteX127" fmla="*/ 3819525 w 4505325"/>
              <a:gd name="connsiteY127" fmla="*/ 130566 h 159966"/>
              <a:gd name="connsiteX128" fmla="*/ 3867150 w 4505325"/>
              <a:gd name="connsiteY128" fmla="*/ 101991 h 159966"/>
              <a:gd name="connsiteX129" fmla="*/ 3905250 w 4505325"/>
              <a:gd name="connsiteY129" fmla="*/ 73416 h 159966"/>
              <a:gd name="connsiteX130" fmla="*/ 3929063 w 4505325"/>
              <a:gd name="connsiteY130" fmla="*/ 59128 h 159966"/>
              <a:gd name="connsiteX131" fmla="*/ 3952875 w 4505325"/>
              <a:gd name="connsiteY131" fmla="*/ 40078 h 159966"/>
              <a:gd name="connsiteX132" fmla="*/ 3986213 w 4505325"/>
              <a:gd name="connsiteY132" fmla="*/ 21028 h 159966"/>
              <a:gd name="connsiteX133" fmla="*/ 4014788 w 4505325"/>
              <a:gd name="connsiteY133" fmla="*/ 40078 h 159966"/>
              <a:gd name="connsiteX134" fmla="*/ 4038600 w 4505325"/>
              <a:gd name="connsiteY134" fmla="*/ 73416 h 159966"/>
              <a:gd name="connsiteX135" fmla="*/ 4076700 w 4505325"/>
              <a:gd name="connsiteY135" fmla="*/ 97228 h 159966"/>
              <a:gd name="connsiteX136" fmla="*/ 4090988 w 4505325"/>
              <a:gd name="connsiteY136" fmla="*/ 101991 h 159966"/>
              <a:gd name="connsiteX137" fmla="*/ 4148138 w 4505325"/>
              <a:gd name="connsiteY137" fmla="*/ 125803 h 159966"/>
              <a:gd name="connsiteX138" fmla="*/ 4162425 w 4505325"/>
              <a:gd name="connsiteY138" fmla="*/ 135328 h 159966"/>
              <a:gd name="connsiteX139" fmla="*/ 4200525 w 4505325"/>
              <a:gd name="connsiteY139" fmla="*/ 144853 h 159966"/>
              <a:gd name="connsiteX140" fmla="*/ 4219575 w 4505325"/>
              <a:gd name="connsiteY140" fmla="*/ 135328 h 159966"/>
              <a:gd name="connsiteX141" fmla="*/ 4281488 w 4505325"/>
              <a:gd name="connsiteY141" fmla="*/ 116278 h 159966"/>
              <a:gd name="connsiteX142" fmla="*/ 4324350 w 4505325"/>
              <a:gd name="connsiteY142" fmla="*/ 78178 h 159966"/>
              <a:gd name="connsiteX143" fmla="*/ 4357688 w 4505325"/>
              <a:gd name="connsiteY143" fmla="*/ 40078 h 159966"/>
              <a:gd name="connsiteX144" fmla="*/ 4381500 w 4505325"/>
              <a:gd name="connsiteY144" fmla="*/ 11503 h 159966"/>
              <a:gd name="connsiteX145" fmla="*/ 4395788 w 4505325"/>
              <a:gd name="connsiteY145" fmla="*/ 21028 h 159966"/>
              <a:gd name="connsiteX146" fmla="*/ 4400550 w 4505325"/>
              <a:gd name="connsiteY146" fmla="*/ 35316 h 159966"/>
              <a:gd name="connsiteX147" fmla="*/ 4410075 w 4505325"/>
              <a:gd name="connsiteY147" fmla="*/ 59128 h 159966"/>
              <a:gd name="connsiteX148" fmla="*/ 4424363 w 4505325"/>
              <a:gd name="connsiteY148" fmla="*/ 87703 h 159966"/>
              <a:gd name="connsiteX149" fmla="*/ 4467225 w 4505325"/>
              <a:gd name="connsiteY149" fmla="*/ 121041 h 159966"/>
              <a:gd name="connsiteX150" fmla="*/ 4481513 w 4505325"/>
              <a:gd name="connsiteY150" fmla="*/ 130566 h 159966"/>
              <a:gd name="connsiteX151" fmla="*/ 4495800 w 4505325"/>
              <a:gd name="connsiteY151" fmla="*/ 140091 h 159966"/>
              <a:gd name="connsiteX152" fmla="*/ 4505325 w 4505325"/>
              <a:gd name="connsiteY152" fmla="*/ 144853 h 15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505325" h="159966">
                <a:moveTo>
                  <a:pt x="0" y="121041"/>
                </a:moveTo>
                <a:cubicBezTo>
                  <a:pt x="7289" y="120347"/>
                  <a:pt x="82892" y="120712"/>
                  <a:pt x="114300" y="106753"/>
                </a:cubicBezTo>
                <a:cubicBezTo>
                  <a:pt x="124031" y="102428"/>
                  <a:pt x="133350" y="97228"/>
                  <a:pt x="142875" y="92466"/>
                </a:cubicBezTo>
                <a:cubicBezTo>
                  <a:pt x="153988" y="81353"/>
                  <a:pt x="166784" y="71701"/>
                  <a:pt x="176213" y="59128"/>
                </a:cubicBezTo>
                <a:cubicBezTo>
                  <a:pt x="180975" y="52778"/>
                  <a:pt x="183694" y="44162"/>
                  <a:pt x="190500" y="40078"/>
                </a:cubicBezTo>
                <a:cubicBezTo>
                  <a:pt x="200410" y="34132"/>
                  <a:pt x="212725" y="33728"/>
                  <a:pt x="223838" y="30553"/>
                </a:cubicBezTo>
                <a:cubicBezTo>
                  <a:pt x="239713" y="32141"/>
                  <a:pt x="256328" y="30271"/>
                  <a:pt x="271463" y="35316"/>
                </a:cubicBezTo>
                <a:cubicBezTo>
                  <a:pt x="276893" y="37126"/>
                  <a:pt x="276519" y="46027"/>
                  <a:pt x="280988" y="49603"/>
                </a:cubicBezTo>
                <a:cubicBezTo>
                  <a:pt x="284908" y="52739"/>
                  <a:pt x="290785" y="52121"/>
                  <a:pt x="295275" y="54366"/>
                </a:cubicBezTo>
                <a:cubicBezTo>
                  <a:pt x="303554" y="58506"/>
                  <a:pt x="310809" y="64513"/>
                  <a:pt x="319088" y="68653"/>
                </a:cubicBezTo>
                <a:cubicBezTo>
                  <a:pt x="323578" y="70898"/>
                  <a:pt x="328987" y="70978"/>
                  <a:pt x="333375" y="73416"/>
                </a:cubicBezTo>
                <a:cubicBezTo>
                  <a:pt x="343382" y="78976"/>
                  <a:pt x="350725" y="90221"/>
                  <a:pt x="361950" y="92466"/>
                </a:cubicBezTo>
                <a:cubicBezTo>
                  <a:pt x="369888" y="94053"/>
                  <a:pt x="377953" y="95098"/>
                  <a:pt x="385763" y="97228"/>
                </a:cubicBezTo>
                <a:cubicBezTo>
                  <a:pt x="395449" y="99870"/>
                  <a:pt x="404813" y="103578"/>
                  <a:pt x="414338" y="106753"/>
                </a:cubicBezTo>
                <a:cubicBezTo>
                  <a:pt x="419100" y="108341"/>
                  <a:pt x="423755" y="110299"/>
                  <a:pt x="428625" y="111516"/>
                </a:cubicBezTo>
                <a:lnTo>
                  <a:pt x="447675" y="116278"/>
                </a:lnTo>
                <a:cubicBezTo>
                  <a:pt x="461963" y="113103"/>
                  <a:pt x="477028" y="112382"/>
                  <a:pt x="490538" y="106753"/>
                </a:cubicBezTo>
                <a:cubicBezTo>
                  <a:pt x="496755" y="104163"/>
                  <a:pt x="499711" y="96849"/>
                  <a:pt x="504825" y="92466"/>
                </a:cubicBezTo>
                <a:cubicBezTo>
                  <a:pt x="510852" y="87300"/>
                  <a:pt x="518262" y="83791"/>
                  <a:pt x="523875" y="78178"/>
                </a:cubicBezTo>
                <a:cubicBezTo>
                  <a:pt x="545417" y="56636"/>
                  <a:pt x="519873" y="68400"/>
                  <a:pt x="547688" y="59128"/>
                </a:cubicBezTo>
                <a:cubicBezTo>
                  <a:pt x="552450" y="52778"/>
                  <a:pt x="556043" y="45351"/>
                  <a:pt x="561975" y="40078"/>
                </a:cubicBezTo>
                <a:cubicBezTo>
                  <a:pt x="570531" y="32473"/>
                  <a:pt x="590550" y="21028"/>
                  <a:pt x="590550" y="21028"/>
                </a:cubicBezTo>
                <a:cubicBezTo>
                  <a:pt x="593725" y="25791"/>
                  <a:pt x="597750" y="30085"/>
                  <a:pt x="600075" y="35316"/>
                </a:cubicBezTo>
                <a:cubicBezTo>
                  <a:pt x="604153" y="44491"/>
                  <a:pt x="604724" y="55114"/>
                  <a:pt x="609600" y="63891"/>
                </a:cubicBezTo>
                <a:cubicBezTo>
                  <a:pt x="614992" y="73596"/>
                  <a:pt x="629284" y="81775"/>
                  <a:pt x="638175" y="87703"/>
                </a:cubicBezTo>
                <a:cubicBezTo>
                  <a:pt x="641350" y="92466"/>
                  <a:pt x="643392" y="98222"/>
                  <a:pt x="647700" y="101991"/>
                </a:cubicBezTo>
                <a:cubicBezTo>
                  <a:pt x="656315" y="109529"/>
                  <a:pt x="666750" y="114691"/>
                  <a:pt x="676275" y="121041"/>
                </a:cubicBezTo>
                <a:cubicBezTo>
                  <a:pt x="681038" y="124216"/>
                  <a:pt x="685133" y="128756"/>
                  <a:pt x="690563" y="130566"/>
                </a:cubicBezTo>
                <a:cubicBezTo>
                  <a:pt x="711060" y="137398"/>
                  <a:pt x="699980" y="134110"/>
                  <a:pt x="723900" y="140091"/>
                </a:cubicBezTo>
                <a:cubicBezTo>
                  <a:pt x="747713" y="136916"/>
                  <a:pt x="771887" y="135777"/>
                  <a:pt x="795338" y="130566"/>
                </a:cubicBezTo>
                <a:cubicBezTo>
                  <a:pt x="800925" y="129324"/>
                  <a:pt x="804311" y="123167"/>
                  <a:pt x="809625" y="121041"/>
                </a:cubicBezTo>
                <a:cubicBezTo>
                  <a:pt x="827244" y="113993"/>
                  <a:pt x="848090" y="110490"/>
                  <a:pt x="866775" y="106753"/>
                </a:cubicBezTo>
                <a:cubicBezTo>
                  <a:pt x="882098" y="96538"/>
                  <a:pt x="881986" y="95760"/>
                  <a:pt x="900113" y="87703"/>
                </a:cubicBezTo>
                <a:cubicBezTo>
                  <a:pt x="907925" y="84231"/>
                  <a:pt x="916644" y="82658"/>
                  <a:pt x="923925" y="78178"/>
                </a:cubicBezTo>
                <a:cubicBezTo>
                  <a:pt x="937445" y="69858"/>
                  <a:pt x="948816" y="58409"/>
                  <a:pt x="962025" y="49603"/>
                </a:cubicBezTo>
                <a:lnTo>
                  <a:pt x="990600" y="30553"/>
                </a:lnTo>
                <a:cubicBezTo>
                  <a:pt x="993775" y="35316"/>
                  <a:pt x="997285" y="39871"/>
                  <a:pt x="1000125" y="44841"/>
                </a:cubicBezTo>
                <a:cubicBezTo>
                  <a:pt x="1003647" y="51005"/>
                  <a:pt x="1006128" y="57727"/>
                  <a:pt x="1009650" y="63891"/>
                </a:cubicBezTo>
                <a:cubicBezTo>
                  <a:pt x="1015056" y="73352"/>
                  <a:pt x="1024371" y="86405"/>
                  <a:pt x="1033463" y="92466"/>
                </a:cubicBezTo>
                <a:cubicBezTo>
                  <a:pt x="1037640" y="95251"/>
                  <a:pt x="1043260" y="94983"/>
                  <a:pt x="1047750" y="97228"/>
                </a:cubicBezTo>
                <a:cubicBezTo>
                  <a:pt x="1056030" y="101368"/>
                  <a:pt x="1063104" y="107756"/>
                  <a:pt x="1071563" y="111516"/>
                </a:cubicBezTo>
                <a:cubicBezTo>
                  <a:pt x="1077544" y="114174"/>
                  <a:pt x="1084319" y="114480"/>
                  <a:pt x="1090613" y="116278"/>
                </a:cubicBezTo>
                <a:cubicBezTo>
                  <a:pt x="1095440" y="117657"/>
                  <a:pt x="1100138" y="119453"/>
                  <a:pt x="1104900" y="121041"/>
                </a:cubicBezTo>
                <a:cubicBezTo>
                  <a:pt x="1173163" y="116278"/>
                  <a:pt x="1241810" y="115418"/>
                  <a:pt x="1309688" y="106753"/>
                </a:cubicBezTo>
                <a:cubicBezTo>
                  <a:pt x="1317562" y="105748"/>
                  <a:pt x="1322279" y="97080"/>
                  <a:pt x="1328738" y="92466"/>
                </a:cubicBezTo>
                <a:cubicBezTo>
                  <a:pt x="1333396" y="89139"/>
                  <a:pt x="1338171" y="85975"/>
                  <a:pt x="1343025" y="82941"/>
                </a:cubicBezTo>
                <a:cubicBezTo>
                  <a:pt x="1350875" y="78035"/>
                  <a:pt x="1359674" y="74515"/>
                  <a:pt x="1366838" y="68653"/>
                </a:cubicBezTo>
                <a:cubicBezTo>
                  <a:pt x="1419630" y="25459"/>
                  <a:pt x="1373247" y="51161"/>
                  <a:pt x="1414463" y="30553"/>
                </a:cubicBezTo>
                <a:cubicBezTo>
                  <a:pt x="1417638" y="25791"/>
                  <a:pt x="1421428" y="21385"/>
                  <a:pt x="1423988" y="16266"/>
                </a:cubicBezTo>
                <a:cubicBezTo>
                  <a:pt x="1426233" y="11776"/>
                  <a:pt x="1424136" y="0"/>
                  <a:pt x="1428750" y="1978"/>
                </a:cubicBezTo>
                <a:cubicBezTo>
                  <a:pt x="1441131" y="7284"/>
                  <a:pt x="1444546" y="26293"/>
                  <a:pt x="1457325" y="30553"/>
                </a:cubicBezTo>
                <a:cubicBezTo>
                  <a:pt x="1493246" y="42528"/>
                  <a:pt x="1448963" y="26373"/>
                  <a:pt x="1485900" y="44841"/>
                </a:cubicBezTo>
                <a:cubicBezTo>
                  <a:pt x="1493897" y="48839"/>
                  <a:pt x="1511617" y="52080"/>
                  <a:pt x="1519238" y="54366"/>
                </a:cubicBezTo>
                <a:cubicBezTo>
                  <a:pt x="1566779" y="68629"/>
                  <a:pt x="1528576" y="61143"/>
                  <a:pt x="1581150" y="68653"/>
                </a:cubicBezTo>
                <a:cubicBezTo>
                  <a:pt x="1614663" y="79825"/>
                  <a:pt x="1573284" y="65283"/>
                  <a:pt x="1614488" y="82941"/>
                </a:cubicBezTo>
                <a:cubicBezTo>
                  <a:pt x="1619102" y="84918"/>
                  <a:pt x="1624013" y="86116"/>
                  <a:pt x="1628775" y="87703"/>
                </a:cubicBezTo>
                <a:cubicBezTo>
                  <a:pt x="1633538" y="90878"/>
                  <a:pt x="1637802" y="94973"/>
                  <a:pt x="1643063" y="97228"/>
                </a:cubicBezTo>
                <a:cubicBezTo>
                  <a:pt x="1652109" y="101105"/>
                  <a:pt x="1684236" y="105678"/>
                  <a:pt x="1690688" y="106753"/>
                </a:cubicBezTo>
                <a:cubicBezTo>
                  <a:pt x="1724693" y="118088"/>
                  <a:pt x="1710909" y="110709"/>
                  <a:pt x="1733550" y="125803"/>
                </a:cubicBezTo>
                <a:cubicBezTo>
                  <a:pt x="1747838" y="122628"/>
                  <a:pt x="1762424" y="120582"/>
                  <a:pt x="1776413" y="116278"/>
                </a:cubicBezTo>
                <a:cubicBezTo>
                  <a:pt x="1788337" y="112609"/>
                  <a:pt x="1809461" y="97373"/>
                  <a:pt x="1819275" y="92466"/>
                </a:cubicBezTo>
                <a:cubicBezTo>
                  <a:pt x="1823765" y="90221"/>
                  <a:pt x="1828800" y="89291"/>
                  <a:pt x="1833563" y="87703"/>
                </a:cubicBezTo>
                <a:cubicBezTo>
                  <a:pt x="1839913" y="82941"/>
                  <a:pt x="1845721" y="77354"/>
                  <a:pt x="1852613" y="73416"/>
                </a:cubicBezTo>
                <a:cubicBezTo>
                  <a:pt x="1857931" y="70377"/>
                  <a:pt x="1881820" y="64923"/>
                  <a:pt x="1885950" y="63891"/>
                </a:cubicBezTo>
                <a:cubicBezTo>
                  <a:pt x="1890713" y="60716"/>
                  <a:pt x="1897063" y="59129"/>
                  <a:pt x="1900238" y="54366"/>
                </a:cubicBezTo>
                <a:cubicBezTo>
                  <a:pt x="1924841" y="17461"/>
                  <a:pt x="1883417" y="49704"/>
                  <a:pt x="1919288" y="25791"/>
                </a:cubicBezTo>
                <a:cubicBezTo>
                  <a:pt x="1925638" y="27378"/>
                  <a:pt x="1933710" y="25925"/>
                  <a:pt x="1938338" y="30553"/>
                </a:cubicBezTo>
                <a:cubicBezTo>
                  <a:pt x="1954948" y="47163"/>
                  <a:pt x="1930322" y="51147"/>
                  <a:pt x="1952625" y="63891"/>
                </a:cubicBezTo>
                <a:cubicBezTo>
                  <a:pt x="1959653" y="67907"/>
                  <a:pt x="1968500" y="67066"/>
                  <a:pt x="1976438" y="68653"/>
                </a:cubicBezTo>
                <a:cubicBezTo>
                  <a:pt x="1981200" y="71828"/>
                  <a:pt x="1985606" y="75618"/>
                  <a:pt x="1990725" y="78178"/>
                </a:cubicBezTo>
                <a:cubicBezTo>
                  <a:pt x="2002288" y="83960"/>
                  <a:pt x="2016865" y="84441"/>
                  <a:pt x="2028825" y="87703"/>
                </a:cubicBezTo>
                <a:cubicBezTo>
                  <a:pt x="2062222" y="96811"/>
                  <a:pt x="2048564" y="96414"/>
                  <a:pt x="2076450" y="101991"/>
                </a:cubicBezTo>
                <a:cubicBezTo>
                  <a:pt x="2092953" y="105292"/>
                  <a:pt x="2122372" y="109231"/>
                  <a:pt x="2138363" y="111516"/>
                </a:cubicBezTo>
                <a:cubicBezTo>
                  <a:pt x="2166938" y="108341"/>
                  <a:pt x="2196196" y="108964"/>
                  <a:pt x="2224088" y="101991"/>
                </a:cubicBezTo>
                <a:cubicBezTo>
                  <a:pt x="2235194" y="99215"/>
                  <a:pt x="2243505" y="89810"/>
                  <a:pt x="2252663" y="82941"/>
                </a:cubicBezTo>
                <a:cubicBezTo>
                  <a:pt x="2298036" y="48911"/>
                  <a:pt x="2263653" y="67921"/>
                  <a:pt x="2300288" y="49603"/>
                </a:cubicBezTo>
                <a:cubicBezTo>
                  <a:pt x="2306602" y="40132"/>
                  <a:pt x="2309641" y="25619"/>
                  <a:pt x="2324100" y="40078"/>
                </a:cubicBezTo>
                <a:cubicBezTo>
                  <a:pt x="2332195" y="48173"/>
                  <a:pt x="2335055" y="60558"/>
                  <a:pt x="2343150" y="68653"/>
                </a:cubicBezTo>
                <a:cubicBezTo>
                  <a:pt x="2347913" y="73416"/>
                  <a:pt x="2353126" y="77767"/>
                  <a:pt x="2357438" y="82941"/>
                </a:cubicBezTo>
                <a:cubicBezTo>
                  <a:pt x="2361102" y="87338"/>
                  <a:pt x="2362305" y="93901"/>
                  <a:pt x="2366963" y="97228"/>
                </a:cubicBezTo>
                <a:cubicBezTo>
                  <a:pt x="2373919" y="102197"/>
                  <a:pt x="2383302" y="102601"/>
                  <a:pt x="2390775" y="106753"/>
                </a:cubicBezTo>
                <a:cubicBezTo>
                  <a:pt x="2397714" y="110608"/>
                  <a:pt x="2402933" y="117103"/>
                  <a:pt x="2409825" y="121041"/>
                </a:cubicBezTo>
                <a:cubicBezTo>
                  <a:pt x="2414184" y="123532"/>
                  <a:pt x="2419286" y="124424"/>
                  <a:pt x="2424113" y="125803"/>
                </a:cubicBezTo>
                <a:cubicBezTo>
                  <a:pt x="2465965" y="137760"/>
                  <a:pt x="2423201" y="123912"/>
                  <a:pt x="2457450" y="135328"/>
                </a:cubicBezTo>
                <a:cubicBezTo>
                  <a:pt x="2490788" y="132153"/>
                  <a:pt x="2524336" y="130711"/>
                  <a:pt x="2557463" y="125803"/>
                </a:cubicBezTo>
                <a:cubicBezTo>
                  <a:pt x="2567395" y="124332"/>
                  <a:pt x="2576716" y="120007"/>
                  <a:pt x="2586038" y="116278"/>
                </a:cubicBezTo>
                <a:cubicBezTo>
                  <a:pt x="2602350" y="109753"/>
                  <a:pt x="2613365" y="101097"/>
                  <a:pt x="2628900" y="92466"/>
                </a:cubicBezTo>
                <a:cubicBezTo>
                  <a:pt x="2635106" y="89018"/>
                  <a:pt x="2641786" y="86463"/>
                  <a:pt x="2647950" y="82941"/>
                </a:cubicBezTo>
                <a:cubicBezTo>
                  <a:pt x="2673801" y="68169"/>
                  <a:pt x="2650330" y="77386"/>
                  <a:pt x="2676525" y="68653"/>
                </a:cubicBezTo>
                <a:cubicBezTo>
                  <a:pt x="2701927" y="30551"/>
                  <a:pt x="2668585" y="76594"/>
                  <a:pt x="2700338" y="44841"/>
                </a:cubicBezTo>
                <a:cubicBezTo>
                  <a:pt x="2704385" y="40794"/>
                  <a:pt x="2706199" y="34950"/>
                  <a:pt x="2709863" y="30553"/>
                </a:cubicBezTo>
                <a:cubicBezTo>
                  <a:pt x="2721322" y="16802"/>
                  <a:pt x="2724390" y="16106"/>
                  <a:pt x="2738438" y="6741"/>
                </a:cubicBezTo>
                <a:cubicBezTo>
                  <a:pt x="2744788" y="8328"/>
                  <a:pt x="2751805" y="8256"/>
                  <a:pt x="2757488" y="11503"/>
                </a:cubicBezTo>
                <a:cubicBezTo>
                  <a:pt x="2766192" y="16477"/>
                  <a:pt x="2780928" y="37995"/>
                  <a:pt x="2786063" y="44841"/>
                </a:cubicBezTo>
                <a:cubicBezTo>
                  <a:pt x="2787650" y="49603"/>
                  <a:pt x="2788040" y="54951"/>
                  <a:pt x="2790825" y="59128"/>
                </a:cubicBezTo>
                <a:cubicBezTo>
                  <a:pt x="2800479" y="73609"/>
                  <a:pt x="2809265" y="75492"/>
                  <a:pt x="2824163" y="82941"/>
                </a:cubicBezTo>
                <a:cubicBezTo>
                  <a:pt x="2827338" y="87703"/>
                  <a:pt x="2829219" y="93652"/>
                  <a:pt x="2833688" y="97228"/>
                </a:cubicBezTo>
                <a:cubicBezTo>
                  <a:pt x="2837608" y="100364"/>
                  <a:pt x="2843485" y="99746"/>
                  <a:pt x="2847975" y="101991"/>
                </a:cubicBezTo>
                <a:cubicBezTo>
                  <a:pt x="2880860" y="118434"/>
                  <a:pt x="2841672" y="106369"/>
                  <a:pt x="2881313" y="116278"/>
                </a:cubicBezTo>
                <a:cubicBezTo>
                  <a:pt x="2895662" y="125845"/>
                  <a:pt x="2897730" y="128076"/>
                  <a:pt x="2914650" y="135328"/>
                </a:cubicBezTo>
                <a:cubicBezTo>
                  <a:pt x="2919264" y="137306"/>
                  <a:pt x="2924175" y="138503"/>
                  <a:pt x="2928938" y="140091"/>
                </a:cubicBezTo>
                <a:cubicBezTo>
                  <a:pt x="2952750" y="136916"/>
                  <a:pt x="2977143" y="136680"/>
                  <a:pt x="3000375" y="130566"/>
                </a:cubicBezTo>
                <a:cubicBezTo>
                  <a:pt x="3016234" y="126392"/>
                  <a:pt x="3021092" y="109879"/>
                  <a:pt x="3033713" y="101991"/>
                </a:cubicBezTo>
                <a:cubicBezTo>
                  <a:pt x="3040962" y="97460"/>
                  <a:pt x="3049588" y="95641"/>
                  <a:pt x="3057525" y="92466"/>
                </a:cubicBezTo>
                <a:cubicBezTo>
                  <a:pt x="3062288" y="87703"/>
                  <a:pt x="3067898" y="83659"/>
                  <a:pt x="3071813" y="78178"/>
                </a:cubicBezTo>
                <a:cubicBezTo>
                  <a:pt x="3081153" y="65102"/>
                  <a:pt x="3079613" y="56091"/>
                  <a:pt x="3090863" y="44841"/>
                </a:cubicBezTo>
                <a:cubicBezTo>
                  <a:pt x="3096771" y="38933"/>
                  <a:pt x="3116087" y="26437"/>
                  <a:pt x="3124200" y="21028"/>
                </a:cubicBezTo>
                <a:cubicBezTo>
                  <a:pt x="3125788" y="14678"/>
                  <a:pt x="3122613" y="3565"/>
                  <a:pt x="3128963" y="1978"/>
                </a:cubicBezTo>
                <a:cubicBezTo>
                  <a:pt x="3135497" y="345"/>
                  <a:pt x="3139979" y="10378"/>
                  <a:pt x="3143250" y="16266"/>
                </a:cubicBezTo>
                <a:cubicBezTo>
                  <a:pt x="3169549" y="63606"/>
                  <a:pt x="3130890" y="28668"/>
                  <a:pt x="3176588" y="68653"/>
                </a:cubicBezTo>
                <a:cubicBezTo>
                  <a:pt x="3196590" y="86155"/>
                  <a:pt x="3185993" y="70609"/>
                  <a:pt x="3209925" y="87703"/>
                </a:cubicBezTo>
                <a:cubicBezTo>
                  <a:pt x="3234496" y="105254"/>
                  <a:pt x="3213310" y="98921"/>
                  <a:pt x="3238500" y="111516"/>
                </a:cubicBezTo>
                <a:cubicBezTo>
                  <a:pt x="3291927" y="138228"/>
                  <a:pt x="3202474" y="86166"/>
                  <a:pt x="3271838" y="125803"/>
                </a:cubicBezTo>
                <a:cubicBezTo>
                  <a:pt x="3286966" y="134448"/>
                  <a:pt x="3283621" y="136733"/>
                  <a:pt x="3300413" y="140091"/>
                </a:cubicBezTo>
                <a:cubicBezTo>
                  <a:pt x="3311420" y="142292"/>
                  <a:pt x="3322638" y="143266"/>
                  <a:pt x="3333750" y="144853"/>
                </a:cubicBezTo>
                <a:cubicBezTo>
                  <a:pt x="3345895" y="149711"/>
                  <a:pt x="3367343" y="159966"/>
                  <a:pt x="3381375" y="159141"/>
                </a:cubicBezTo>
                <a:cubicBezTo>
                  <a:pt x="3400654" y="158007"/>
                  <a:pt x="3419475" y="152791"/>
                  <a:pt x="3438525" y="149616"/>
                </a:cubicBezTo>
                <a:cubicBezTo>
                  <a:pt x="3475733" y="131012"/>
                  <a:pt x="3440952" y="151952"/>
                  <a:pt x="3471863" y="121041"/>
                </a:cubicBezTo>
                <a:cubicBezTo>
                  <a:pt x="3491717" y="101187"/>
                  <a:pt x="3508600" y="104716"/>
                  <a:pt x="3524250" y="73416"/>
                </a:cubicBezTo>
                <a:cubicBezTo>
                  <a:pt x="3527425" y="67066"/>
                  <a:pt x="3528755" y="59386"/>
                  <a:pt x="3533775" y="54366"/>
                </a:cubicBezTo>
                <a:cubicBezTo>
                  <a:pt x="3541870" y="46271"/>
                  <a:pt x="3562350" y="35316"/>
                  <a:pt x="3562350" y="35316"/>
                </a:cubicBezTo>
                <a:cubicBezTo>
                  <a:pt x="3577768" y="50734"/>
                  <a:pt x="3599656" y="75075"/>
                  <a:pt x="3619500" y="87703"/>
                </a:cubicBezTo>
                <a:cubicBezTo>
                  <a:pt x="3628484" y="93420"/>
                  <a:pt x="3639462" y="95727"/>
                  <a:pt x="3648075" y="101991"/>
                </a:cubicBezTo>
                <a:cubicBezTo>
                  <a:pt x="3657153" y="108593"/>
                  <a:pt x="3662692" y="119366"/>
                  <a:pt x="3671888" y="125803"/>
                </a:cubicBezTo>
                <a:cubicBezTo>
                  <a:pt x="3678891" y="130705"/>
                  <a:pt x="3687888" y="131856"/>
                  <a:pt x="3695700" y="135328"/>
                </a:cubicBezTo>
                <a:cubicBezTo>
                  <a:pt x="3731011" y="151022"/>
                  <a:pt x="3699691" y="139833"/>
                  <a:pt x="3729038" y="149616"/>
                </a:cubicBezTo>
                <a:cubicBezTo>
                  <a:pt x="3754438" y="146441"/>
                  <a:pt x="3780189" y="145364"/>
                  <a:pt x="3805238" y="140091"/>
                </a:cubicBezTo>
                <a:cubicBezTo>
                  <a:pt x="3810839" y="138912"/>
                  <a:pt x="3814555" y="133406"/>
                  <a:pt x="3819525" y="130566"/>
                </a:cubicBezTo>
                <a:cubicBezTo>
                  <a:pt x="3845495" y="115726"/>
                  <a:pt x="3838020" y="125294"/>
                  <a:pt x="3867150" y="101991"/>
                </a:cubicBezTo>
                <a:cubicBezTo>
                  <a:pt x="3885811" y="87063"/>
                  <a:pt x="3887923" y="84246"/>
                  <a:pt x="3905250" y="73416"/>
                </a:cubicBezTo>
                <a:cubicBezTo>
                  <a:pt x="3913100" y="68510"/>
                  <a:pt x="3921480" y="64437"/>
                  <a:pt x="3929063" y="59128"/>
                </a:cubicBezTo>
                <a:cubicBezTo>
                  <a:pt x="3937390" y="53299"/>
                  <a:pt x="3944743" y="46177"/>
                  <a:pt x="3952875" y="40078"/>
                </a:cubicBezTo>
                <a:cubicBezTo>
                  <a:pt x="3966337" y="29982"/>
                  <a:pt x="3970395" y="28937"/>
                  <a:pt x="3986213" y="21028"/>
                </a:cubicBezTo>
                <a:cubicBezTo>
                  <a:pt x="3995738" y="27378"/>
                  <a:pt x="4008438" y="30553"/>
                  <a:pt x="4014788" y="40078"/>
                </a:cubicBezTo>
                <a:cubicBezTo>
                  <a:pt x="4020196" y="48190"/>
                  <a:pt x="4032693" y="67509"/>
                  <a:pt x="4038600" y="73416"/>
                </a:cubicBezTo>
                <a:cubicBezTo>
                  <a:pt x="4048855" y="83671"/>
                  <a:pt x="4063497" y="91570"/>
                  <a:pt x="4076700" y="97228"/>
                </a:cubicBezTo>
                <a:cubicBezTo>
                  <a:pt x="4081314" y="99206"/>
                  <a:pt x="4086400" y="99952"/>
                  <a:pt x="4090988" y="101991"/>
                </a:cubicBezTo>
                <a:cubicBezTo>
                  <a:pt x="4147318" y="127026"/>
                  <a:pt x="4091760" y="107010"/>
                  <a:pt x="4148138" y="125803"/>
                </a:cubicBezTo>
                <a:cubicBezTo>
                  <a:pt x="4152900" y="128978"/>
                  <a:pt x="4157306" y="132768"/>
                  <a:pt x="4162425" y="135328"/>
                </a:cubicBezTo>
                <a:cubicBezTo>
                  <a:pt x="4172190" y="140211"/>
                  <a:pt x="4191464" y="143041"/>
                  <a:pt x="4200525" y="144853"/>
                </a:cubicBezTo>
                <a:cubicBezTo>
                  <a:pt x="4206875" y="141678"/>
                  <a:pt x="4212840" y="137573"/>
                  <a:pt x="4219575" y="135328"/>
                </a:cubicBezTo>
                <a:cubicBezTo>
                  <a:pt x="4323968" y="100530"/>
                  <a:pt x="4207643" y="145815"/>
                  <a:pt x="4281488" y="116278"/>
                </a:cubicBezTo>
                <a:cubicBezTo>
                  <a:pt x="4293647" y="79799"/>
                  <a:pt x="4274054" y="128470"/>
                  <a:pt x="4324350" y="78178"/>
                </a:cubicBezTo>
                <a:cubicBezTo>
                  <a:pt x="4357377" y="45153"/>
                  <a:pt x="4316997" y="86583"/>
                  <a:pt x="4357688" y="40078"/>
                </a:cubicBezTo>
                <a:cubicBezTo>
                  <a:pt x="4383356" y="10742"/>
                  <a:pt x="4362006" y="40745"/>
                  <a:pt x="4381500" y="11503"/>
                </a:cubicBezTo>
                <a:cubicBezTo>
                  <a:pt x="4386263" y="14678"/>
                  <a:pt x="4392212" y="16558"/>
                  <a:pt x="4395788" y="21028"/>
                </a:cubicBezTo>
                <a:cubicBezTo>
                  <a:pt x="4398924" y="24948"/>
                  <a:pt x="4398787" y="30615"/>
                  <a:pt x="4400550" y="35316"/>
                </a:cubicBezTo>
                <a:cubicBezTo>
                  <a:pt x="4403552" y="43321"/>
                  <a:pt x="4407073" y="51124"/>
                  <a:pt x="4410075" y="59128"/>
                </a:cubicBezTo>
                <a:cubicBezTo>
                  <a:pt x="4415933" y="74750"/>
                  <a:pt x="4412868" y="73909"/>
                  <a:pt x="4424363" y="87703"/>
                </a:cubicBezTo>
                <a:cubicBezTo>
                  <a:pt x="4438353" y="104492"/>
                  <a:pt x="4447308" y="107763"/>
                  <a:pt x="4467225" y="121041"/>
                </a:cubicBezTo>
                <a:lnTo>
                  <a:pt x="4481513" y="130566"/>
                </a:lnTo>
                <a:cubicBezTo>
                  <a:pt x="4486275" y="133741"/>
                  <a:pt x="4490680" y="137532"/>
                  <a:pt x="4495800" y="140091"/>
                </a:cubicBezTo>
                <a:lnTo>
                  <a:pt x="4505325" y="14485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Isosceles Triangle 4"/>
          <p:cNvSpPr/>
          <p:nvPr/>
        </p:nvSpPr>
        <p:spPr>
          <a:xfrm>
            <a:off x="63246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8288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VertAcc"/>
          <p:cNvPicPr>
            <a:picLocks noChangeAspect="1" noChangeArrowheads="1"/>
          </p:cNvPicPr>
          <p:nvPr/>
        </p:nvPicPr>
        <p:blipFill>
          <a:blip r:embed="rId2" cstate="print"/>
          <a:srcRect/>
          <a:stretch>
            <a:fillRect/>
          </a:stretch>
        </p:blipFill>
        <p:spPr bwMode="auto">
          <a:xfrm>
            <a:off x="2590800" y="3962400"/>
            <a:ext cx="3891830" cy="2743200"/>
          </a:xfrm>
          <a:prstGeom prst="rect">
            <a:avLst/>
          </a:prstGeom>
          <a:noFill/>
        </p:spPr>
      </p:pic>
      <p:sp>
        <p:nvSpPr>
          <p:cNvPr id="22" name="Oval 21"/>
          <p:cNvSpPr/>
          <p:nvPr/>
        </p:nvSpPr>
        <p:spPr>
          <a:xfrm rot="4256272">
            <a:off x="5016222" y="4512534"/>
            <a:ext cx="1114576" cy="55923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ent Arrow 23"/>
          <p:cNvSpPr/>
          <p:nvPr/>
        </p:nvSpPr>
        <p:spPr>
          <a:xfrm>
            <a:off x="6400800" y="2209800"/>
            <a:ext cx="457200" cy="990600"/>
          </a:xfrm>
          <a:prstGeom prst="bentArrow">
            <a:avLst>
              <a:gd name="adj1" fmla="val 250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6524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arshTypeSwamp97.jpg"/>
          <p:cNvPicPr>
            <a:picLocks noChangeAspect="1"/>
          </p:cNvPicPr>
          <p:nvPr/>
        </p:nvPicPr>
        <p:blipFill>
          <a:blip r:embed="rId2" cstate="print"/>
          <a:srcRect l="3609" t="30595" r="3609" b="30595"/>
          <a:stretch>
            <a:fillRect/>
          </a:stretch>
        </p:blipFill>
        <p:spPr bwMode="auto">
          <a:xfrm>
            <a:off x="-31648" y="3810000"/>
            <a:ext cx="9153525" cy="3048000"/>
          </a:xfrm>
          <a:prstGeom prst="rect">
            <a:avLst/>
          </a:prstGeom>
          <a:noFill/>
          <a:ln w="9525">
            <a:noFill/>
            <a:miter lim="800000"/>
            <a:headEnd/>
            <a:tailEnd/>
          </a:ln>
        </p:spPr>
      </p:pic>
      <p:pic>
        <p:nvPicPr>
          <p:cNvPr id="8" name="Picture 2" descr="DeltaLobesDay"/>
          <p:cNvPicPr>
            <a:picLocks noChangeAspect="1" noChangeArrowheads="1"/>
          </p:cNvPicPr>
          <p:nvPr/>
        </p:nvPicPr>
        <p:blipFill>
          <a:blip r:embed="rId3" cstate="print"/>
          <a:srcRect/>
          <a:stretch>
            <a:fillRect/>
          </a:stretch>
        </p:blipFill>
        <p:spPr bwMode="auto">
          <a:xfrm>
            <a:off x="2514600" y="-715209"/>
            <a:ext cx="6629400" cy="4982409"/>
          </a:xfrm>
          <a:prstGeom prst="rect">
            <a:avLst/>
          </a:prstGeom>
          <a:noFill/>
        </p:spPr>
      </p:pic>
    </p:spTree>
    <p:extLst>
      <p:ext uri="{BB962C8B-B14F-4D97-AF65-F5344CB8AC3E}">
        <p14:creationId xmlns:p14="http://schemas.microsoft.com/office/powerpoint/2010/main" val="215725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an 23"/>
          <p:cNvSpPr/>
          <p:nvPr/>
        </p:nvSpPr>
        <p:spPr>
          <a:xfrm rot="5400000">
            <a:off x="7543800" y="1752600"/>
            <a:ext cx="228600" cy="1143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514600" y="2895600"/>
            <a:ext cx="4495800" cy="3048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514600" y="32004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514600" y="33528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514600" y="3505200"/>
            <a:ext cx="4495800" cy="3048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VertAcc"/>
          <p:cNvPicPr>
            <a:picLocks noChangeAspect="1" noChangeArrowheads="1"/>
          </p:cNvPicPr>
          <p:nvPr/>
        </p:nvPicPr>
        <p:blipFill>
          <a:blip r:embed="rId2" cstate="print"/>
          <a:srcRect/>
          <a:stretch>
            <a:fillRect/>
          </a:stretch>
        </p:blipFill>
        <p:spPr bwMode="auto">
          <a:xfrm>
            <a:off x="2590800" y="3962400"/>
            <a:ext cx="3891830" cy="2743200"/>
          </a:xfrm>
          <a:prstGeom prst="rect">
            <a:avLst/>
          </a:prstGeom>
          <a:noFill/>
        </p:spPr>
      </p:pic>
      <p:sp>
        <p:nvSpPr>
          <p:cNvPr id="22" name="Oval 21"/>
          <p:cNvSpPr/>
          <p:nvPr/>
        </p:nvSpPr>
        <p:spPr>
          <a:xfrm rot="4256272">
            <a:off x="5016222" y="4512534"/>
            <a:ext cx="1114576" cy="55923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533650" y="2964234"/>
            <a:ext cx="4505325" cy="159966"/>
          </a:xfrm>
          <a:custGeom>
            <a:avLst/>
            <a:gdLst>
              <a:gd name="connsiteX0" fmla="*/ 0 w 4505325"/>
              <a:gd name="connsiteY0" fmla="*/ 121041 h 159966"/>
              <a:gd name="connsiteX1" fmla="*/ 114300 w 4505325"/>
              <a:gd name="connsiteY1" fmla="*/ 106753 h 159966"/>
              <a:gd name="connsiteX2" fmla="*/ 142875 w 4505325"/>
              <a:gd name="connsiteY2" fmla="*/ 92466 h 159966"/>
              <a:gd name="connsiteX3" fmla="*/ 176213 w 4505325"/>
              <a:gd name="connsiteY3" fmla="*/ 59128 h 159966"/>
              <a:gd name="connsiteX4" fmla="*/ 190500 w 4505325"/>
              <a:gd name="connsiteY4" fmla="*/ 40078 h 159966"/>
              <a:gd name="connsiteX5" fmla="*/ 223838 w 4505325"/>
              <a:gd name="connsiteY5" fmla="*/ 30553 h 159966"/>
              <a:gd name="connsiteX6" fmla="*/ 271463 w 4505325"/>
              <a:gd name="connsiteY6" fmla="*/ 35316 h 159966"/>
              <a:gd name="connsiteX7" fmla="*/ 280988 w 4505325"/>
              <a:gd name="connsiteY7" fmla="*/ 49603 h 159966"/>
              <a:gd name="connsiteX8" fmla="*/ 295275 w 4505325"/>
              <a:gd name="connsiteY8" fmla="*/ 54366 h 159966"/>
              <a:gd name="connsiteX9" fmla="*/ 319088 w 4505325"/>
              <a:gd name="connsiteY9" fmla="*/ 68653 h 159966"/>
              <a:gd name="connsiteX10" fmla="*/ 333375 w 4505325"/>
              <a:gd name="connsiteY10" fmla="*/ 73416 h 159966"/>
              <a:gd name="connsiteX11" fmla="*/ 361950 w 4505325"/>
              <a:gd name="connsiteY11" fmla="*/ 92466 h 159966"/>
              <a:gd name="connsiteX12" fmla="*/ 385763 w 4505325"/>
              <a:gd name="connsiteY12" fmla="*/ 97228 h 159966"/>
              <a:gd name="connsiteX13" fmla="*/ 414338 w 4505325"/>
              <a:gd name="connsiteY13" fmla="*/ 106753 h 159966"/>
              <a:gd name="connsiteX14" fmla="*/ 428625 w 4505325"/>
              <a:gd name="connsiteY14" fmla="*/ 111516 h 159966"/>
              <a:gd name="connsiteX15" fmla="*/ 447675 w 4505325"/>
              <a:gd name="connsiteY15" fmla="*/ 116278 h 159966"/>
              <a:gd name="connsiteX16" fmla="*/ 490538 w 4505325"/>
              <a:gd name="connsiteY16" fmla="*/ 106753 h 159966"/>
              <a:gd name="connsiteX17" fmla="*/ 504825 w 4505325"/>
              <a:gd name="connsiteY17" fmla="*/ 92466 h 159966"/>
              <a:gd name="connsiteX18" fmla="*/ 523875 w 4505325"/>
              <a:gd name="connsiteY18" fmla="*/ 78178 h 159966"/>
              <a:gd name="connsiteX19" fmla="*/ 547688 w 4505325"/>
              <a:gd name="connsiteY19" fmla="*/ 59128 h 159966"/>
              <a:gd name="connsiteX20" fmla="*/ 561975 w 4505325"/>
              <a:gd name="connsiteY20" fmla="*/ 40078 h 159966"/>
              <a:gd name="connsiteX21" fmla="*/ 590550 w 4505325"/>
              <a:gd name="connsiteY21" fmla="*/ 21028 h 159966"/>
              <a:gd name="connsiteX22" fmla="*/ 600075 w 4505325"/>
              <a:gd name="connsiteY22" fmla="*/ 35316 h 159966"/>
              <a:gd name="connsiteX23" fmla="*/ 609600 w 4505325"/>
              <a:gd name="connsiteY23" fmla="*/ 63891 h 159966"/>
              <a:gd name="connsiteX24" fmla="*/ 638175 w 4505325"/>
              <a:gd name="connsiteY24" fmla="*/ 87703 h 159966"/>
              <a:gd name="connsiteX25" fmla="*/ 647700 w 4505325"/>
              <a:gd name="connsiteY25" fmla="*/ 101991 h 159966"/>
              <a:gd name="connsiteX26" fmla="*/ 676275 w 4505325"/>
              <a:gd name="connsiteY26" fmla="*/ 121041 h 159966"/>
              <a:gd name="connsiteX27" fmla="*/ 690563 w 4505325"/>
              <a:gd name="connsiteY27" fmla="*/ 130566 h 159966"/>
              <a:gd name="connsiteX28" fmla="*/ 723900 w 4505325"/>
              <a:gd name="connsiteY28" fmla="*/ 140091 h 159966"/>
              <a:gd name="connsiteX29" fmla="*/ 795338 w 4505325"/>
              <a:gd name="connsiteY29" fmla="*/ 130566 h 159966"/>
              <a:gd name="connsiteX30" fmla="*/ 809625 w 4505325"/>
              <a:gd name="connsiteY30" fmla="*/ 121041 h 159966"/>
              <a:gd name="connsiteX31" fmla="*/ 866775 w 4505325"/>
              <a:gd name="connsiteY31" fmla="*/ 106753 h 159966"/>
              <a:gd name="connsiteX32" fmla="*/ 900113 w 4505325"/>
              <a:gd name="connsiteY32" fmla="*/ 87703 h 159966"/>
              <a:gd name="connsiteX33" fmla="*/ 923925 w 4505325"/>
              <a:gd name="connsiteY33" fmla="*/ 78178 h 159966"/>
              <a:gd name="connsiteX34" fmla="*/ 962025 w 4505325"/>
              <a:gd name="connsiteY34" fmla="*/ 49603 h 159966"/>
              <a:gd name="connsiteX35" fmla="*/ 990600 w 4505325"/>
              <a:gd name="connsiteY35" fmla="*/ 30553 h 159966"/>
              <a:gd name="connsiteX36" fmla="*/ 1000125 w 4505325"/>
              <a:gd name="connsiteY36" fmla="*/ 44841 h 159966"/>
              <a:gd name="connsiteX37" fmla="*/ 1009650 w 4505325"/>
              <a:gd name="connsiteY37" fmla="*/ 63891 h 159966"/>
              <a:gd name="connsiteX38" fmla="*/ 1033463 w 4505325"/>
              <a:gd name="connsiteY38" fmla="*/ 92466 h 159966"/>
              <a:gd name="connsiteX39" fmla="*/ 1047750 w 4505325"/>
              <a:gd name="connsiteY39" fmla="*/ 97228 h 159966"/>
              <a:gd name="connsiteX40" fmla="*/ 1071563 w 4505325"/>
              <a:gd name="connsiteY40" fmla="*/ 111516 h 159966"/>
              <a:gd name="connsiteX41" fmla="*/ 1090613 w 4505325"/>
              <a:gd name="connsiteY41" fmla="*/ 116278 h 159966"/>
              <a:gd name="connsiteX42" fmla="*/ 1104900 w 4505325"/>
              <a:gd name="connsiteY42" fmla="*/ 121041 h 159966"/>
              <a:gd name="connsiteX43" fmla="*/ 1309688 w 4505325"/>
              <a:gd name="connsiteY43" fmla="*/ 106753 h 159966"/>
              <a:gd name="connsiteX44" fmla="*/ 1328738 w 4505325"/>
              <a:gd name="connsiteY44" fmla="*/ 92466 h 159966"/>
              <a:gd name="connsiteX45" fmla="*/ 1343025 w 4505325"/>
              <a:gd name="connsiteY45" fmla="*/ 82941 h 159966"/>
              <a:gd name="connsiteX46" fmla="*/ 1366838 w 4505325"/>
              <a:gd name="connsiteY46" fmla="*/ 68653 h 159966"/>
              <a:gd name="connsiteX47" fmla="*/ 1414463 w 4505325"/>
              <a:gd name="connsiteY47" fmla="*/ 30553 h 159966"/>
              <a:gd name="connsiteX48" fmla="*/ 1423988 w 4505325"/>
              <a:gd name="connsiteY48" fmla="*/ 16266 h 159966"/>
              <a:gd name="connsiteX49" fmla="*/ 1428750 w 4505325"/>
              <a:gd name="connsiteY49" fmla="*/ 1978 h 159966"/>
              <a:gd name="connsiteX50" fmla="*/ 1457325 w 4505325"/>
              <a:gd name="connsiteY50" fmla="*/ 30553 h 159966"/>
              <a:gd name="connsiteX51" fmla="*/ 1485900 w 4505325"/>
              <a:gd name="connsiteY51" fmla="*/ 44841 h 159966"/>
              <a:gd name="connsiteX52" fmla="*/ 1519238 w 4505325"/>
              <a:gd name="connsiteY52" fmla="*/ 54366 h 159966"/>
              <a:gd name="connsiteX53" fmla="*/ 1581150 w 4505325"/>
              <a:gd name="connsiteY53" fmla="*/ 68653 h 159966"/>
              <a:gd name="connsiteX54" fmla="*/ 1614488 w 4505325"/>
              <a:gd name="connsiteY54" fmla="*/ 82941 h 159966"/>
              <a:gd name="connsiteX55" fmla="*/ 1628775 w 4505325"/>
              <a:gd name="connsiteY55" fmla="*/ 87703 h 159966"/>
              <a:gd name="connsiteX56" fmla="*/ 1643063 w 4505325"/>
              <a:gd name="connsiteY56" fmla="*/ 97228 h 159966"/>
              <a:gd name="connsiteX57" fmla="*/ 1690688 w 4505325"/>
              <a:gd name="connsiteY57" fmla="*/ 106753 h 159966"/>
              <a:gd name="connsiteX58" fmla="*/ 1733550 w 4505325"/>
              <a:gd name="connsiteY58" fmla="*/ 125803 h 159966"/>
              <a:gd name="connsiteX59" fmla="*/ 1776413 w 4505325"/>
              <a:gd name="connsiteY59" fmla="*/ 116278 h 159966"/>
              <a:gd name="connsiteX60" fmla="*/ 1819275 w 4505325"/>
              <a:gd name="connsiteY60" fmla="*/ 92466 h 159966"/>
              <a:gd name="connsiteX61" fmla="*/ 1833563 w 4505325"/>
              <a:gd name="connsiteY61" fmla="*/ 87703 h 159966"/>
              <a:gd name="connsiteX62" fmla="*/ 1852613 w 4505325"/>
              <a:gd name="connsiteY62" fmla="*/ 73416 h 159966"/>
              <a:gd name="connsiteX63" fmla="*/ 1885950 w 4505325"/>
              <a:gd name="connsiteY63" fmla="*/ 63891 h 159966"/>
              <a:gd name="connsiteX64" fmla="*/ 1900238 w 4505325"/>
              <a:gd name="connsiteY64" fmla="*/ 54366 h 159966"/>
              <a:gd name="connsiteX65" fmla="*/ 1919288 w 4505325"/>
              <a:gd name="connsiteY65" fmla="*/ 25791 h 159966"/>
              <a:gd name="connsiteX66" fmla="*/ 1938338 w 4505325"/>
              <a:gd name="connsiteY66" fmla="*/ 30553 h 159966"/>
              <a:gd name="connsiteX67" fmla="*/ 1952625 w 4505325"/>
              <a:gd name="connsiteY67" fmla="*/ 63891 h 159966"/>
              <a:gd name="connsiteX68" fmla="*/ 1976438 w 4505325"/>
              <a:gd name="connsiteY68" fmla="*/ 68653 h 159966"/>
              <a:gd name="connsiteX69" fmla="*/ 1990725 w 4505325"/>
              <a:gd name="connsiteY69" fmla="*/ 78178 h 159966"/>
              <a:gd name="connsiteX70" fmla="*/ 2028825 w 4505325"/>
              <a:gd name="connsiteY70" fmla="*/ 87703 h 159966"/>
              <a:gd name="connsiteX71" fmla="*/ 2076450 w 4505325"/>
              <a:gd name="connsiteY71" fmla="*/ 101991 h 159966"/>
              <a:gd name="connsiteX72" fmla="*/ 2138363 w 4505325"/>
              <a:gd name="connsiteY72" fmla="*/ 111516 h 159966"/>
              <a:gd name="connsiteX73" fmla="*/ 2224088 w 4505325"/>
              <a:gd name="connsiteY73" fmla="*/ 101991 h 159966"/>
              <a:gd name="connsiteX74" fmla="*/ 2252663 w 4505325"/>
              <a:gd name="connsiteY74" fmla="*/ 82941 h 159966"/>
              <a:gd name="connsiteX75" fmla="*/ 2300288 w 4505325"/>
              <a:gd name="connsiteY75" fmla="*/ 49603 h 159966"/>
              <a:gd name="connsiteX76" fmla="*/ 2324100 w 4505325"/>
              <a:gd name="connsiteY76" fmla="*/ 40078 h 159966"/>
              <a:gd name="connsiteX77" fmla="*/ 2343150 w 4505325"/>
              <a:gd name="connsiteY77" fmla="*/ 68653 h 159966"/>
              <a:gd name="connsiteX78" fmla="*/ 2357438 w 4505325"/>
              <a:gd name="connsiteY78" fmla="*/ 82941 h 159966"/>
              <a:gd name="connsiteX79" fmla="*/ 2366963 w 4505325"/>
              <a:gd name="connsiteY79" fmla="*/ 97228 h 159966"/>
              <a:gd name="connsiteX80" fmla="*/ 2390775 w 4505325"/>
              <a:gd name="connsiteY80" fmla="*/ 106753 h 159966"/>
              <a:gd name="connsiteX81" fmla="*/ 2409825 w 4505325"/>
              <a:gd name="connsiteY81" fmla="*/ 121041 h 159966"/>
              <a:gd name="connsiteX82" fmla="*/ 2424113 w 4505325"/>
              <a:gd name="connsiteY82" fmla="*/ 125803 h 159966"/>
              <a:gd name="connsiteX83" fmla="*/ 2457450 w 4505325"/>
              <a:gd name="connsiteY83" fmla="*/ 135328 h 159966"/>
              <a:gd name="connsiteX84" fmla="*/ 2557463 w 4505325"/>
              <a:gd name="connsiteY84" fmla="*/ 125803 h 159966"/>
              <a:gd name="connsiteX85" fmla="*/ 2586038 w 4505325"/>
              <a:gd name="connsiteY85" fmla="*/ 116278 h 159966"/>
              <a:gd name="connsiteX86" fmla="*/ 2628900 w 4505325"/>
              <a:gd name="connsiteY86" fmla="*/ 92466 h 159966"/>
              <a:gd name="connsiteX87" fmla="*/ 2647950 w 4505325"/>
              <a:gd name="connsiteY87" fmla="*/ 82941 h 159966"/>
              <a:gd name="connsiteX88" fmla="*/ 2676525 w 4505325"/>
              <a:gd name="connsiteY88" fmla="*/ 68653 h 159966"/>
              <a:gd name="connsiteX89" fmla="*/ 2700338 w 4505325"/>
              <a:gd name="connsiteY89" fmla="*/ 44841 h 159966"/>
              <a:gd name="connsiteX90" fmla="*/ 2709863 w 4505325"/>
              <a:gd name="connsiteY90" fmla="*/ 30553 h 159966"/>
              <a:gd name="connsiteX91" fmla="*/ 2738438 w 4505325"/>
              <a:gd name="connsiteY91" fmla="*/ 6741 h 159966"/>
              <a:gd name="connsiteX92" fmla="*/ 2757488 w 4505325"/>
              <a:gd name="connsiteY92" fmla="*/ 11503 h 159966"/>
              <a:gd name="connsiteX93" fmla="*/ 2786063 w 4505325"/>
              <a:gd name="connsiteY93" fmla="*/ 44841 h 159966"/>
              <a:gd name="connsiteX94" fmla="*/ 2790825 w 4505325"/>
              <a:gd name="connsiteY94" fmla="*/ 59128 h 159966"/>
              <a:gd name="connsiteX95" fmla="*/ 2824163 w 4505325"/>
              <a:gd name="connsiteY95" fmla="*/ 82941 h 159966"/>
              <a:gd name="connsiteX96" fmla="*/ 2833688 w 4505325"/>
              <a:gd name="connsiteY96" fmla="*/ 97228 h 159966"/>
              <a:gd name="connsiteX97" fmla="*/ 2847975 w 4505325"/>
              <a:gd name="connsiteY97" fmla="*/ 101991 h 159966"/>
              <a:gd name="connsiteX98" fmla="*/ 2881313 w 4505325"/>
              <a:gd name="connsiteY98" fmla="*/ 116278 h 159966"/>
              <a:gd name="connsiteX99" fmla="*/ 2914650 w 4505325"/>
              <a:gd name="connsiteY99" fmla="*/ 135328 h 159966"/>
              <a:gd name="connsiteX100" fmla="*/ 2928938 w 4505325"/>
              <a:gd name="connsiteY100" fmla="*/ 140091 h 159966"/>
              <a:gd name="connsiteX101" fmla="*/ 3000375 w 4505325"/>
              <a:gd name="connsiteY101" fmla="*/ 130566 h 159966"/>
              <a:gd name="connsiteX102" fmla="*/ 3033713 w 4505325"/>
              <a:gd name="connsiteY102" fmla="*/ 101991 h 159966"/>
              <a:gd name="connsiteX103" fmla="*/ 3057525 w 4505325"/>
              <a:gd name="connsiteY103" fmla="*/ 92466 h 159966"/>
              <a:gd name="connsiteX104" fmla="*/ 3071813 w 4505325"/>
              <a:gd name="connsiteY104" fmla="*/ 78178 h 159966"/>
              <a:gd name="connsiteX105" fmla="*/ 3090863 w 4505325"/>
              <a:gd name="connsiteY105" fmla="*/ 44841 h 159966"/>
              <a:gd name="connsiteX106" fmla="*/ 3124200 w 4505325"/>
              <a:gd name="connsiteY106" fmla="*/ 21028 h 159966"/>
              <a:gd name="connsiteX107" fmla="*/ 3128963 w 4505325"/>
              <a:gd name="connsiteY107" fmla="*/ 1978 h 159966"/>
              <a:gd name="connsiteX108" fmla="*/ 3143250 w 4505325"/>
              <a:gd name="connsiteY108" fmla="*/ 16266 h 159966"/>
              <a:gd name="connsiteX109" fmla="*/ 3176588 w 4505325"/>
              <a:gd name="connsiteY109" fmla="*/ 68653 h 159966"/>
              <a:gd name="connsiteX110" fmla="*/ 3209925 w 4505325"/>
              <a:gd name="connsiteY110" fmla="*/ 87703 h 159966"/>
              <a:gd name="connsiteX111" fmla="*/ 3238500 w 4505325"/>
              <a:gd name="connsiteY111" fmla="*/ 111516 h 159966"/>
              <a:gd name="connsiteX112" fmla="*/ 3271838 w 4505325"/>
              <a:gd name="connsiteY112" fmla="*/ 125803 h 159966"/>
              <a:gd name="connsiteX113" fmla="*/ 3300413 w 4505325"/>
              <a:gd name="connsiteY113" fmla="*/ 140091 h 159966"/>
              <a:gd name="connsiteX114" fmla="*/ 3333750 w 4505325"/>
              <a:gd name="connsiteY114" fmla="*/ 144853 h 159966"/>
              <a:gd name="connsiteX115" fmla="*/ 3381375 w 4505325"/>
              <a:gd name="connsiteY115" fmla="*/ 159141 h 159966"/>
              <a:gd name="connsiteX116" fmla="*/ 3438525 w 4505325"/>
              <a:gd name="connsiteY116" fmla="*/ 149616 h 159966"/>
              <a:gd name="connsiteX117" fmla="*/ 3471863 w 4505325"/>
              <a:gd name="connsiteY117" fmla="*/ 121041 h 159966"/>
              <a:gd name="connsiteX118" fmla="*/ 3524250 w 4505325"/>
              <a:gd name="connsiteY118" fmla="*/ 73416 h 159966"/>
              <a:gd name="connsiteX119" fmla="*/ 3533775 w 4505325"/>
              <a:gd name="connsiteY119" fmla="*/ 54366 h 159966"/>
              <a:gd name="connsiteX120" fmla="*/ 3562350 w 4505325"/>
              <a:gd name="connsiteY120" fmla="*/ 35316 h 159966"/>
              <a:gd name="connsiteX121" fmla="*/ 3619500 w 4505325"/>
              <a:gd name="connsiteY121" fmla="*/ 87703 h 159966"/>
              <a:gd name="connsiteX122" fmla="*/ 3648075 w 4505325"/>
              <a:gd name="connsiteY122" fmla="*/ 101991 h 159966"/>
              <a:gd name="connsiteX123" fmla="*/ 3671888 w 4505325"/>
              <a:gd name="connsiteY123" fmla="*/ 125803 h 159966"/>
              <a:gd name="connsiteX124" fmla="*/ 3695700 w 4505325"/>
              <a:gd name="connsiteY124" fmla="*/ 135328 h 159966"/>
              <a:gd name="connsiteX125" fmla="*/ 3729038 w 4505325"/>
              <a:gd name="connsiteY125" fmla="*/ 149616 h 159966"/>
              <a:gd name="connsiteX126" fmla="*/ 3805238 w 4505325"/>
              <a:gd name="connsiteY126" fmla="*/ 140091 h 159966"/>
              <a:gd name="connsiteX127" fmla="*/ 3819525 w 4505325"/>
              <a:gd name="connsiteY127" fmla="*/ 130566 h 159966"/>
              <a:gd name="connsiteX128" fmla="*/ 3867150 w 4505325"/>
              <a:gd name="connsiteY128" fmla="*/ 101991 h 159966"/>
              <a:gd name="connsiteX129" fmla="*/ 3905250 w 4505325"/>
              <a:gd name="connsiteY129" fmla="*/ 73416 h 159966"/>
              <a:gd name="connsiteX130" fmla="*/ 3929063 w 4505325"/>
              <a:gd name="connsiteY130" fmla="*/ 59128 h 159966"/>
              <a:gd name="connsiteX131" fmla="*/ 3952875 w 4505325"/>
              <a:gd name="connsiteY131" fmla="*/ 40078 h 159966"/>
              <a:gd name="connsiteX132" fmla="*/ 3986213 w 4505325"/>
              <a:gd name="connsiteY132" fmla="*/ 21028 h 159966"/>
              <a:gd name="connsiteX133" fmla="*/ 4014788 w 4505325"/>
              <a:gd name="connsiteY133" fmla="*/ 40078 h 159966"/>
              <a:gd name="connsiteX134" fmla="*/ 4038600 w 4505325"/>
              <a:gd name="connsiteY134" fmla="*/ 73416 h 159966"/>
              <a:gd name="connsiteX135" fmla="*/ 4076700 w 4505325"/>
              <a:gd name="connsiteY135" fmla="*/ 97228 h 159966"/>
              <a:gd name="connsiteX136" fmla="*/ 4090988 w 4505325"/>
              <a:gd name="connsiteY136" fmla="*/ 101991 h 159966"/>
              <a:gd name="connsiteX137" fmla="*/ 4148138 w 4505325"/>
              <a:gd name="connsiteY137" fmla="*/ 125803 h 159966"/>
              <a:gd name="connsiteX138" fmla="*/ 4162425 w 4505325"/>
              <a:gd name="connsiteY138" fmla="*/ 135328 h 159966"/>
              <a:gd name="connsiteX139" fmla="*/ 4200525 w 4505325"/>
              <a:gd name="connsiteY139" fmla="*/ 144853 h 159966"/>
              <a:gd name="connsiteX140" fmla="*/ 4219575 w 4505325"/>
              <a:gd name="connsiteY140" fmla="*/ 135328 h 159966"/>
              <a:gd name="connsiteX141" fmla="*/ 4281488 w 4505325"/>
              <a:gd name="connsiteY141" fmla="*/ 116278 h 159966"/>
              <a:gd name="connsiteX142" fmla="*/ 4324350 w 4505325"/>
              <a:gd name="connsiteY142" fmla="*/ 78178 h 159966"/>
              <a:gd name="connsiteX143" fmla="*/ 4357688 w 4505325"/>
              <a:gd name="connsiteY143" fmla="*/ 40078 h 159966"/>
              <a:gd name="connsiteX144" fmla="*/ 4381500 w 4505325"/>
              <a:gd name="connsiteY144" fmla="*/ 11503 h 159966"/>
              <a:gd name="connsiteX145" fmla="*/ 4395788 w 4505325"/>
              <a:gd name="connsiteY145" fmla="*/ 21028 h 159966"/>
              <a:gd name="connsiteX146" fmla="*/ 4400550 w 4505325"/>
              <a:gd name="connsiteY146" fmla="*/ 35316 h 159966"/>
              <a:gd name="connsiteX147" fmla="*/ 4410075 w 4505325"/>
              <a:gd name="connsiteY147" fmla="*/ 59128 h 159966"/>
              <a:gd name="connsiteX148" fmla="*/ 4424363 w 4505325"/>
              <a:gd name="connsiteY148" fmla="*/ 87703 h 159966"/>
              <a:gd name="connsiteX149" fmla="*/ 4467225 w 4505325"/>
              <a:gd name="connsiteY149" fmla="*/ 121041 h 159966"/>
              <a:gd name="connsiteX150" fmla="*/ 4481513 w 4505325"/>
              <a:gd name="connsiteY150" fmla="*/ 130566 h 159966"/>
              <a:gd name="connsiteX151" fmla="*/ 4495800 w 4505325"/>
              <a:gd name="connsiteY151" fmla="*/ 140091 h 159966"/>
              <a:gd name="connsiteX152" fmla="*/ 4505325 w 4505325"/>
              <a:gd name="connsiteY152" fmla="*/ 144853 h 15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505325" h="159966">
                <a:moveTo>
                  <a:pt x="0" y="121041"/>
                </a:moveTo>
                <a:cubicBezTo>
                  <a:pt x="7289" y="120347"/>
                  <a:pt x="82892" y="120712"/>
                  <a:pt x="114300" y="106753"/>
                </a:cubicBezTo>
                <a:cubicBezTo>
                  <a:pt x="124031" y="102428"/>
                  <a:pt x="133350" y="97228"/>
                  <a:pt x="142875" y="92466"/>
                </a:cubicBezTo>
                <a:cubicBezTo>
                  <a:pt x="153988" y="81353"/>
                  <a:pt x="166784" y="71701"/>
                  <a:pt x="176213" y="59128"/>
                </a:cubicBezTo>
                <a:cubicBezTo>
                  <a:pt x="180975" y="52778"/>
                  <a:pt x="183694" y="44162"/>
                  <a:pt x="190500" y="40078"/>
                </a:cubicBezTo>
                <a:cubicBezTo>
                  <a:pt x="200410" y="34132"/>
                  <a:pt x="212725" y="33728"/>
                  <a:pt x="223838" y="30553"/>
                </a:cubicBezTo>
                <a:cubicBezTo>
                  <a:pt x="239713" y="32141"/>
                  <a:pt x="256328" y="30271"/>
                  <a:pt x="271463" y="35316"/>
                </a:cubicBezTo>
                <a:cubicBezTo>
                  <a:pt x="276893" y="37126"/>
                  <a:pt x="276519" y="46027"/>
                  <a:pt x="280988" y="49603"/>
                </a:cubicBezTo>
                <a:cubicBezTo>
                  <a:pt x="284908" y="52739"/>
                  <a:pt x="290785" y="52121"/>
                  <a:pt x="295275" y="54366"/>
                </a:cubicBezTo>
                <a:cubicBezTo>
                  <a:pt x="303554" y="58506"/>
                  <a:pt x="310809" y="64513"/>
                  <a:pt x="319088" y="68653"/>
                </a:cubicBezTo>
                <a:cubicBezTo>
                  <a:pt x="323578" y="70898"/>
                  <a:pt x="328987" y="70978"/>
                  <a:pt x="333375" y="73416"/>
                </a:cubicBezTo>
                <a:cubicBezTo>
                  <a:pt x="343382" y="78976"/>
                  <a:pt x="350725" y="90221"/>
                  <a:pt x="361950" y="92466"/>
                </a:cubicBezTo>
                <a:cubicBezTo>
                  <a:pt x="369888" y="94053"/>
                  <a:pt x="377953" y="95098"/>
                  <a:pt x="385763" y="97228"/>
                </a:cubicBezTo>
                <a:cubicBezTo>
                  <a:pt x="395449" y="99870"/>
                  <a:pt x="404813" y="103578"/>
                  <a:pt x="414338" y="106753"/>
                </a:cubicBezTo>
                <a:cubicBezTo>
                  <a:pt x="419100" y="108341"/>
                  <a:pt x="423755" y="110299"/>
                  <a:pt x="428625" y="111516"/>
                </a:cubicBezTo>
                <a:lnTo>
                  <a:pt x="447675" y="116278"/>
                </a:lnTo>
                <a:cubicBezTo>
                  <a:pt x="461963" y="113103"/>
                  <a:pt x="477028" y="112382"/>
                  <a:pt x="490538" y="106753"/>
                </a:cubicBezTo>
                <a:cubicBezTo>
                  <a:pt x="496755" y="104163"/>
                  <a:pt x="499711" y="96849"/>
                  <a:pt x="504825" y="92466"/>
                </a:cubicBezTo>
                <a:cubicBezTo>
                  <a:pt x="510852" y="87300"/>
                  <a:pt x="518262" y="83791"/>
                  <a:pt x="523875" y="78178"/>
                </a:cubicBezTo>
                <a:cubicBezTo>
                  <a:pt x="545417" y="56636"/>
                  <a:pt x="519873" y="68400"/>
                  <a:pt x="547688" y="59128"/>
                </a:cubicBezTo>
                <a:cubicBezTo>
                  <a:pt x="552450" y="52778"/>
                  <a:pt x="556043" y="45351"/>
                  <a:pt x="561975" y="40078"/>
                </a:cubicBezTo>
                <a:cubicBezTo>
                  <a:pt x="570531" y="32473"/>
                  <a:pt x="590550" y="21028"/>
                  <a:pt x="590550" y="21028"/>
                </a:cubicBezTo>
                <a:cubicBezTo>
                  <a:pt x="593725" y="25791"/>
                  <a:pt x="597750" y="30085"/>
                  <a:pt x="600075" y="35316"/>
                </a:cubicBezTo>
                <a:cubicBezTo>
                  <a:pt x="604153" y="44491"/>
                  <a:pt x="604724" y="55114"/>
                  <a:pt x="609600" y="63891"/>
                </a:cubicBezTo>
                <a:cubicBezTo>
                  <a:pt x="614992" y="73596"/>
                  <a:pt x="629284" y="81775"/>
                  <a:pt x="638175" y="87703"/>
                </a:cubicBezTo>
                <a:cubicBezTo>
                  <a:pt x="641350" y="92466"/>
                  <a:pt x="643392" y="98222"/>
                  <a:pt x="647700" y="101991"/>
                </a:cubicBezTo>
                <a:cubicBezTo>
                  <a:pt x="656315" y="109529"/>
                  <a:pt x="666750" y="114691"/>
                  <a:pt x="676275" y="121041"/>
                </a:cubicBezTo>
                <a:cubicBezTo>
                  <a:pt x="681038" y="124216"/>
                  <a:pt x="685133" y="128756"/>
                  <a:pt x="690563" y="130566"/>
                </a:cubicBezTo>
                <a:cubicBezTo>
                  <a:pt x="711060" y="137398"/>
                  <a:pt x="699980" y="134110"/>
                  <a:pt x="723900" y="140091"/>
                </a:cubicBezTo>
                <a:cubicBezTo>
                  <a:pt x="747713" y="136916"/>
                  <a:pt x="771887" y="135777"/>
                  <a:pt x="795338" y="130566"/>
                </a:cubicBezTo>
                <a:cubicBezTo>
                  <a:pt x="800925" y="129324"/>
                  <a:pt x="804311" y="123167"/>
                  <a:pt x="809625" y="121041"/>
                </a:cubicBezTo>
                <a:cubicBezTo>
                  <a:pt x="827244" y="113993"/>
                  <a:pt x="848090" y="110490"/>
                  <a:pt x="866775" y="106753"/>
                </a:cubicBezTo>
                <a:cubicBezTo>
                  <a:pt x="882098" y="96538"/>
                  <a:pt x="881986" y="95760"/>
                  <a:pt x="900113" y="87703"/>
                </a:cubicBezTo>
                <a:cubicBezTo>
                  <a:pt x="907925" y="84231"/>
                  <a:pt x="916644" y="82658"/>
                  <a:pt x="923925" y="78178"/>
                </a:cubicBezTo>
                <a:cubicBezTo>
                  <a:pt x="937445" y="69858"/>
                  <a:pt x="948816" y="58409"/>
                  <a:pt x="962025" y="49603"/>
                </a:cubicBezTo>
                <a:lnTo>
                  <a:pt x="990600" y="30553"/>
                </a:lnTo>
                <a:cubicBezTo>
                  <a:pt x="993775" y="35316"/>
                  <a:pt x="997285" y="39871"/>
                  <a:pt x="1000125" y="44841"/>
                </a:cubicBezTo>
                <a:cubicBezTo>
                  <a:pt x="1003647" y="51005"/>
                  <a:pt x="1006128" y="57727"/>
                  <a:pt x="1009650" y="63891"/>
                </a:cubicBezTo>
                <a:cubicBezTo>
                  <a:pt x="1015056" y="73352"/>
                  <a:pt x="1024371" y="86405"/>
                  <a:pt x="1033463" y="92466"/>
                </a:cubicBezTo>
                <a:cubicBezTo>
                  <a:pt x="1037640" y="95251"/>
                  <a:pt x="1043260" y="94983"/>
                  <a:pt x="1047750" y="97228"/>
                </a:cubicBezTo>
                <a:cubicBezTo>
                  <a:pt x="1056030" y="101368"/>
                  <a:pt x="1063104" y="107756"/>
                  <a:pt x="1071563" y="111516"/>
                </a:cubicBezTo>
                <a:cubicBezTo>
                  <a:pt x="1077544" y="114174"/>
                  <a:pt x="1084319" y="114480"/>
                  <a:pt x="1090613" y="116278"/>
                </a:cubicBezTo>
                <a:cubicBezTo>
                  <a:pt x="1095440" y="117657"/>
                  <a:pt x="1100138" y="119453"/>
                  <a:pt x="1104900" y="121041"/>
                </a:cubicBezTo>
                <a:cubicBezTo>
                  <a:pt x="1173163" y="116278"/>
                  <a:pt x="1241810" y="115418"/>
                  <a:pt x="1309688" y="106753"/>
                </a:cubicBezTo>
                <a:cubicBezTo>
                  <a:pt x="1317562" y="105748"/>
                  <a:pt x="1322279" y="97080"/>
                  <a:pt x="1328738" y="92466"/>
                </a:cubicBezTo>
                <a:cubicBezTo>
                  <a:pt x="1333396" y="89139"/>
                  <a:pt x="1338171" y="85975"/>
                  <a:pt x="1343025" y="82941"/>
                </a:cubicBezTo>
                <a:cubicBezTo>
                  <a:pt x="1350875" y="78035"/>
                  <a:pt x="1359674" y="74515"/>
                  <a:pt x="1366838" y="68653"/>
                </a:cubicBezTo>
                <a:cubicBezTo>
                  <a:pt x="1419630" y="25459"/>
                  <a:pt x="1373247" y="51161"/>
                  <a:pt x="1414463" y="30553"/>
                </a:cubicBezTo>
                <a:cubicBezTo>
                  <a:pt x="1417638" y="25791"/>
                  <a:pt x="1421428" y="21385"/>
                  <a:pt x="1423988" y="16266"/>
                </a:cubicBezTo>
                <a:cubicBezTo>
                  <a:pt x="1426233" y="11776"/>
                  <a:pt x="1424136" y="0"/>
                  <a:pt x="1428750" y="1978"/>
                </a:cubicBezTo>
                <a:cubicBezTo>
                  <a:pt x="1441131" y="7284"/>
                  <a:pt x="1444546" y="26293"/>
                  <a:pt x="1457325" y="30553"/>
                </a:cubicBezTo>
                <a:cubicBezTo>
                  <a:pt x="1493246" y="42528"/>
                  <a:pt x="1448963" y="26373"/>
                  <a:pt x="1485900" y="44841"/>
                </a:cubicBezTo>
                <a:cubicBezTo>
                  <a:pt x="1493897" y="48839"/>
                  <a:pt x="1511617" y="52080"/>
                  <a:pt x="1519238" y="54366"/>
                </a:cubicBezTo>
                <a:cubicBezTo>
                  <a:pt x="1566779" y="68629"/>
                  <a:pt x="1528576" y="61143"/>
                  <a:pt x="1581150" y="68653"/>
                </a:cubicBezTo>
                <a:cubicBezTo>
                  <a:pt x="1614663" y="79825"/>
                  <a:pt x="1573284" y="65283"/>
                  <a:pt x="1614488" y="82941"/>
                </a:cubicBezTo>
                <a:cubicBezTo>
                  <a:pt x="1619102" y="84918"/>
                  <a:pt x="1624013" y="86116"/>
                  <a:pt x="1628775" y="87703"/>
                </a:cubicBezTo>
                <a:cubicBezTo>
                  <a:pt x="1633538" y="90878"/>
                  <a:pt x="1637802" y="94973"/>
                  <a:pt x="1643063" y="97228"/>
                </a:cubicBezTo>
                <a:cubicBezTo>
                  <a:pt x="1652109" y="101105"/>
                  <a:pt x="1684236" y="105678"/>
                  <a:pt x="1690688" y="106753"/>
                </a:cubicBezTo>
                <a:cubicBezTo>
                  <a:pt x="1724693" y="118088"/>
                  <a:pt x="1710909" y="110709"/>
                  <a:pt x="1733550" y="125803"/>
                </a:cubicBezTo>
                <a:cubicBezTo>
                  <a:pt x="1747838" y="122628"/>
                  <a:pt x="1762424" y="120582"/>
                  <a:pt x="1776413" y="116278"/>
                </a:cubicBezTo>
                <a:cubicBezTo>
                  <a:pt x="1788337" y="112609"/>
                  <a:pt x="1809461" y="97373"/>
                  <a:pt x="1819275" y="92466"/>
                </a:cubicBezTo>
                <a:cubicBezTo>
                  <a:pt x="1823765" y="90221"/>
                  <a:pt x="1828800" y="89291"/>
                  <a:pt x="1833563" y="87703"/>
                </a:cubicBezTo>
                <a:cubicBezTo>
                  <a:pt x="1839913" y="82941"/>
                  <a:pt x="1845721" y="77354"/>
                  <a:pt x="1852613" y="73416"/>
                </a:cubicBezTo>
                <a:cubicBezTo>
                  <a:pt x="1857931" y="70377"/>
                  <a:pt x="1881820" y="64923"/>
                  <a:pt x="1885950" y="63891"/>
                </a:cubicBezTo>
                <a:cubicBezTo>
                  <a:pt x="1890713" y="60716"/>
                  <a:pt x="1897063" y="59129"/>
                  <a:pt x="1900238" y="54366"/>
                </a:cubicBezTo>
                <a:cubicBezTo>
                  <a:pt x="1924841" y="17461"/>
                  <a:pt x="1883417" y="49704"/>
                  <a:pt x="1919288" y="25791"/>
                </a:cubicBezTo>
                <a:cubicBezTo>
                  <a:pt x="1925638" y="27378"/>
                  <a:pt x="1933710" y="25925"/>
                  <a:pt x="1938338" y="30553"/>
                </a:cubicBezTo>
                <a:cubicBezTo>
                  <a:pt x="1954948" y="47163"/>
                  <a:pt x="1930322" y="51147"/>
                  <a:pt x="1952625" y="63891"/>
                </a:cubicBezTo>
                <a:cubicBezTo>
                  <a:pt x="1959653" y="67907"/>
                  <a:pt x="1968500" y="67066"/>
                  <a:pt x="1976438" y="68653"/>
                </a:cubicBezTo>
                <a:cubicBezTo>
                  <a:pt x="1981200" y="71828"/>
                  <a:pt x="1985606" y="75618"/>
                  <a:pt x="1990725" y="78178"/>
                </a:cubicBezTo>
                <a:cubicBezTo>
                  <a:pt x="2002288" y="83960"/>
                  <a:pt x="2016865" y="84441"/>
                  <a:pt x="2028825" y="87703"/>
                </a:cubicBezTo>
                <a:cubicBezTo>
                  <a:pt x="2062222" y="96811"/>
                  <a:pt x="2048564" y="96414"/>
                  <a:pt x="2076450" y="101991"/>
                </a:cubicBezTo>
                <a:cubicBezTo>
                  <a:pt x="2092953" y="105292"/>
                  <a:pt x="2122372" y="109231"/>
                  <a:pt x="2138363" y="111516"/>
                </a:cubicBezTo>
                <a:cubicBezTo>
                  <a:pt x="2166938" y="108341"/>
                  <a:pt x="2196196" y="108964"/>
                  <a:pt x="2224088" y="101991"/>
                </a:cubicBezTo>
                <a:cubicBezTo>
                  <a:pt x="2235194" y="99215"/>
                  <a:pt x="2243505" y="89810"/>
                  <a:pt x="2252663" y="82941"/>
                </a:cubicBezTo>
                <a:cubicBezTo>
                  <a:pt x="2298036" y="48911"/>
                  <a:pt x="2263653" y="67921"/>
                  <a:pt x="2300288" y="49603"/>
                </a:cubicBezTo>
                <a:cubicBezTo>
                  <a:pt x="2306602" y="40132"/>
                  <a:pt x="2309641" y="25619"/>
                  <a:pt x="2324100" y="40078"/>
                </a:cubicBezTo>
                <a:cubicBezTo>
                  <a:pt x="2332195" y="48173"/>
                  <a:pt x="2335055" y="60558"/>
                  <a:pt x="2343150" y="68653"/>
                </a:cubicBezTo>
                <a:cubicBezTo>
                  <a:pt x="2347913" y="73416"/>
                  <a:pt x="2353126" y="77767"/>
                  <a:pt x="2357438" y="82941"/>
                </a:cubicBezTo>
                <a:cubicBezTo>
                  <a:pt x="2361102" y="87338"/>
                  <a:pt x="2362305" y="93901"/>
                  <a:pt x="2366963" y="97228"/>
                </a:cubicBezTo>
                <a:cubicBezTo>
                  <a:pt x="2373919" y="102197"/>
                  <a:pt x="2383302" y="102601"/>
                  <a:pt x="2390775" y="106753"/>
                </a:cubicBezTo>
                <a:cubicBezTo>
                  <a:pt x="2397714" y="110608"/>
                  <a:pt x="2402933" y="117103"/>
                  <a:pt x="2409825" y="121041"/>
                </a:cubicBezTo>
                <a:cubicBezTo>
                  <a:pt x="2414184" y="123532"/>
                  <a:pt x="2419286" y="124424"/>
                  <a:pt x="2424113" y="125803"/>
                </a:cubicBezTo>
                <a:cubicBezTo>
                  <a:pt x="2465965" y="137760"/>
                  <a:pt x="2423201" y="123912"/>
                  <a:pt x="2457450" y="135328"/>
                </a:cubicBezTo>
                <a:cubicBezTo>
                  <a:pt x="2490788" y="132153"/>
                  <a:pt x="2524336" y="130711"/>
                  <a:pt x="2557463" y="125803"/>
                </a:cubicBezTo>
                <a:cubicBezTo>
                  <a:pt x="2567395" y="124332"/>
                  <a:pt x="2576716" y="120007"/>
                  <a:pt x="2586038" y="116278"/>
                </a:cubicBezTo>
                <a:cubicBezTo>
                  <a:pt x="2602350" y="109753"/>
                  <a:pt x="2613365" y="101097"/>
                  <a:pt x="2628900" y="92466"/>
                </a:cubicBezTo>
                <a:cubicBezTo>
                  <a:pt x="2635106" y="89018"/>
                  <a:pt x="2641786" y="86463"/>
                  <a:pt x="2647950" y="82941"/>
                </a:cubicBezTo>
                <a:cubicBezTo>
                  <a:pt x="2673801" y="68169"/>
                  <a:pt x="2650330" y="77386"/>
                  <a:pt x="2676525" y="68653"/>
                </a:cubicBezTo>
                <a:cubicBezTo>
                  <a:pt x="2701927" y="30551"/>
                  <a:pt x="2668585" y="76594"/>
                  <a:pt x="2700338" y="44841"/>
                </a:cubicBezTo>
                <a:cubicBezTo>
                  <a:pt x="2704385" y="40794"/>
                  <a:pt x="2706199" y="34950"/>
                  <a:pt x="2709863" y="30553"/>
                </a:cubicBezTo>
                <a:cubicBezTo>
                  <a:pt x="2721322" y="16802"/>
                  <a:pt x="2724390" y="16106"/>
                  <a:pt x="2738438" y="6741"/>
                </a:cubicBezTo>
                <a:cubicBezTo>
                  <a:pt x="2744788" y="8328"/>
                  <a:pt x="2751805" y="8256"/>
                  <a:pt x="2757488" y="11503"/>
                </a:cubicBezTo>
                <a:cubicBezTo>
                  <a:pt x="2766192" y="16477"/>
                  <a:pt x="2780928" y="37995"/>
                  <a:pt x="2786063" y="44841"/>
                </a:cubicBezTo>
                <a:cubicBezTo>
                  <a:pt x="2787650" y="49603"/>
                  <a:pt x="2788040" y="54951"/>
                  <a:pt x="2790825" y="59128"/>
                </a:cubicBezTo>
                <a:cubicBezTo>
                  <a:pt x="2800479" y="73609"/>
                  <a:pt x="2809265" y="75492"/>
                  <a:pt x="2824163" y="82941"/>
                </a:cubicBezTo>
                <a:cubicBezTo>
                  <a:pt x="2827338" y="87703"/>
                  <a:pt x="2829219" y="93652"/>
                  <a:pt x="2833688" y="97228"/>
                </a:cubicBezTo>
                <a:cubicBezTo>
                  <a:pt x="2837608" y="100364"/>
                  <a:pt x="2843485" y="99746"/>
                  <a:pt x="2847975" y="101991"/>
                </a:cubicBezTo>
                <a:cubicBezTo>
                  <a:pt x="2880860" y="118434"/>
                  <a:pt x="2841672" y="106369"/>
                  <a:pt x="2881313" y="116278"/>
                </a:cubicBezTo>
                <a:cubicBezTo>
                  <a:pt x="2895662" y="125845"/>
                  <a:pt x="2897730" y="128076"/>
                  <a:pt x="2914650" y="135328"/>
                </a:cubicBezTo>
                <a:cubicBezTo>
                  <a:pt x="2919264" y="137306"/>
                  <a:pt x="2924175" y="138503"/>
                  <a:pt x="2928938" y="140091"/>
                </a:cubicBezTo>
                <a:cubicBezTo>
                  <a:pt x="2952750" y="136916"/>
                  <a:pt x="2977143" y="136680"/>
                  <a:pt x="3000375" y="130566"/>
                </a:cubicBezTo>
                <a:cubicBezTo>
                  <a:pt x="3016234" y="126392"/>
                  <a:pt x="3021092" y="109879"/>
                  <a:pt x="3033713" y="101991"/>
                </a:cubicBezTo>
                <a:cubicBezTo>
                  <a:pt x="3040962" y="97460"/>
                  <a:pt x="3049588" y="95641"/>
                  <a:pt x="3057525" y="92466"/>
                </a:cubicBezTo>
                <a:cubicBezTo>
                  <a:pt x="3062288" y="87703"/>
                  <a:pt x="3067898" y="83659"/>
                  <a:pt x="3071813" y="78178"/>
                </a:cubicBezTo>
                <a:cubicBezTo>
                  <a:pt x="3081153" y="65102"/>
                  <a:pt x="3079613" y="56091"/>
                  <a:pt x="3090863" y="44841"/>
                </a:cubicBezTo>
                <a:cubicBezTo>
                  <a:pt x="3096771" y="38933"/>
                  <a:pt x="3116087" y="26437"/>
                  <a:pt x="3124200" y="21028"/>
                </a:cubicBezTo>
                <a:cubicBezTo>
                  <a:pt x="3125788" y="14678"/>
                  <a:pt x="3122613" y="3565"/>
                  <a:pt x="3128963" y="1978"/>
                </a:cubicBezTo>
                <a:cubicBezTo>
                  <a:pt x="3135497" y="345"/>
                  <a:pt x="3139979" y="10378"/>
                  <a:pt x="3143250" y="16266"/>
                </a:cubicBezTo>
                <a:cubicBezTo>
                  <a:pt x="3169549" y="63606"/>
                  <a:pt x="3130890" y="28668"/>
                  <a:pt x="3176588" y="68653"/>
                </a:cubicBezTo>
                <a:cubicBezTo>
                  <a:pt x="3196590" y="86155"/>
                  <a:pt x="3185993" y="70609"/>
                  <a:pt x="3209925" y="87703"/>
                </a:cubicBezTo>
                <a:cubicBezTo>
                  <a:pt x="3234496" y="105254"/>
                  <a:pt x="3213310" y="98921"/>
                  <a:pt x="3238500" y="111516"/>
                </a:cubicBezTo>
                <a:cubicBezTo>
                  <a:pt x="3291927" y="138228"/>
                  <a:pt x="3202474" y="86166"/>
                  <a:pt x="3271838" y="125803"/>
                </a:cubicBezTo>
                <a:cubicBezTo>
                  <a:pt x="3286966" y="134448"/>
                  <a:pt x="3283621" y="136733"/>
                  <a:pt x="3300413" y="140091"/>
                </a:cubicBezTo>
                <a:cubicBezTo>
                  <a:pt x="3311420" y="142292"/>
                  <a:pt x="3322638" y="143266"/>
                  <a:pt x="3333750" y="144853"/>
                </a:cubicBezTo>
                <a:cubicBezTo>
                  <a:pt x="3345895" y="149711"/>
                  <a:pt x="3367343" y="159966"/>
                  <a:pt x="3381375" y="159141"/>
                </a:cubicBezTo>
                <a:cubicBezTo>
                  <a:pt x="3400654" y="158007"/>
                  <a:pt x="3419475" y="152791"/>
                  <a:pt x="3438525" y="149616"/>
                </a:cubicBezTo>
                <a:cubicBezTo>
                  <a:pt x="3475733" y="131012"/>
                  <a:pt x="3440952" y="151952"/>
                  <a:pt x="3471863" y="121041"/>
                </a:cubicBezTo>
                <a:cubicBezTo>
                  <a:pt x="3491717" y="101187"/>
                  <a:pt x="3508600" y="104716"/>
                  <a:pt x="3524250" y="73416"/>
                </a:cubicBezTo>
                <a:cubicBezTo>
                  <a:pt x="3527425" y="67066"/>
                  <a:pt x="3528755" y="59386"/>
                  <a:pt x="3533775" y="54366"/>
                </a:cubicBezTo>
                <a:cubicBezTo>
                  <a:pt x="3541870" y="46271"/>
                  <a:pt x="3562350" y="35316"/>
                  <a:pt x="3562350" y="35316"/>
                </a:cubicBezTo>
                <a:cubicBezTo>
                  <a:pt x="3577768" y="50734"/>
                  <a:pt x="3599656" y="75075"/>
                  <a:pt x="3619500" y="87703"/>
                </a:cubicBezTo>
                <a:cubicBezTo>
                  <a:pt x="3628484" y="93420"/>
                  <a:pt x="3639462" y="95727"/>
                  <a:pt x="3648075" y="101991"/>
                </a:cubicBezTo>
                <a:cubicBezTo>
                  <a:pt x="3657153" y="108593"/>
                  <a:pt x="3662692" y="119366"/>
                  <a:pt x="3671888" y="125803"/>
                </a:cubicBezTo>
                <a:cubicBezTo>
                  <a:pt x="3678891" y="130705"/>
                  <a:pt x="3687888" y="131856"/>
                  <a:pt x="3695700" y="135328"/>
                </a:cubicBezTo>
                <a:cubicBezTo>
                  <a:pt x="3731011" y="151022"/>
                  <a:pt x="3699691" y="139833"/>
                  <a:pt x="3729038" y="149616"/>
                </a:cubicBezTo>
                <a:cubicBezTo>
                  <a:pt x="3754438" y="146441"/>
                  <a:pt x="3780189" y="145364"/>
                  <a:pt x="3805238" y="140091"/>
                </a:cubicBezTo>
                <a:cubicBezTo>
                  <a:pt x="3810839" y="138912"/>
                  <a:pt x="3814555" y="133406"/>
                  <a:pt x="3819525" y="130566"/>
                </a:cubicBezTo>
                <a:cubicBezTo>
                  <a:pt x="3845495" y="115726"/>
                  <a:pt x="3838020" y="125294"/>
                  <a:pt x="3867150" y="101991"/>
                </a:cubicBezTo>
                <a:cubicBezTo>
                  <a:pt x="3885811" y="87063"/>
                  <a:pt x="3887923" y="84246"/>
                  <a:pt x="3905250" y="73416"/>
                </a:cubicBezTo>
                <a:cubicBezTo>
                  <a:pt x="3913100" y="68510"/>
                  <a:pt x="3921480" y="64437"/>
                  <a:pt x="3929063" y="59128"/>
                </a:cubicBezTo>
                <a:cubicBezTo>
                  <a:pt x="3937390" y="53299"/>
                  <a:pt x="3944743" y="46177"/>
                  <a:pt x="3952875" y="40078"/>
                </a:cubicBezTo>
                <a:cubicBezTo>
                  <a:pt x="3966337" y="29982"/>
                  <a:pt x="3970395" y="28937"/>
                  <a:pt x="3986213" y="21028"/>
                </a:cubicBezTo>
                <a:cubicBezTo>
                  <a:pt x="3995738" y="27378"/>
                  <a:pt x="4008438" y="30553"/>
                  <a:pt x="4014788" y="40078"/>
                </a:cubicBezTo>
                <a:cubicBezTo>
                  <a:pt x="4020196" y="48190"/>
                  <a:pt x="4032693" y="67509"/>
                  <a:pt x="4038600" y="73416"/>
                </a:cubicBezTo>
                <a:cubicBezTo>
                  <a:pt x="4048855" y="83671"/>
                  <a:pt x="4063497" y="91570"/>
                  <a:pt x="4076700" y="97228"/>
                </a:cubicBezTo>
                <a:cubicBezTo>
                  <a:pt x="4081314" y="99206"/>
                  <a:pt x="4086400" y="99952"/>
                  <a:pt x="4090988" y="101991"/>
                </a:cubicBezTo>
                <a:cubicBezTo>
                  <a:pt x="4147318" y="127026"/>
                  <a:pt x="4091760" y="107010"/>
                  <a:pt x="4148138" y="125803"/>
                </a:cubicBezTo>
                <a:cubicBezTo>
                  <a:pt x="4152900" y="128978"/>
                  <a:pt x="4157306" y="132768"/>
                  <a:pt x="4162425" y="135328"/>
                </a:cubicBezTo>
                <a:cubicBezTo>
                  <a:pt x="4172190" y="140211"/>
                  <a:pt x="4191464" y="143041"/>
                  <a:pt x="4200525" y="144853"/>
                </a:cubicBezTo>
                <a:cubicBezTo>
                  <a:pt x="4206875" y="141678"/>
                  <a:pt x="4212840" y="137573"/>
                  <a:pt x="4219575" y="135328"/>
                </a:cubicBezTo>
                <a:cubicBezTo>
                  <a:pt x="4323968" y="100530"/>
                  <a:pt x="4207643" y="145815"/>
                  <a:pt x="4281488" y="116278"/>
                </a:cubicBezTo>
                <a:cubicBezTo>
                  <a:pt x="4293647" y="79799"/>
                  <a:pt x="4274054" y="128470"/>
                  <a:pt x="4324350" y="78178"/>
                </a:cubicBezTo>
                <a:cubicBezTo>
                  <a:pt x="4357377" y="45153"/>
                  <a:pt x="4316997" y="86583"/>
                  <a:pt x="4357688" y="40078"/>
                </a:cubicBezTo>
                <a:cubicBezTo>
                  <a:pt x="4383356" y="10742"/>
                  <a:pt x="4362006" y="40745"/>
                  <a:pt x="4381500" y="11503"/>
                </a:cubicBezTo>
                <a:cubicBezTo>
                  <a:pt x="4386263" y="14678"/>
                  <a:pt x="4392212" y="16558"/>
                  <a:pt x="4395788" y="21028"/>
                </a:cubicBezTo>
                <a:cubicBezTo>
                  <a:pt x="4398924" y="24948"/>
                  <a:pt x="4398787" y="30615"/>
                  <a:pt x="4400550" y="35316"/>
                </a:cubicBezTo>
                <a:cubicBezTo>
                  <a:pt x="4403552" y="43321"/>
                  <a:pt x="4407073" y="51124"/>
                  <a:pt x="4410075" y="59128"/>
                </a:cubicBezTo>
                <a:cubicBezTo>
                  <a:pt x="4415933" y="74750"/>
                  <a:pt x="4412868" y="73909"/>
                  <a:pt x="4424363" y="87703"/>
                </a:cubicBezTo>
                <a:cubicBezTo>
                  <a:pt x="4438353" y="104492"/>
                  <a:pt x="4447308" y="107763"/>
                  <a:pt x="4467225" y="121041"/>
                </a:cubicBezTo>
                <a:lnTo>
                  <a:pt x="4481513" y="130566"/>
                </a:lnTo>
                <a:cubicBezTo>
                  <a:pt x="4486275" y="133741"/>
                  <a:pt x="4490680" y="137532"/>
                  <a:pt x="4495800" y="140091"/>
                </a:cubicBezTo>
                <a:lnTo>
                  <a:pt x="4505325" y="14485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Isosceles Triangle 3"/>
          <p:cNvSpPr/>
          <p:nvPr/>
        </p:nvSpPr>
        <p:spPr>
          <a:xfrm>
            <a:off x="18288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6324600" y="1981200"/>
            <a:ext cx="1371600" cy="1828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ent Arrow 24"/>
          <p:cNvSpPr/>
          <p:nvPr/>
        </p:nvSpPr>
        <p:spPr>
          <a:xfrm>
            <a:off x="6400800" y="2209800"/>
            <a:ext cx="457200" cy="990600"/>
          </a:xfrm>
          <a:prstGeom prst="bentArrow">
            <a:avLst>
              <a:gd name="adj1" fmla="val 250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reeform 25"/>
          <p:cNvSpPr/>
          <p:nvPr/>
        </p:nvSpPr>
        <p:spPr>
          <a:xfrm>
            <a:off x="7229475" y="2354634"/>
            <a:ext cx="4505325" cy="159966"/>
          </a:xfrm>
          <a:custGeom>
            <a:avLst/>
            <a:gdLst>
              <a:gd name="connsiteX0" fmla="*/ 0 w 4505325"/>
              <a:gd name="connsiteY0" fmla="*/ 121041 h 159966"/>
              <a:gd name="connsiteX1" fmla="*/ 114300 w 4505325"/>
              <a:gd name="connsiteY1" fmla="*/ 106753 h 159966"/>
              <a:gd name="connsiteX2" fmla="*/ 142875 w 4505325"/>
              <a:gd name="connsiteY2" fmla="*/ 92466 h 159966"/>
              <a:gd name="connsiteX3" fmla="*/ 176213 w 4505325"/>
              <a:gd name="connsiteY3" fmla="*/ 59128 h 159966"/>
              <a:gd name="connsiteX4" fmla="*/ 190500 w 4505325"/>
              <a:gd name="connsiteY4" fmla="*/ 40078 h 159966"/>
              <a:gd name="connsiteX5" fmla="*/ 223838 w 4505325"/>
              <a:gd name="connsiteY5" fmla="*/ 30553 h 159966"/>
              <a:gd name="connsiteX6" fmla="*/ 271463 w 4505325"/>
              <a:gd name="connsiteY6" fmla="*/ 35316 h 159966"/>
              <a:gd name="connsiteX7" fmla="*/ 280988 w 4505325"/>
              <a:gd name="connsiteY7" fmla="*/ 49603 h 159966"/>
              <a:gd name="connsiteX8" fmla="*/ 295275 w 4505325"/>
              <a:gd name="connsiteY8" fmla="*/ 54366 h 159966"/>
              <a:gd name="connsiteX9" fmla="*/ 319088 w 4505325"/>
              <a:gd name="connsiteY9" fmla="*/ 68653 h 159966"/>
              <a:gd name="connsiteX10" fmla="*/ 333375 w 4505325"/>
              <a:gd name="connsiteY10" fmla="*/ 73416 h 159966"/>
              <a:gd name="connsiteX11" fmla="*/ 361950 w 4505325"/>
              <a:gd name="connsiteY11" fmla="*/ 92466 h 159966"/>
              <a:gd name="connsiteX12" fmla="*/ 385763 w 4505325"/>
              <a:gd name="connsiteY12" fmla="*/ 97228 h 159966"/>
              <a:gd name="connsiteX13" fmla="*/ 414338 w 4505325"/>
              <a:gd name="connsiteY13" fmla="*/ 106753 h 159966"/>
              <a:gd name="connsiteX14" fmla="*/ 428625 w 4505325"/>
              <a:gd name="connsiteY14" fmla="*/ 111516 h 159966"/>
              <a:gd name="connsiteX15" fmla="*/ 447675 w 4505325"/>
              <a:gd name="connsiteY15" fmla="*/ 116278 h 159966"/>
              <a:gd name="connsiteX16" fmla="*/ 490538 w 4505325"/>
              <a:gd name="connsiteY16" fmla="*/ 106753 h 159966"/>
              <a:gd name="connsiteX17" fmla="*/ 504825 w 4505325"/>
              <a:gd name="connsiteY17" fmla="*/ 92466 h 159966"/>
              <a:gd name="connsiteX18" fmla="*/ 523875 w 4505325"/>
              <a:gd name="connsiteY18" fmla="*/ 78178 h 159966"/>
              <a:gd name="connsiteX19" fmla="*/ 547688 w 4505325"/>
              <a:gd name="connsiteY19" fmla="*/ 59128 h 159966"/>
              <a:gd name="connsiteX20" fmla="*/ 561975 w 4505325"/>
              <a:gd name="connsiteY20" fmla="*/ 40078 h 159966"/>
              <a:gd name="connsiteX21" fmla="*/ 590550 w 4505325"/>
              <a:gd name="connsiteY21" fmla="*/ 21028 h 159966"/>
              <a:gd name="connsiteX22" fmla="*/ 600075 w 4505325"/>
              <a:gd name="connsiteY22" fmla="*/ 35316 h 159966"/>
              <a:gd name="connsiteX23" fmla="*/ 609600 w 4505325"/>
              <a:gd name="connsiteY23" fmla="*/ 63891 h 159966"/>
              <a:gd name="connsiteX24" fmla="*/ 638175 w 4505325"/>
              <a:gd name="connsiteY24" fmla="*/ 87703 h 159966"/>
              <a:gd name="connsiteX25" fmla="*/ 647700 w 4505325"/>
              <a:gd name="connsiteY25" fmla="*/ 101991 h 159966"/>
              <a:gd name="connsiteX26" fmla="*/ 676275 w 4505325"/>
              <a:gd name="connsiteY26" fmla="*/ 121041 h 159966"/>
              <a:gd name="connsiteX27" fmla="*/ 690563 w 4505325"/>
              <a:gd name="connsiteY27" fmla="*/ 130566 h 159966"/>
              <a:gd name="connsiteX28" fmla="*/ 723900 w 4505325"/>
              <a:gd name="connsiteY28" fmla="*/ 140091 h 159966"/>
              <a:gd name="connsiteX29" fmla="*/ 795338 w 4505325"/>
              <a:gd name="connsiteY29" fmla="*/ 130566 h 159966"/>
              <a:gd name="connsiteX30" fmla="*/ 809625 w 4505325"/>
              <a:gd name="connsiteY30" fmla="*/ 121041 h 159966"/>
              <a:gd name="connsiteX31" fmla="*/ 866775 w 4505325"/>
              <a:gd name="connsiteY31" fmla="*/ 106753 h 159966"/>
              <a:gd name="connsiteX32" fmla="*/ 900113 w 4505325"/>
              <a:gd name="connsiteY32" fmla="*/ 87703 h 159966"/>
              <a:gd name="connsiteX33" fmla="*/ 923925 w 4505325"/>
              <a:gd name="connsiteY33" fmla="*/ 78178 h 159966"/>
              <a:gd name="connsiteX34" fmla="*/ 962025 w 4505325"/>
              <a:gd name="connsiteY34" fmla="*/ 49603 h 159966"/>
              <a:gd name="connsiteX35" fmla="*/ 990600 w 4505325"/>
              <a:gd name="connsiteY35" fmla="*/ 30553 h 159966"/>
              <a:gd name="connsiteX36" fmla="*/ 1000125 w 4505325"/>
              <a:gd name="connsiteY36" fmla="*/ 44841 h 159966"/>
              <a:gd name="connsiteX37" fmla="*/ 1009650 w 4505325"/>
              <a:gd name="connsiteY37" fmla="*/ 63891 h 159966"/>
              <a:gd name="connsiteX38" fmla="*/ 1033463 w 4505325"/>
              <a:gd name="connsiteY38" fmla="*/ 92466 h 159966"/>
              <a:gd name="connsiteX39" fmla="*/ 1047750 w 4505325"/>
              <a:gd name="connsiteY39" fmla="*/ 97228 h 159966"/>
              <a:gd name="connsiteX40" fmla="*/ 1071563 w 4505325"/>
              <a:gd name="connsiteY40" fmla="*/ 111516 h 159966"/>
              <a:gd name="connsiteX41" fmla="*/ 1090613 w 4505325"/>
              <a:gd name="connsiteY41" fmla="*/ 116278 h 159966"/>
              <a:gd name="connsiteX42" fmla="*/ 1104900 w 4505325"/>
              <a:gd name="connsiteY42" fmla="*/ 121041 h 159966"/>
              <a:gd name="connsiteX43" fmla="*/ 1309688 w 4505325"/>
              <a:gd name="connsiteY43" fmla="*/ 106753 h 159966"/>
              <a:gd name="connsiteX44" fmla="*/ 1328738 w 4505325"/>
              <a:gd name="connsiteY44" fmla="*/ 92466 h 159966"/>
              <a:gd name="connsiteX45" fmla="*/ 1343025 w 4505325"/>
              <a:gd name="connsiteY45" fmla="*/ 82941 h 159966"/>
              <a:gd name="connsiteX46" fmla="*/ 1366838 w 4505325"/>
              <a:gd name="connsiteY46" fmla="*/ 68653 h 159966"/>
              <a:gd name="connsiteX47" fmla="*/ 1414463 w 4505325"/>
              <a:gd name="connsiteY47" fmla="*/ 30553 h 159966"/>
              <a:gd name="connsiteX48" fmla="*/ 1423988 w 4505325"/>
              <a:gd name="connsiteY48" fmla="*/ 16266 h 159966"/>
              <a:gd name="connsiteX49" fmla="*/ 1428750 w 4505325"/>
              <a:gd name="connsiteY49" fmla="*/ 1978 h 159966"/>
              <a:gd name="connsiteX50" fmla="*/ 1457325 w 4505325"/>
              <a:gd name="connsiteY50" fmla="*/ 30553 h 159966"/>
              <a:gd name="connsiteX51" fmla="*/ 1485900 w 4505325"/>
              <a:gd name="connsiteY51" fmla="*/ 44841 h 159966"/>
              <a:gd name="connsiteX52" fmla="*/ 1519238 w 4505325"/>
              <a:gd name="connsiteY52" fmla="*/ 54366 h 159966"/>
              <a:gd name="connsiteX53" fmla="*/ 1581150 w 4505325"/>
              <a:gd name="connsiteY53" fmla="*/ 68653 h 159966"/>
              <a:gd name="connsiteX54" fmla="*/ 1614488 w 4505325"/>
              <a:gd name="connsiteY54" fmla="*/ 82941 h 159966"/>
              <a:gd name="connsiteX55" fmla="*/ 1628775 w 4505325"/>
              <a:gd name="connsiteY55" fmla="*/ 87703 h 159966"/>
              <a:gd name="connsiteX56" fmla="*/ 1643063 w 4505325"/>
              <a:gd name="connsiteY56" fmla="*/ 97228 h 159966"/>
              <a:gd name="connsiteX57" fmla="*/ 1690688 w 4505325"/>
              <a:gd name="connsiteY57" fmla="*/ 106753 h 159966"/>
              <a:gd name="connsiteX58" fmla="*/ 1733550 w 4505325"/>
              <a:gd name="connsiteY58" fmla="*/ 125803 h 159966"/>
              <a:gd name="connsiteX59" fmla="*/ 1776413 w 4505325"/>
              <a:gd name="connsiteY59" fmla="*/ 116278 h 159966"/>
              <a:gd name="connsiteX60" fmla="*/ 1819275 w 4505325"/>
              <a:gd name="connsiteY60" fmla="*/ 92466 h 159966"/>
              <a:gd name="connsiteX61" fmla="*/ 1833563 w 4505325"/>
              <a:gd name="connsiteY61" fmla="*/ 87703 h 159966"/>
              <a:gd name="connsiteX62" fmla="*/ 1852613 w 4505325"/>
              <a:gd name="connsiteY62" fmla="*/ 73416 h 159966"/>
              <a:gd name="connsiteX63" fmla="*/ 1885950 w 4505325"/>
              <a:gd name="connsiteY63" fmla="*/ 63891 h 159966"/>
              <a:gd name="connsiteX64" fmla="*/ 1900238 w 4505325"/>
              <a:gd name="connsiteY64" fmla="*/ 54366 h 159966"/>
              <a:gd name="connsiteX65" fmla="*/ 1919288 w 4505325"/>
              <a:gd name="connsiteY65" fmla="*/ 25791 h 159966"/>
              <a:gd name="connsiteX66" fmla="*/ 1938338 w 4505325"/>
              <a:gd name="connsiteY66" fmla="*/ 30553 h 159966"/>
              <a:gd name="connsiteX67" fmla="*/ 1952625 w 4505325"/>
              <a:gd name="connsiteY67" fmla="*/ 63891 h 159966"/>
              <a:gd name="connsiteX68" fmla="*/ 1976438 w 4505325"/>
              <a:gd name="connsiteY68" fmla="*/ 68653 h 159966"/>
              <a:gd name="connsiteX69" fmla="*/ 1990725 w 4505325"/>
              <a:gd name="connsiteY69" fmla="*/ 78178 h 159966"/>
              <a:gd name="connsiteX70" fmla="*/ 2028825 w 4505325"/>
              <a:gd name="connsiteY70" fmla="*/ 87703 h 159966"/>
              <a:gd name="connsiteX71" fmla="*/ 2076450 w 4505325"/>
              <a:gd name="connsiteY71" fmla="*/ 101991 h 159966"/>
              <a:gd name="connsiteX72" fmla="*/ 2138363 w 4505325"/>
              <a:gd name="connsiteY72" fmla="*/ 111516 h 159966"/>
              <a:gd name="connsiteX73" fmla="*/ 2224088 w 4505325"/>
              <a:gd name="connsiteY73" fmla="*/ 101991 h 159966"/>
              <a:gd name="connsiteX74" fmla="*/ 2252663 w 4505325"/>
              <a:gd name="connsiteY74" fmla="*/ 82941 h 159966"/>
              <a:gd name="connsiteX75" fmla="*/ 2300288 w 4505325"/>
              <a:gd name="connsiteY75" fmla="*/ 49603 h 159966"/>
              <a:gd name="connsiteX76" fmla="*/ 2324100 w 4505325"/>
              <a:gd name="connsiteY76" fmla="*/ 40078 h 159966"/>
              <a:gd name="connsiteX77" fmla="*/ 2343150 w 4505325"/>
              <a:gd name="connsiteY77" fmla="*/ 68653 h 159966"/>
              <a:gd name="connsiteX78" fmla="*/ 2357438 w 4505325"/>
              <a:gd name="connsiteY78" fmla="*/ 82941 h 159966"/>
              <a:gd name="connsiteX79" fmla="*/ 2366963 w 4505325"/>
              <a:gd name="connsiteY79" fmla="*/ 97228 h 159966"/>
              <a:gd name="connsiteX80" fmla="*/ 2390775 w 4505325"/>
              <a:gd name="connsiteY80" fmla="*/ 106753 h 159966"/>
              <a:gd name="connsiteX81" fmla="*/ 2409825 w 4505325"/>
              <a:gd name="connsiteY81" fmla="*/ 121041 h 159966"/>
              <a:gd name="connsiteX82" fmla="*/ 2424113 w 4505325"/>
              <a:gd name="connsiteY82" fmla="*/ 125803 h 159966"/>
              <a:gd name="connsiteX83" fmla="*/ 2457450 w 4505325"/>
              <a:gd name="connsiteY83" fmla="*/ 135328 h 159966"/>
              <a:gd name="connsiteX84" fmla="*/ 2557463 w 4505325"/>
              <a:gd name="connsiteY84" fmla="*/ 125803 h 159966"/>
              <a:gd name="connsiteX85" fmla="*/ 2586038 w 4505325"/>
              <a:gd name="connsiteY85" fmla="*/ 116278 h 159966"/>
              <a:gd name="connsiteX86" fmla="*/ 2628900 w 4505325"/>
              <a:gd name="connsiteY86" fmla="*/ 92466 h 159966"/>
              <a:gd name="connsiteX87" fmla="*/ 2647950 w 4505325"/>
              <a:gd name="connsiteY87" fmla="*/ 82941 h 159966"/>
              <a:gd name="connsiteX88" fmla="*/ 2676525 w 4505325"/>
              <a:gd name="connsiteY88" fmla="*/ 68653 h 159966"/>
              <a:gd name="connsiteX89" fmla="*/ 2700338 w 4505325"/>
              <a:gd name="connsiteY89" fmla="*/ 44841 h 159966"/>
              <a:gd name="connsiteX90" fmla="*/ 2709863 w 4505325"/>
              <a:gd name="connsiteY90" fmla="*/ 30553 h 159966"/>
              <a:gd name="connsiteX91" fmla="*/ 2738438 w 4505325"/>
              <a:gd name="connsiteY91" fmla="*/ 6741 h 159966"/>
              <a:gd name="connsiteX92" fmla="*/ 2757488 w 4505325"/>
              <a:gd name="connsiteY92" fmla="*/ 11503 h 159966"/>
              <a:gd name="connsiteX93" fmla="*/ 2786063 w 4505325"/>
              <a:gd name="connsiteY93" fmla="*/ 44841 h 159966"/>
              <a:gd name="connsiteX94" fmla="*/ 2790825 w 4505325"/>
              <a:gd name="connsiteY94" fmla="*/ 59128 h 159966"/>
              <a:gd name="connsiteX95" fmla="*/ 2824163 w 4505325"/>
              <a:gd name="connsiteY95" fmla="*/ 82941 h 159966"/>
              <a:gd name="connsiteX96" fmla="*/ 2833688 w 4505325"/>
              <a:gd name="connsiteY96" fmla="*/ 97228 h 159966"/>
              <a:gd name="connsiteX97" fmla="*/ 2847975 w 4505325"/>
              <a:gd name="connsiteY97" fmla="*/ 101991 h 159966"/>
              <a:gd name="connsiteX98" fmla="*/ 2881313 w 4505325"/>
              <a:gd name="connsiteY98" fmla="*/ 116278 h 159966"/>
              <a:gd name="connsiteX99" fmla="*/ 2914650 w 4505325"/>
              <a:gd name="connsiteY99" fmla="*/ 135328 h 159966"/>
              <a:gd name="connsiteX100" fmla="*/ 2928938 w 4505325"/>
              <a:gd name="connsiteY100" fmla="*/ 140091 h 159966"/>
              <a:gd name="connsiteX101" fmla="*/ 3000375 w 4505325"/>
              <a:gd name="connsiteY101" fmla="*/ 130566 h 159966"/>
              <a:gd name="connsiteX102" fmla="*/ 3033713 w 4505325"/>
              <a:gd name="connsiteY102" fmla="*/ 101991 h 159966"/>
              <a:gd name="connsiteX103" fmla="*/ 3057525 w 4505325"/>
              <a:gd name="connsiteY103" fmla="*/ 92466 h 159966"/>
              <a:gd name="connsiteX104" fmla="*/ 3071813 w 4505325"/>
              <a:gd name="connsiteY104" fmla="*/ 78178 h 159966"/>
              <a:gd name="connsiteX105" fmla="*/ 3090863 w 4505325"/>
              <a:gd name="connsiteY105" fmla="*/ 44841 h 159966"/>
              <a:gd name="connsiteX106" fmla="*/ 3124200 w 4505325"/>
              <a:gd name="connsiteY106" fmla="*/ 21028 h 159966"/>
              <a:gd name="connsiteX107" fmla="*/ 3128963 w 4505325"/>
              <a:gd name="connsiteY107" fmla="*/ 1978 h 159966"/>
              <a:gd name="connsiteX108" fmla="*/ 3143250 w 4505325"/>
              <a:gd name="connsiteY108" fmla="*/ 16266 h 159966"/>
              <a:gd name="connsiteX109" fmla="*/ 3176588 w 4505325"/>
              <a:gd name="connsiteY109" fmla="*/ 68653 h 159966"/>
              <a:gd name="connsiteX110" fmla="*/ 3209925 w 4505325"/>
              <a:gd name="connsiteY110" fmla="*/ 87703 h 159966"/>
              <a:gd name="connsiteX111" fmla="*/ 3238500 w 4505325"/>
              <a:gd name="connsiteY111" fmla="*/ 111516 h 159966"/>
              <a:gd name="connsiteX112" fmla="*/ 3271838 w 4505325"/>
              <a:gd name="connsiteY112" fmla="*/ 125803 h 159966"/>
              <a:gd name="connsiteX113" fmla="*/ 3300413 w 4505325"/>
              <a:gd name="connsiteY113" fmla="*/ 140091 h 159966"/>
              <a:gd name="connsiteX114" fmla="*/ 3333750 w 4505325"/>
              <a:gd name="connsiteY114" fmla="*/ 144853 h 159966"/>
              <a:gd name="connsiteX115" fmla="*/ 3381375 w 4505325"/>
              <a:gd name="connsiteY115" fmla="*/ 159141 h 159966"/>
              <a:gd name="connsiteX116" fmla="*/ 3438525 w 4505325"/>
              <a:gd name="connsiteY116" fmla="*/ 149616 h 159966"/>
              <a:gd name="connsiteX117" fmla="*/ 3471863 w 4505325"/>
              <a:gd name="connsiteY117" fmla="*/ 121041 h 159966"/>
              <a:gd name="connsiteX118" fmla="*/ 3524250 w 4505325"/>
              <a:gd name="connsiteY118" fmla="*/ 73416 h 159966"/>
              <a:gd name="connsiteX119" fmla="*/ 3533775 w 4505325"/>
              <a:gd name="connsiteY119" fmla="*/ 54366 h 159966"/>
              <a:gd name="connsiteX120" fmla="*/ 3562350 w 4505325"/>
              <a:gd name="connsiteY120" fmla="*/ 35316 h 159966"/>
              <a:gd name="connsiteX121" fmla="*/ 3619500 w 4505325"/>
              <a:gd name="connsiteY121" fmla="*/ 87703 h 159966"/>
              <a:gd name="connsiteX122" fmla="*/ 3648075 w 4505325"/>
              <a:gd name="connsiteY122" fmla="*/ 101991 h 159966"/>
              <a:gd name="connsiteX123" fmla="*/ 3671888 w 4505325"/>
              <a:gd name="connsiteY123" fmla="*/ 125803 h 159966"/>
              <a:gd name="connsiteX124" fmla="*/ 3695700 w 4505325"/>
              <a:gd name="connsiteY124" fmla="*/ 135328 h 159966"/>
              <a:gd name="connsiteX125" fmla="*/ 3729038 w 4505325"/>
              <a:gd name="connsiteY125" fmla="*/ 149616 h 159966"/>
              <a:gd name="connsiteX126" fmla="*/ 3805238 w 4505325"/>
              <a:gd name="connsiteY126" fmla="*/ 140091 h 159966"/>
              <a:gd name="connsiteX127" fmla="*/ 3819525 w 4505325"/>
              <a:gd name="connsiteY127" fmla="*/ 130566 h 159966"/>
              <a:gd name="connsiteX128" fmla="*/ 3867150 w 4505325"/>
              <a:gd name="connsiteY128" fmla="*/ 101991 h 159966"/>
              <a:gd name="connsiteX129" fmla="*/ 3905250 w 4505325"/>
              <a:gd name="connsiteY129" fmla="*/ 73416 h 159966"/>
              <a:gd name="connsiteX130" fmla="*/ 3929063 w 4505325"/>
              <a:gd name="connsiteY130" fmla="*/ 59128 h 159966"/>
              <a:gd name="connsiteX131" fmla="*/ 3952875 w 4505325"/>
              <a:gd name="connsiteY131" fmla="*/ 40078 h 159966"/>
              <a:gd name="connsiteX132" fmla="*/ 3986213 w 4505325"/>
              <a:gd name="connsiteY132" fmla="*/ 21028 h 159966"/>
              <a:gd name="connsiteX133" fmla="*/ 4014788 w 4505325"/>
              <a:gd name="connsiteY133" fmla="*/ 40078 h 159966"/>
              <a:gd name="connsiteX134" fmla="*/ 4038600 w 4505325"/>
              <a:gd name="connsiteY134" fmla="*/ 73416 h 159966"/>
              <a:gd name="connsiteX135" fmla="*/ 4076700 w 4505325"/>
              <a:gd name="connsiteY135" fmla="*/ 97228 h 159966"/>
              <a:gd name="connsiteX136" fmla="*/ 4090988 w 4505325"/>
              <a:gd name="connsiteY136" fmla="*/ 101991 h 159966"/>
              <a:gd name="connsiteX137" fmla="*/ 4148138 w 4505325"/>
              <a:gd name="connsiteY137" fmla="*/ 125803 h 159966"/>
              <a:gd name="connsiteX138" fmla="*/ 4162425 w 4505325"/>
              <a:gd name="connsiteY138" fmla="*/ 135328 h 159966"/>
              <a:gd name="connsiteX139" fmla="*/ 4200525 w 4505325"/>
              <a:gd name="connsiteY139" fmla="*/ 144853 h 159966"/>
              <a:gd name="connsiteX140" fmla="*/ 4219575 w 4505325"/>
              <a:gd name="connsiteY140" fmla="*/ 135328 h 159966"/>
              <a:gd name="connsiteX141" fmla="*/ 4281488 w 4505325"/>
              <a:gd name="connsiteY141" fmla="*/ 116278 h 159966"/>
              <a:gd name="connsiteX142" fmla="*/ 4324350 w 4505325"/>
              <a:gd name="connsiteY142" fmla="*/ 78178 h 159966"/>
              <a:gd name="connsiteX143" fmla="*/ 4357688 w 4505325"/>
              <a:gd name="connsiteY143" fmla="*/ 40078 h 159966"/>
              <a:gd name="connsiteX144" fmla="*/ 4381500 w 4505325"/>
              <a:gd name="connsiteY144" fmla="*/ 11503 h 159966"/>
              <a:gd name="connsiteX145" fmla="*/ 4395788 w 4505325"/>
              <a:gd name="connsiteY145" fmla="*/ 21028 h 159966"/>
              <a:gd name="connsiteX146" fmla="*/ 4400550 w 4505325"/>
              <a:gd name="connsiteY146" fmla="*/ 35316 h 159966"/>
              <a:gd name="connsiteX147" fmla="*/ 4410075 w 4505325"/>
              <a:gd name="connsiteY147" fmla="*/ 59128 h 159966"/>
              <a:gd name="connsiteX148" fmla="*/ 4424363 w 4505325"/>
              <a:gd name="connsiteY148" fmla="*/ 87703 h 159966"/>
              <a:gd name="connsiteX149" fmla="*/ 4467225 w 4505325"/>
              <a:gd name="connsiteY149" fmla="*/ 121041 h 159966"/>
              <a:gd name="connsiteX150" fmla="*/ 4481513 w 4505325"/>
              <a:gd name="connsiteY150" fmla="*/ 130566 h 159966"/>
              <a:gd name="connsiteX151" fmla="*/ 4495800 w 4505325"/>
              <a:gd name="connsiteY151" fmla="*/ 140091 h 159966"/>
              <a:gd name="connsiteX152" fmla="*/ 4505325 w 4505325"/>
              <a:gd name="connsiteY152" fmla="*/ 144853 h 15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505325" h="159966">
                <a:moveTo>
                  <a:pt x="0" y="121041"/>
                </a:moveTo>
                <a:cubicBezTo>
                  <a:pt x="7289" y="120347"/>
                  <a:pt x="82892" y="120712"/>
                  <a:pt x="114300" y="106753"/>
                </a:cubicBezTo>
                <a:cubicBezTo>
                  <a:pt x="124031" y="102428"/>
                  <a:pt x="133350" y="97228"/>
                  <a:pt x="142875" y="92466"/>
                </a:cubicBezTo>
                <a:cubicBezTo>
                  <a:pt x="153988" y="81353"/>
                  <a:pt x="166784" y="71701"/>
                  <a:pt x="176213" y="59128"/>
                </a:cubicBezTo>
                <a:cubicBezTo>
                  <a:pt x="180975" y="52778"/>
                  <a:pt x="183694" y="44162"/>
                  <a:pt x="190500" y="40078"/>
                </a:cubicBezTo>
                <a:cubicBezTo>
                  <a:pt x="200410" y="34132"/>
                  <a:pt x="212725" y="33728"/>
                  <a:pt x="223838" y="30553"/>
                </a:cubicBezTo>
                <a:cubicBezTo>
                  <a:pt x="239713" y="32141"/>
                  <a:pt x="256328" y="30271"/>
                  <a:pt x="271463" y="35316"/>
                </a:cubicBezTo>
                <a:cubicBezTo>
                  <a:pt x="276893" y="37126"/>
                  <a:pt x="276519" y="46027"/>
                  <a:pt x="280988" y="49603"/>
                </a:cubicBezTo>
                <a:cubicBezTo>
                  <a:pt x="284908" y="52739"/>
                  <a:pt x="290785" y="52121"/>
                  <a:pt x="295275" y="54366"/>
                </a:cubicBezTo>
                <a:cubicBezTo>
                  <a:pt x="303554" y="58506"/>
                  <a:pt x="310809" y="64513"/>
                  <a:pt x="319088" y="68653"/>
                </a:cubicBezTo>
                <a:cubicBezTo>
                  <a:pt x="323578" y="70898"/>
                  <a:pt x="328987" y="70978"/>
                  <a:pt x="333375" y="73416"/>
                </a:cubicBezTo>
                <a:cubicBezTo>
                  <a:pt x="343382" y="78976"/>
                  <a:pt x="350725" y="90221"/>
                  <a:pt x="361950" y="92466"/>
                </a:cubicBezTo>
                <a:cubicBezTo>
                  <a:pt x="369888" y="94053"/>
                  <a:pt x="377953" y="95098"/>
                  <a:pt x="385763" y="97228"/>
                </a:cubicBezTo>
                <a:cubicBezTo>
                  <a:pt x="395449" y="99870"/>
                  <a:pt x="404813" y="103578"/>
                  <a:pt x="414338" y="106753"/>
                </a:cubicBezTo>
                <a:cubicBezTo>
                  <a:pt x="419100" y="108341"/>
                  <a:pt x="423755" y="110299"/>
                  <a:pt x="428625" y="111516"/>
                </a:cubicBezTo>
                <a:lnTo>
                  <a:pt x="447675" y="116278"/>
                </a:lnTo>
                <a:cubicBezTo>
                  <a:pt x="461963" y="113103"/>
                  <a:pt x="477028" y="112382"/>
                  <a:pt x="490538" y="106753"/>
                </a:cubicBezTo>
                <a:cubicBezTo>
                  <a:pt x="496755" y="104163"/>
                  <a:pt x="499711" y="96849"/>
                  <a:pt x="504825" y="92466"/>
                </a:cubicBezTo>
                <a:cubicBezTo>
                  <a:pt x="510852" y="87300"/>
                  <a:pt x="518262" y="83791"/>
                  <a:pt x="523875" y="78178"/>
                </a:cubicBezTo>
                <a:cubicBezTo>
                  <a:pt x="545417" y="56636"/>
                  <a:pt x="519873" y="68400"/>
                  <a:pt x="547688" y="59128"/>
                </a:cubicBezTo>
                <a:cubicBezTo>
                  <a:pt x="552450" y="52778"/>
                  <a:pt x="556043" y="45351"/>
                  <a:pt x="561975" y="40078"/>
                </a:cubicBezTo>
                <a:cubicBezTo>
                  <a:pt x="570531" y="32473"/>
                  <a:pt x="590550" y="21028"/>
                  <a:pt x="590550" y="21028"/>
                </a:cubicBezTo>
                <a:cubicBezTo>
                  <a:pt x="593725" y="25791"/>
                  <a:pt x="597750" y="30085"/>
                  <a:pt x="600075" y="35316"/>
                </a:cubicBezTo>
                <a:cubicBezTo>
                  <a:pt x="604153" y="44491"/>
                  <a:pt x="604724" y="55114"/>
                  <a:pt x="609600" y="63891"/>
                </a:cubicBezTo>
                <a:cubicBezTo>
                  <a:pt x="614992" y="73596"/>
                  <a:pt x="629284" y="81775"/>
                  <a:pt x="638175" y="87703"/>
                </a:cubicBezTo>
                <a:cubicBezTo>
                  <a:pt x="641350" y="92466"/>
                  <a:pt x="643392" y="98222"/>
                  <a:pt x="647700" y="101991"/>
                </a:cubicBezTo>
                <a:cubicBezTo>
                  <a:pt x="656315" y="109529"/>
                  <a:pt x="666750" y="114691"/>
                  <a:pt x="676275" y="121041"/>
                </a:cubicBezTo>
                <a:cubicBezTo>
                  <a:pt x="681038" y="124216"/>
                  <a:pt x="685133" y="128756"/>
                  <a:pt x="690563" y="130566"/>
                </a:cubicBezTo>
                <a:cubicBezTo>
                  <a:pt x="711060" y="137398"/>
                  <a:pt x="699980" y="134110"/>
                  <a:pt x="723900" y="140091"/>
                </a:cubicBezTo>
                <a:cubicBezTo>
                  <a:pt x="747713" y="136916"/>
                  <a:pt x="771887" y="135777"/>
                  <a:pt x="795338" y="130566"/>
                </a:cubicBezTo>
                <a:cubicBezTo>
                  <a:pt x="800925" y="129324"/>
                  <a:pt x="804311" y="123167"/>
                  <a:pt x="809625" y="121041"/>
                </a:cubicBezTo>
                <a:cubicBezTo>
                  <a:pt x="827244" y="113993"/>
                  <a:pt x="848090" y="110490"/>
                  <a:pt x="866775" y="106753"/>
                </a:cubicBezTo>
                <a:cubicBezTo>
                  <a:pt x="882098" y="96538"/>
                  <a:pt x="881986" y="95760"/>
                  <a:pt x="900113" y="87703"/>
                </a:cubicBezTo>
                <a:cubicBezTo>
                  <a:pt x="907925" y="84231"/>
                  <a:pt x="916644" y="82658"/>
                  <a:pt x="923925" y="78178"/>
                </a:cubicBezTo>
                <a:cubicBezTo>
                  <a:pt x="937445" y="69858"/>
                  <a:pt x="948816" y="58409"/>
                  <a:pt x="962025" y="49603"/>
                </a:cubicBezTo>
                <a:lnTo>
                  <a:pt x="990600" y="30553"/>
                </a:lnTo>
                <a:cubicBezTo>
                  <a:pt x="993775" y="35316"/>
                  <a:pt x="997285" y="39871"/>
                  <a:pt x="1000125" y="44841"/>
                </a:cubicBezTo>
                <a:cubicBezTo>
                  <a:pt x="1003647" y="51005"/>
                  <a:pt x="1006128" y="57727"/>
                  <a:pt x="1009650" y="63891"/>
                </a:cubicBezTo>
                <a:cubicBezTo>
                  <a:pt x="1015056" y="73352"/>
                  <a:pt x="1024371" y="86405"/>
                  <a:pt x="1033463" y="92466"/>
                </a:cubicBezTo>
                <a:cubicBezTo>
                  <a:pt x="1037640" y="95251"/>
                  <a:pt x="1043260" y="94983"/>
                  <a:pt x="1047750" y="97228"/>
                </a:cubicBezTo>
                <a:cubicBezTo>
                  <a:pt x="1056030" y="101368"/>
                  <a:pt x="1063104" y="107756"/>
                  <a:pt x="1071563" y="111516"/>
                </a:cubicBezTo>
                <a:cubicBezTo>
                  <a:pt x="1077544" y="114174"/>
                  <a:pt x="1084319" y="114480"/>
                  <a:pt x="1090613" y="116278"/>
                </a:cubicBezTo>
                <a:cubicBezTo>
                  <a:pt x="1095440" y="117657"/>
                  <a:pt x="1100138" y="119453"/>
                  <a:pt x="1104900" y="121041"/>
                </a:cubicBezTo>
                <a:cubicBezTo>
                  <a:pt x="1173163" y="116278"/>
                  <a:pt x="1241810" y="115418"/>
                  <a:pt x="1309688" y="106753"/>
                </a:cubicBezTo>
                <a:cubicBezTo>
                  <a:pt x="1317562" y="105748"/>
                  <a:pt x="1322279" y="97080"/>
                  <a:pt x="1328738" y="92466"/>
                </a:cubicBezTo>
                <a:cubicBezTo>
                  <a:pt x="1333396" y="89139"/>
                  <a:pt x="1338171" y="85975"/>
                  <a:pt x="1343025" y="82941"/>
                </a:cubicBezTo>
                <a:cubicBezTo>
                  <a:pt x="1350875" y="78035"/>
                  <a:pt x="1359674" y="74515"/>
                  <a:pt x="1366838" y="68653"/>
                </a:cubicBezTo>
                <a:cubicBezTo>
                  <a:pt x="1419630" y="25459"/>
                  <a:pt x="1373247" y="51161"/>
                  <a:pt x="1414463" y="30553"/>
                </a:cubicBezTo>
                <a:cubicBezTo>
                  <a:pt x="1417638" y="25791"/>
                  <a:pt x="1421428" y="21385"/>
                  <a:pt x="1423988" y="16266"/>
                </a:cubicBezTo>
                <a:cubicBezTo>
                  <a:pt x="1426233" y="11776"/>
                  <a:pt x="1424136" y="0"/>
                  <a:pt x="1428750" y="1978"/>
                </a:cubicBezTo>
                <a:cubicBezTo>
                  <a:pt x="1441131" y="7284"/>
                  <a:pt x="1444546" y="26293"/>
                  <a:pt x="1457325" y="30553"/>
                </a:cubicBezTo>
                <a:cubicBezTo>
                  <a:pt x="1493246" y="42528"/>
                  <a:pt x="1448963" y="26373"/>
                  <a:pt x="1485900" y="44841"/>
                </a:cubicBezTo>
                <a:cubicBezTo>
                  <a:pt x="1493897" y="48839"/>
                  <a:pt x="1511617" y="52080"/>
                  <a:pt x="1519238" y="54366"/>
                </a:cubicBezTo>
                <a:cubicBezTo>
                  <a:pt x="1566779" y="68629"/>
                  <a:pt x="1528576" y="61143"/>
                  <a:pt x="1581150" y="68653"/>
                </a:cubicBezTo>
                <a:cubicBezTo>
                  <a:pt x="1614663" y="79825"/>
                  <a:pt x="1573284" y="65283"/>
                  <a:pt x="1614488" y="82941"/>
                </a:cubicBezTo>
                <a:cubicBezTo>
                  <a:pt x="1619102" y="84918"/>
                  <a:pt x="1624013" y="86116"/>
                  <a:pt x="1628775" y="87703"/>
                </a:cubicBezTo>
                <a:cubicBezTo>
                  <a:pt x="1633538" y="90878"/>
                  <a:pt x="1637802" y="94973"/>
                  <a:pt x="1643063" y="97228"/>
                </a:cubicBezTo>
                <a:cubicBezTo>
                  <a:pt x="1652109" y="101105"/>
                  <a:pt x="1684236" y="105678"/>
                  <a:pt x="1690688" y="106753"/>
                </a:cubicBezTo>
                <a:cubicBezTo>
                  <a:pt x="1724693" y="118088"/>
                  <a:pt x="1710909" y="110709"/>
                  <a:pt x="1733550" y="125803"/>
                </a:cubicBezTo>
                <a:cubicBezTo>
                  <a:pt x="1747838" y="122628"/>
                  <a:pt x="1762424" y="120582"/>
                  <a:pt x="1776413" y="116278"/>
                </a:cubicBezTo>
                <a:cubicBezTo>
                  <a:pt x="1788337" y="112609"/>
                  <a:pt x="1809461" y="97373"/>
                  <a:pt x="1819275" y="92466"/>
                </a:cubicBezTo>
                <a:cubicBezTo>
                  <a:pt x="1823765" y="90221"/>
                  <a:pt x="1828800" y="89291"/>
                  <a:pt x="1833563" y="87703"/>
                </a:cubicBezTo>
                <a:cubicBezTo>
                  <a:pt x="1839913" y="82941"/>
                  <a:pt x="1845721" y="77354"/>
                  <a:pt x="1852613" y="73416"/>
                </a:cubicBezTo>
                <a:cubicBezTo>
                  <a:pt x="1857931" y="70377"/>
                  <a:pt x="1881820" y="64923"/>
                  <a:pt x="1885950" y="63891"/>
                </a:cubicBezTo>
                <a:cubicBezTo>
                  <a:pt x="1890713" y="60716"/>
                  <a:pt x="1897063" y="59129"/>
                  <a:pt x="1900238" y="54366"/>
                </a:cubicBezTo>
                <a:cubicBezTo>
                  <a:pt x="1924841" y="17461"/>
                  <a:pt x="1883417" y="49704"/>
                  <a:pt x="1919288" y="25791"/>
                </a:cubicBezTo>
                <a:cubicBezTo>
                  <a:pt x="1925638" y="27378"/>
                  <a:pt x="1933710" y="25925"/>
                  <a:pt x="1938338" y="30553"/>
                </a:cubicBezTo>
                <a:cubicBezTo>
                  <a:pt x="1954948" y="47163"/>
                  <a:pt x="1930322" y="51147"/>
                  <a:pt x="1952625" y="63891"/>
                </a:cubicBezTo>
                <a:cubicBezTo>
                  <a:pt x="1959653" y="67907"/>
                  <a:pt x="1968500" y="67066"/>
                  <a:pt x="1976438" y="68653"/>
                </a:cubicBezTo>
                <a:cubicBezTo>
                  <a:pt x="1981200" y="71828"/>
                  <a:pt x="1985606" y="75618"/>
                  <a:pt x="1990725" y="78178"/>
                </a:cubicBezTo>
                <a:cubicBezTo>
                  <a:pt x="2002288" y="83960"/>
                  <a:pt x="2016865" y="84441"/>
                  <a:pt x="2028825" y="87703"/>
                </a:cubicBezTo>
                <a:cubicBezTo>
                  <a:pt x="2062222" y="96811"/>
                  <a:pt x="2048564" y="96414"/>
                  <a:pt x="2076450" y="101991"/>
                </a:cubicBezTo>
                <a:cubicBezTo>
                  <a:pt x="2092953" y="105292"/>
                  <a:pt x="2122372" y="109231"/>
                  <a:pt x="2138363" y="111516"/>
                </a:cubicBezTo>
                <a:cubicBezTo>
                  <a:pt x="2166938" y="108341"/>
                  <a:pt x="2196196" y="108964"/>
                  <a:pt x="2224088" y="101991"/>
                </a:cubicBezTo>
                <a:cubicBezTo>
                  <a:pt x="2235194" y="99215"/>
                  <a:pt x="2243505" y="89810"/>
                  <a:pt x="2252663" y="82941"/>
                </a:cubicBezTo>
                <a:cubicBezTo>
                  <a:pt x="2298036" y="48911"/>
                  <a:pt x="2263653" y="67921"/>
                  <a:pt x="2300288" y="49603"/>
                </a:cubicBezTo>
                <a:cubicBezTo>
                  <a:pt x="2306602" y="40132"/>
                  <a:pt x="2309641" y="25619"/>
                  <a:pt x="2324100" y="40078"/>
                </a:cubicBezTo>
                <a:cubicBezTo>
                  <a:pt x="2332195" y="48173"/>
                  <a:pt x="2335055" y="60558"/>
                  <a:pt x="2343150" y="68653"/>
                </a:cubicBezTo>
                <a:cubicBezTo>
                  <a:pt x="2347913" y="73416"/>
                  <a:pt x="2353126" y="77767"/>
                  <a:pt x="2357438" y="82941"/>
                </a:cubicBezTo>
                <a:cubicBezTo>
                  <a:pt x="2361102" y="87338"/>
                  <a:pt x="2362305" y="93901"/>
                  <a:pt x="2366963" y="97228"/>
                </a:cubicBezTo>
                <a:cubicBezTo>
                  <a:pt x="2373919" y="102197"/>
                  <a:pt x="2383302" y="102601"/>
                  <a:pt x="2390775" y="106753"/>
                </a:cubicBezTo>
                <a:cubicBezTo>
                  <a:pt x="2397714" y="110608"/>
                  <a:pt x="2402933" y="117103"/>
                  <a:pt x="2409825" y="121041"/>
                </a:cubicBezTo>
                <a:cubicBezTo>
                  <a:pt x="2414184" y="123532"/>
                  <a:pt x="2419286" y="124424"/>
                  <a:pt x="2424113" y="125803"/>
                </a:cubicBezTo>
                <a:cubicBezTo>
                  <a:pt x="2465965" y="137760"/>
                  <a:pt x="2423201" y="123912"/>
                  <a:pt x="2457450" y="135328"/>
                </a:cubicBezTo>
                <a:cubicBezTo>
                  <a:pt x="2490788" y="132153"/>
                  <a:pt x="2524336" y="130711"/>
                  <a:pt x="2557463" y="125803"/>
                </a:cubicBezTo>
                <a:cubicBezTo>
                  <a:pt x="2567395" y="124332"/>
                  <a:pt x="2576716" y="120007"/>
                  <a:pt x="2586038" y="116278"/>
                </a:cubicBezTo>
                <a:cubicBezTo>
                  <a:pt x="2602350" y="109753"/>
                  <a:pt x="2613365" y="101097"/>
                  <a:pt x="2628900" y="92466"/>
                </a:cubicBezTo>
                <a:cubicBezTo>
                  <a:pt x="2635106" y="89018"/>
                  <a:pt x="2641786" y="86463"/>
                  <a:pt x="2647950" y="82941"/>
                </a:cubicBezTo>
                <a:cubicBezTo>
                  <a:pt x="2673801" y="68169"/>
                  <a:pt x="2650330" y="77386"/>
                  <a:pt x="2676525" y="68653"/>
                </a:cubicBezTo>
                <a:cubicBezTo>
                  <a:pt x="2701927" y="30551"/>
                  <a:pt x="2668585" y="76594"/>
                  <a:pt x="2700338" y="44841"/>
                </a:cubicBezTo>
                <a:cubicBezTo>
                  <a:pt x="2704385" y="40794"/>
                  <a:pt x="2706199" y="34950"/>
                  <a:pt x="2709863" y="30553"/>
                </a:cubicBezTo>
                <a:cubicBezTo>
                  <a:pt x="2721322" y="16802"/>
                  <a:pt x="2724390" y="16106"/>
                  <a:pt x="2738438" y="6741"/>
                </a:cubicBezTo>
                <a:cubicBezTo>
                  <a:pt x="2744788" y="8328"/>
                  <a:pt x="2751805" y="8256"/>
                  <a:pt x="2757488" y="11503"/>
                </a:cubicBezTo>
                <a:cubicBezTo>
                  <a:pt x="2766192" y="16477"/>
                  <a:pt x="2780928" y="37995"/>
                  <a:pt x="2786063" y="44841"/>
                </a:cubicBezTo>
                <a:cubicBezTo>
                  <a:pt x="2787650" y="49603"/>
                  <a:pt x="2788040" y="54951"/>
                  <a:pt x="2790825" y="59128"/>
                </a:cubicBezTo>
                <a:cubicBezTo>
                  <a:pt x="2800479" y="73609"/>
                  <a:pt x="2809265" y="75492"/>
                  <a:pt x="2824163" y="82941"/>
                </a:cubicBezTo>
                <a:cubicBezTo>
                  <a:pt x="2827338" y="87703"/>
                  <a:pt x="2829219" y="93652"/>
                  <a:pt x="2833688" y="97228"/>
                </a:cubicBezTo>
                <a:cubicBezTo>
                  <a:pt x="2837608" y="100364"/>
                  <a:pt x="2843485" y="99746"/>
                  <a:pt x="2847975" y="101991"/>
                </a:cubicBezTo>
                <a:cubicBezTo>
                  <a:pt x="2880860" y="118434"/>
                  <a:pt x="2841672" y="106369"/>
                  <a:pt x="2881313" y="116278"/>
                </a:cubicBezTo>
                <a:cubicBezTo>
                  <a:pt x="2895662" y="125845"/>
                  <a:pt x="2897730" y="128076"/>
                  <a:pt x="2914650" y="135328"/>
                </a:cubicBezTo>
                <a:cubicBezTo>
                  <a:pt x="2919264" y="137306"/>
                  <a:pt x="2924175" y="138503"/>
                  <a:pt x="2928938" y="140091"/>
                </a:cubicBezTo>
                <a:cubicBezTo>
                  <a:pt x="2952750" y="136916"/>
                  <a:pt x="2977143" y="136680"/>
                  <a:pt x="3000375" y="130566"/>
                </a:cubicBezTo>
                <a:cubicBezTo>
                  <a:pt x="3016234" y="126392"/>
                  <a:pt x="3021092" y="109879"/>
                  <a:pt x="3033713" y="101991"/>
                </a:cubicBezTo>
                <a:cubicBezTo>
                  <a:pt x="3040962" y="97460"/>
                  <a:pt x="3049588" y="95641"/>
                  <a:pt x="3057525" y="92466"/>
                </a:cubicBezTo>
                <a:cubicBezTo>
                  <a:pt x="3062288" y="87703"/>
                  <a:pt x="3067898" y="83659"/>
                  <a:pt x="3071813" y="78178"/>
                </a:cubicBezTo>
                <a:cubicBezTo>
                  <a:pt x="3081153" y="65102"/>
                  <a:pt x="3079613" y="56091"/>
                  <a:pt x="3090863" y="44841"/>
                </a:cubicBezTo>
                <a:cubicBezTo>
                  <a:pt x="3096771" y="38933"/>
                  <a:pt x="3116087" y="26437"/>
                  <a:pt x="3124200" y="21028"/>
                </a:cubicBezTo>
                <a:cubicBezTo>
                  <a:pt x="3125788" y="14678"/>
                  <a:pt x="3122613" y="3565"/>
                  <a:pt x="3128963" y="1978"/>
                </a:cubicBezTo>
                <a:cubicBezTo>
                  <a:pt x="3135497" y="345"/>
                  <a:pt x="3139979" y="10378"/>
                  <a:pt x="3143250" y="16266"/>
                </a:cubicBezTo>
                <a:cubicBezTo>
                  <a:pt x="3169549" y="63606"/>
                  <a:pt x="3130890" y="28668"/>
                  <a:pt x="3176588" y="68653"/>
                </a:cubicBezTo>
                <a:cubicBezTo>
                  <a:pt x="3196590" y="86155"/>
                  <a:pt x="3185993" y="70609"/>
                  <a:pt x="3209925" y="87703"/>
                </a:cubicBezTo>
                <a:cubicBezTo>
                  <a:pt x="3234496" y="105254"/>
                  <a:pt x="3213310" y="98921"/>
                  <a:pt x="3238500" y="111516"/>
                </a:cubicBezTo>
                <a:cubicBezTo>
                  <a:pt x="3291927" y="138228"/>
                  <a:pt x="3202474" y="86166"/>
                  <a:pt x="3271838" y="125803"/>
                </a:cubicBezTo>
                <a:cubicBezTo>
                  <a:pt x="3286966" y="134448"/>
                  <a:pt x="3283621" y="136733"/>
                  <a:pt x="3300413" y="140091"/>
                </a:cubicBezTo>
                <a:cubicBezTo>
                  <a:pt x="3311420" y="142292"/>
                  <a:pt x="3322638" y="143266"/>
                  <a:pt x="3333750" y="144853"/>
                </a:cubicBezTo>
                <a:cubicBezTo>
                  <a:pt x="3345895" y="149711"/>
                  <a:pt x="3367343" y="159966"/>
                  <a:pt x="3381375" y="159141"/>
                </a:cubicBezTo>
                <a:cubicBezTo>
                  <a:pt x="3400654" y="158007"/>
                  <a:pt x="3419475" y="152791"/>
                  <a:pt x="3438525" y="149616"/>
                </a:cubicBezTo>
                <a:cubicBezTo>
                  <a:pt x="3475733" y="131012"/>
                  <a:pt x="3440952" y="151952"/>
                  <a:pt x="3471863" y="121041"/>
                </a:cubicBezTo>
                <a:cubicBezTo>
                  <a:pt x="3491717" y="101187"/>
                  <a:pt x="3508600" y="104716"/>
                  <a:pt x="3524250" y="73416"/>
                </a:cubicBezTo>
                <a:cubicBezTo>
                  <a:pt x="3527425" y="67066"/>
                  <a:pt x="3528755" y="59386"/>
                  <a:pt x="3533775" y="54366"/>
                </a:cubicBezTo>
                <a:cubicBezTo>
                  <a:pt x="3541870" y="46271"/>
                  <a:pt x="3562350" y="35316"/>
                  <a:pt x="3562350" y="35316"/>
                </a:cubicBezTo>
                <a:cubicBezTo>
                  <a:pt x="3577768" y="50734"/>
                  <a:pt x="3599656" y="75075"/>
                  <a:pt x="3619500" y="87703"/>
                </a:cubicBezTo>
                <a:cubicBezTo>
                  <a:pt x="3628484" y="93420"/>
                  <a:pt x="3639462" y="95727"/>
                  <a:pt x="3648075" y="101991"/>
                </a:cubicBezTo>
                <a:cubicBezTo>
                  <a:pt x="3657153" y="108593"/>
                  <a:pt x="3662692" y="119366"/>
                  <a:pt x="3671888" y="125803"/>
                </a:cubicBezTo>
                <a:cubicBezTo>
                  <a:pt x="3678891" y="130705"/>
                  <a:pt x="3687888" y="131856"/>
                  <a:pt x="3695700" y="135328"/>
                </a:cubicBezTo>
                <a:cubicBezTo>
                  <a:pt x="3731011" y="151022"/>
                  <a:pt x="3699691" y="139833"/>
                  <a:pt x="3729038" y="149616"/>
                </a:cubicBezTo>
                <a:cubicBezTo>
                  <a:pt x="3754438" y="146441"/>
                  <a:pt x="3780189" y="145364"/>
                  <a:pt x="3805238" y="140091"/>
                </a:cubicBezTo>
                <a:cubicBezTo>
                  <a:pt x="3810839" y="138912"/>
                  <a:pt x="3814555" y="133406"/>
                  <a:pt x="3819525" y="130566"/>
                </a:cubicBezTo>
                <a:cubicBezTo>
                  <a:pt x="3845495" y="115726"/>
                  <a:pt x="3838020" y="125294"/>
                  <a:pt x="3867150" y="101991"/>
                </a:cubicBezTo>
                <a:cubicBezTo>
                  <a:pt x="3885811" y="87063"/>
                  <a:pt x="3887923" y="84246"/>
                  <a:pt x="3905250" y="73416"/>
                </a:cubicBezTo>
                <a:cubicBezTo>
                  <a:pt x="3913100" y="68510"/>
                  <a:pt x="3921480" y="64437"/>
                  <a:pt x="3929063" y="59128"/>
                </a:cubicBezTo>
                <a:cubicBezTo>
                  <a:pt x="3937390" y="53299"/>
                  <a:pt x="3944743" y="46177"/>
                  <a:pt x="3952875" y="40078"/>
                </a:cubicBezTo>
                <a:cubicBezTo>
                  <a:pt x="3966337" y="29982"/>
                  <a:pt x="3970395" y="28937"/>
                  <a:pt x="3986213" y="21028"/>
                </a:cubicBezTo>
                <a:cubicBezTo>
                  <a:pt x="3995738" y="27378"/>
                  <a:pt x="4008438" y="30553"/>
                  <a:pt x="4014788" y="40078"/>
                </a:cubicBezTo>
                <a:cubicBezTo>
                  <a:pt x="4020196" y="48190"/>
                  <a:pt x="4032693" y="67509"/>
                  <a:pt x="4038600" y="73416"/>
                </a:cubicBezTo>
                <a:cubicBezTo>
                  <a:pt x="4048855" y="83671"/>
                  <a:pt x="4063497" y="91570"/>
                  <a:pt x="4076700" y="97228"/>
                </a:cubicBezTo>
                <a:cubicBezTo>
                  <a:pt x="4081314" y="99206"/>
                  <a:pt x="4086400" y="99952"/>
                  <a:pt x="4090988" y="101991"/>
                </a:cubicBezTo>
                <a:cubicBezTo>
                  <a:pt x="4147318" y="127026"/>
                  <a:pt x="4091760" y="107010"/>
                  <a:pt x="4148138" y="125803"/>
                </a:cubicBezTo>
                <a:cubicBezTo>
                  <a:pt x="4152900" y="128978"/>
                  <a:pt x="4157306" y="132768"/>
                  <a:pt x="4162425" y="135328"/>
                </a:cubicBezTo>
                <a:cubicBezTo>
                  <a:pt x="4172190" y="140211"/>
                  <a:pt x="4191464" y="143041"/>
                  <a:pt x="4200525" y="144853"/>
                </a:cubicBezTo>
                <a:cubicBezTo>
                  <a:pt x="4206875" y="141678"/>
                  <a:pt x="4212840" y="137573"/>
                  <a:pt x="4219575" y="135328"/>
                </a:cubicBezTo>
                <a:cubicBezTo>
                  <a:pt x="4323968" y="100530"/>
                  <a:pt x="4207643" y="145815"/>
                  <a:pt x="4281488" y="116278"/>
                </a:cubicBezTo>
                <a:cubicBezTo>
                  <a:pt x="4293647" y="79799"/>
                  <a:pt x="4274054" y="128470"/>
                  <a:pt x="4324350" y="78178"/>
                </a:cubicBezTo>
                <a:cubicBezTo>
                  <a:pt x="4357377" y="45153"/>
                  <a:pt x="4316997" y="86583"/>
                  <a:pt x="4357688" y="40078"/>
                </a:cubicBezTo>
                <a:cubicBezTo>
                  <a:pt x="4383356" y="10742"/>
                  <a:pt x="4362006" y="40745"/>
                  <a:pt x="4381500" y="11503"/>
                </a:cubicBezTo>
                <a:cubicBezTo>
                  <a:pt x="4386263" y="14678"/>
                  <a:pt x="4392212" y="16558"/>
                  <a:pt x="4395788" y="21028"/>
                </a:cubicBezTo>
                <a:cubicBezTo>
                  <a:pt x="4398924" y="24948"/>
                  <a:pt x="4398787" y="30615"/>
                  <a:pt x="4400550" y="35316"/>
                </a:cubicBezTo>
                <a:cubicBezTo>
                  <a:pt x="4403552" y="43321"/>
                  <a:pt x="4407073" y="51124"/>
                  <a:pt x="4410075" y="59128"/>
                </a:cubicBezTo>
                <a:cubicBezTo>
                  <a:pt x="4415933" y="74750"/>
                  <a:pt x="4412868" y="73909"/>
                  <a:pt x="4424363" y="87703"/>
                </a:cubicBezTo>
                <a:cubicBezTo>
                  <a:pt x="4438353" y="104492"/>
                  <a:pt x="4447308" y="107763"/>
                  <a:pt x="4467225" y="121041"/>
                </a:cubicBezTo>
                <a:lnTo>
                  <a:pt x="4481513" y="130566"/>
                </a:lnTo>
                <a:cubicBezTo>
                  <a:pt x="4486275" y="133741"/>
                  <a:pt x="4490680" y="137532"/>
                  <a:pt x="4495800" y="140091"/>
                </a:cubicBezTo>
                <a:lnTo>
                  <a:pt x="4505325" y="14485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90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
            </a:r>
            <a:endParaRPr lang="en-US" dirty="0"/>
          </a:p>
        </p:txBody>
      </p:sp>
      <p:pic>
        <p:nvPicPr>
          <p:cNvPr id="4" name="Content Placeholder 3" descr="GoogleEarth_Image.jpg"/>
          <p:cNvPicPr>
            <a:picLocks noGrp="1" noChangeAspect="1"/>
          </p:cNvPicPr>
          <p:nvPr>
            <p:ph idx="1"/>
          </p:nvPr>
        </p:nvPicPr>
        <p:blipFill>
          <a:blip r:embed="rId2" cstate="print"/>
          <a:stretch>
            <a:fillRect/>
          </a:stretch>
        </p:blipFill>
        <p:spPr>
          <a:xfrm>
            <a:off x="0" y="1"/>
            <a:ext cx="9143999" cy="7678840"/>
          </a:xfrm>
        </p:spPr>
      </p:pic>
    </p:spTree>
    <p:extLst>
      <p:ext uri="{BB962C8B-B14F-4D97-AF65-F5344CB8AC3E}">
        <p14:creationId xmlns:p14="http://schemas.microsoft.com/office/powerpoint/2010/main" val="18419086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NewOrleansIsBelowSeaLevel_thumb.jpg"/>
          <p:cNvPicPr>
            <a:picLocks noChangeAspect="1"/>
          </p:cNvPicPr>
          <p:nvPr/>
        </p:nvPicPr>
        <p:blipFill>
          <a:blip r:embed="rId2" cstate="print"/>
          <a:stretch>
            <a:fillRect/>
          </a:stretch>
        </p:blipFill>
        <p:spPr>
          <a:xfrm>
            <a:off x="2133600" y="228600"/>
            <a:ext cx="4800600" cy="5329300"/>
          </a:xfrm>
          <a:prstGeom prst="rect">
            <a:avLst/>
          </a:prstGeom>
        </p:spPr>
      </p:pic>
    </p:spTree>
    <p:extLst>
      <p:ext uri="{BB962C8B-B14F-4D97-AF65-F5344CB8AC3E}">
        <p14:creationId xmlns:p14="http://schemas.microsoft.com/office/powerpoint/2010/main" val="10037658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sz="4000" dirty="0" smtClean="0"/>
              <a:t>4</a:t>
            </a:r>
            <a:r>
              <a:rPr lang="en-US" sz="4000" baseline="30000" dirty="0" smtClean="0"/>
              <a:t>th</a:t>
            </a:r>
            <a:r>
              <a:rPr lang="en-US" sz="4000" dirty="0" smtClean="0"/>
              <a:t> take home message</a:t>
            </a:r>
            <a:endParaRPr lang="en-US" sz="4000" dirty="0"/>
          </a:p>
        </p:txBody>
      </p:sp>
      <p:sp>
        <p:nvSpPr>
          <p:cNvPr id="142339" name="Rectangle 3"/>
          <p:cNvSpPr>
            <a:spLocks noGrp="1" noChangeArrowheads="1"/>
          </p:cNvSpPr>
          <p:nvPr>
            <p:ph type="body" idx="1"/>
          </p:nvPr>
        </p:nvSpPr>
        <p:spPr>
          <a:xfrm>
            <a:off x="457200" y="1600200"/>
            <a:ext cx="8229600" cy="3505199"/>
          </a:xfrm>
        </p:spPr>
        <p:txBody>
          <a:bodyPr/>
          <a:lstStyle/>
          <a:p>
            <a:r>
              <a:rPr lang="en-US" dirty="0" smtClean="0"/>
              <a:t>nutrient accumulation and addition rates typically observed in Louisiana had little affect on soil organic matter decomposition rates, but nutrient addition rates typically used in agricultural fields doubled soil organic matter decomposition rates.   </a:t>
            </a:r>
          </a:p>
          <a:p>
            <a:r>
              <a:rPr lang="en-US" dirty="0" smtClean="0"/>
              <a:t>even a little soil drainage can reverse decades of vertical accretion </a:t>
            </a:r>
            <a:endParaRPr lang="en-US" dirty="0"/>
          </a:p>
        </p:txBody>
      </p:sp>
    </p:spTree>
    <p:extLst>
      <p:ext uri="{BB962C8B-B14F-4D97-AF65-F5344CB8AC3E}">
        <p14:creationId xmlns:p14="http://schemas.microsoft.com/office/powerpoint/2010/main" val="163578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1WaterLevelManyMarshes.JPG"/>
          <p:cNvPicPr>
            <a:picLocks noChangeAspect="1"/>
          </p:cNvPicPr>
          <p:nvPr/>
        </p:nvPicPr>
        <p:blipFill>
          <a:blip r:embed="rId2" cstate="print"/>
          <a:stretch>
            <a:fillRect/>
          </a:stretch>
        </p:blipFill>
        <p:spPr>
          <a:xfrm>
            <a:off x="1481453" y="1447800"/>
            <a:ext cx="6214747" cy="5410200"/>
          </a:xfrm>
          <a:prstGeom prst="rect">
            <a:avLst/>
          </a:prstGeom>
        </p:spPr>
      </p:pic>
      <p:sp>
        <p:nvSpPr>
          <p:cNvPr id="5" name="Rectangle 4"/>
          <p:cNvSpPr/>
          <p:nvPr/>
        </p:nvSpPr>
        <p:spPr>
          <a:xfrm>
            <a:off x="2895600" y="1447800"/>
            <a:ext cx="4572000" cy="533400"/>
          </a:xfrm>
          <a:prstGeom prst="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p:cNvSpPr>
            <a:spLocks noGrp="1" noChangeArrowheads="1"/>
          </p:cNvSpPr>
          <p:nvPr>
            <p:ph type="title"/>
          </p:nvPr>
        </p:nvSpPr>
        <p:spPr>
          <a:xfrm>
            <a:off x="685800" y="10955"/>
            <a:ext cx="7772400" cy="1143000"/>
          </a:xfrm>
        </p:spPr>
        <p:txBody>
          <a:bodyPr/>
          <a:lstStyle/>
          <a:p>
            <a:r>
              <a:rPr lang="en-US" sz="4000" dirty="0" smtClean="0"/>
              <a:t>how do you know if your marsh is accreting fast enough?</a:t>
            </a:r>
            <a:endParaRPr lang="en-US" sz="4000" dirty="0"/>
          </a:p>
        </p:txBody>
      </p:sp>
    </p:spTree>
    <p:extLst>
      <p:ext uri="{BB962C8B-B14F-4D97-AF65-F5344CB8AC3E}">
        <p14:creationId xmlns:p14="http://schemas.microsoft.com/office/powerpoint/2010/main" val="142593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14600" y="1915762"/>
            <a:ext cx="5765800" cy="4726338"/>
          </a:xfrm>
          <a:prstGeom prst="rect">
            <a:avLst/>
          </a:prstGeom>
          <a:noFill/>
          <a:ln w="9525">
            <a:noFill/>
            <a:miter lim="800000"/>
            <a:headEnd/>
            <a:tailEnd/>
          </a:ln>
          <a:effectLst/>
        </p:spPr>
      </p:pic>
      <p:cxnSp>
        <p:nvCxnSpPr>
          <p:cNvPr id="4" name="Straight Connector 3"/>
          <p:cNvCxnSpPr/>
          <p:nvPr/>
        </p:nvCxnSpPr>
        <p:spPr>
          <a:xfrm flipH="1">
            <a:off x="5105402" y="5105400"/>
            <a:ext cx="380998" cy="609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cstate="print"/>
          <a:srcRect/>
          <a:stretch>
            <a:fillRect/>
          </a:stretch>
        </p:blipFill>
        <p:spPr bwMode="auto">
          <a:xfrm>
            <a:off x="0" y="0"/>
            <a:ext cx="9144000" cy="391978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0948175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4"/>
  <p:tag name="TPOS" val="2"/>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5846</TotalTime>
  <Words>1050</Words>
  <Application>Microsoft Office PowerPoint</Application>
  <PresentationFormat>On-screen Show (4:3)</PresentationFormat>
  <Paragraphs>137</Paragraphs>
  <Slides>84</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86" baseType="lpstr">
      <vt:lpstr>Default Design</vt:lpstr>
      <vt:lpstr>SPW 7.0 Graph</vt:lpstr>
      <vt:lpstr>PowerPoint Presentation</vt:lpstr>
      <vt:lpstr>Mississippi River Deltaic Plain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MARSH VERTICAL ACCRETION Global Sea-Level Rise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take home message</vt:lpstr>
      <vt:lpstr>what’s in marsh soil? (what’s the recipe?)</vt:lpstr>
      <vt:lpstr>Marsh vertical accretion</vt:lpstr>
      <vt:lpstr>Limiting Factors</vt:lpstr>
      <vt:lpstr>what limits vertical accretion?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2nd take home message</vt:lpstr>
      <vt:lpstr>mineral sediments matter</vt:lpstr>
      <vt:lpstr>2.  Spartina biomass is positively related to soil Fe and/or mineral sediment density</vt:lpstr>
      <vt:lpstr>PowerPoint Presentation</vt:lpstr>
      <vt:lpstr>PowerPoint Presentation</vt:lpstr>
      <vt:lpstr>PowerPoint Presentation</vt:lpstr>
      <vt:lpstr>PowerPoint Presentation</vt:lpstr>
      <vt:lpstr>PowerPoint Presentation</vt:lpstr>
      <vt:lpstr>3rd take home message</vt:lpstr>
      <vt:lpstr>soil organic matter decomposition and marsh vertical accretion</vt:lpstr>
      <vt:lpstr>soil organic matter decomposition and marsh vertical accretion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vt:lpstr>
      <vt:lpstr>PowerPoint Presentation</vt:lpstr>
      <vt:lpstr>4th take home message</vt:lpstr>
      <vt:lpstr>how do you know if your marsh is accreting fast enough?</vt:lpstr>
    </vt:vector>
  </TitlesOfParts>
  <Company>School of Forestry, Wildlife and Fisheries, LSU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Odds and Ends</dc:title>
  <dc:creator>John Andrew Nyman</dc:creator>
  <cp:lastModifiedBy>Andy Nyman</cp:lastModifiedBy>
  <cp:revision>460</cp:revision>
  <dcterms:created xsi:type="dcterms:W3CDTF">2001-11-12T14:34:06Z</dcterms:created>
  <dcterms:modified xsi:type="dcterms:W3CDTF">2018-05-23T11:40:06Z</dcterms:modified>
</cp:coreProperties>
</file>