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122"/>
  </p:notesMasterIdLst>
  <p:sldIdLst>
    <p:sldId id="674" r:id="rId4"/>
    <p:sldId id="462" r:id="rId5"/>
    <p:sldId id="590" r:id="rId6"/>
    <p:sldId id="675" r:id="rId7"/>
    <p:sldId id="631" r:id="rId8"/>
    <p:sldId id="645" r:id="rId9"/>
    <p:sldId id="630" r:id="rId10"/>
    <p:sldId id="632" r:id="rId11"/>
    <p:sldId id="655" r:id="rId12"/>
    <p:sldId id="646" r:id="rId13"/>
    <p:sldId id="647" r:id="rId14"/>
    <p:sldId id="627" r:id="rId15"/>
    <p:sldId id="625" r:id="rId16"/>
    <p:sldId id="622" r:id="rId17"/>
    <p:sldId id="623" r:id="rId18"/>
    <p:sldId id="624" r:id="rId19"/>
    <p:sldId id="626" r:id="rId20"/>
    <p:sldId id="628" r:id="rId21"/>
    <p:sldId id="666" r:id="rId22"/>
    <p:sldId id="667" r:id="rId23"/>
    <p:sldId id="649" r:id="rId24"/>
    <p:sldId id="664" r:id="rId25"/>
    <p:sldId id="663" r:id="rId26"/>
    <p:sldId id="676" r:id="rId27"/>
    <p:sldId id="657" r:id="rId28"/>
    <p:sldId id="682" r:id="rId29"/>
    <p:sldId id="679" r:id="rId30"/>
    <p:sldId id="680" r:id="rId31"/>
    <p:sldId id="660" r:id="rId32"/>
    <p:sldId id="661" r:id="rId33"/>
    <p:sldId id="678" r:id="rId34"/>
    <p:sldId id="677" r:id="rId35"/>
    <p:sldId id="662" r:id="rId36"/>
    <p:sldId id="658" r:id="rId37"/>
    <p:sldId id="681" r:id="rId38"/>
    <p:sldId id="683" r:id="rId39"/>
    <p:sldId id="650" r:id="rId40"/>
    <p:sldId id="651" r:id="rId41"/>
    <p:sldId id="668" r:id="rId42"/>
    <p:sldId id="671" r:id="rId43"/>
    <p:sldId id="669" r:id="rId44"/>
    <p:sldId id="670" r:id="rId45"/>
    <p:sldId id="652" r:id="rId46"/>
    <p:sldId id="672" r:id="rId47"/>
    <p:sldId id="673" r:id="rId48"/>
    <p:sldId id="465" r:id="rId49"/>
    <p:sldId id="473" r:id="rId50"/>
    <p:sldId id="468" r:id="rId51"/>
    <p:sldId id="469" r:id="rId52"/>
    <p:sldId id="470" r:id="rId53"/>
    <p:sldId id="600" r:id="rId54"/>
    <p:sldId id="601" r:id="rId55"/>
    <p:sldId id="471" r:id="rId56"/>
    <p:sldId id="564" r:id="rId57"/>
    <p:sldId id="565" r:id="rId58"/>
    <p:sldId id="566" r:id="rId59"/>
    <p:sldId id="567" r:id="rId60"/>
    <p:sldId id="568" r:id="rId61"/>
    <p:sldId id="602" r:id="rId62"/>
    <p:sldId id="472" r:id="rId63"/>
    <p:sldId id="475" r:id="rId64"/>
    <p:sldId id="476" r:id="rId65"/>
    <p:sldId id="477" r:id="rId66"/>
    <p:sldId id="499" r:id="rId67"/>
    <p:sldId id="500" r:id="rId68"/>
    <p:sldId id="619" r:id="rId69"/>
    <p:sldId id="562" r:id="rId70"/>
    <p:sldId id="603" r:id="rId71"/>
    <p:sldId id="604" r:id="rId72"/>
    <p:sldId id="605" r:id="rId73"/>
    <p:sldId id="606" r:id="rId74"/>
    <p:sldId id="607" r:id="rId75"/>
    <p:sldId id="616" r:id="rId76"/>
    <p:sldId id="620" r:id="rId77"/>
    <p:sldId id="617" r:id="rId78"/>
    <p:sldId id="618" r:id="rId79"/>
    <p:sldId id="532" r:id="rId80"/>
    <p:sldId id="557" r:id="rId81"/>
    <p:sldId id="550" r:id="rId82"/>
    <p:sldId id="608" r:id="rId83"/>
    <p:sldId id="551" r:id="rId84"/>
    <p:sldId id="552" r:id="rId85"/>
    <p:sldId id="533" r:id="rId86"/>
    <p:sldId id="538" r:id="rId87"/>
    <p:sldId id="534" r:id="rId88"/>
    <p:sldId id="609" r:id="rId89"/>
    <p:sldId id="535" r:id="rId90"/>
    <p:sldId id="536" r:id="rId91"/>
    <p:sldId id="537" r:id="rId92"/>
    <p:sldId id="610" r:id="rId93"/>
    <p:sldId id="539" r:id="rId94"/>
    <p:sldId id="540" r:id="rId95"/>
    <p:sldId id="541" r:id="rId96"/>
    <p:sldId id="542" r:id="rId97"/>
    <p:sldId id="543" r:id="rId98"/>
    <p:sldId id="544" r:id="rId99"/>
    <p:sldId id="545" r:id="rId100"/>
    <p:sldId id="546" r:id="rId101"/>
    <p:sldId id="547" r:id="rId102"/>
    <p:sldId id="548" r:id="rId103"/>
    <p:sldId id="611" r:id="rId104"/>
    <p:sldId id="612" r:id="rId105"/>
    <p:sldId id="549" r:id="rId106"/>
    <p:sldId id="582" r:id="rId107"/>
    <p:sldId id="613" r:id="rId108"/>
    <p:sldId id="556" r:id="rId109"/>
    <p:sldId id="644" r:id="rId110"/>
    <p:sldId id="633" r:id="rId111"/>
    <p:sldId id="634" r:id="rId112"/>
    <p:sldId id="635" r:id="rId113"/>
    <p:sldId id="636" r:id="rId114"/>
    <p:sldId id="637" r:id="rId115"/>
    <p:sldId id="638" r:id="rId116"/>
    <p:sldId id="639" r:id="rId117"/>
    <p:sldId id="640" r:id="rId118"/>
    <p:sldId id="641" r:id="rId119"/>
    <p:sldId id="642" r:id="rId120"/>
    <p:sldId id="643" r:id="rId121"/>
  </p:sldIdLst>
  <p:sldSz cx="9144000" cy="6858000" type="screen4x3"/>
  <p:notesSz cx="6858000" cy="9144000"/>
  <p:custDataLst>
    <p:tags r:id="rId123"/>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5734" autoAdjust="0"/>
  </p:normalViewPr>
  <p:slideViewPr>
    <p:cSldViewPr>
      <p:cViewPr>
        <p:scale>
          <a:sx n="80" d="100"/>
          <a:sy n="80" d="100"/>
        </p:scale>
        <p:origin x="15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gs" Target="tags/tag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98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4364ECA-80B9-413C-BDB6-23C0AB623320}" type="slidenum">
              <a:rPr lang="en-US"/>
              <a:pPr/>
              <a:t>‹#›</a:t>
            </a:fld>
            <a:endParaRPr lang="en-US"/>
          </a:p>
        </p:txBody>
      </p:sp>
    </p:spTree>
    <p:extLst>
      <p:ext uri="{BB962C8B-B14F-4D97-AF65-F5344CB8AC3E}">
        <p14:creationId xmlns:p14="http://schemas.microsoft.com/office/powerpoint/2010/main" val="14879974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64ECA-80B9-413C-BDB6-23C0AB623320}" type="slidenum">
              <a:rPr lang="en-US" smtClean="0"/>
              <a:pPr/>
              <a:t>1</a:t>
            </a:fld>
            <a:endParaRPr lang="en-US"/>
          </a:p>
        </p:txBody>
      </p:sp>
    </p:spTree>
    <p:extLst>
      <p:ext uri="{BB962C8B-B14F-4D97-AF65-F5344CB8AC3E}">
        <p14:creationId xmlns:p14="http://schemas.microsoft.com/office/powerpoint/2010/main" val="172955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8CD0B-C0B8-419F-85E2-12C28F7444A3}" type="slidenum">
              <a:rPr lang="en-US"/>
              <a:pPr/>
              <a:t>76</a:t>
            </a:fld>
            <a:endParaRPr lang="en-US"/>
          </a:p>
        </p:txBody>
      </p:sp>
      <p:sp>
        <p:nvSpPr>
          <p:cNvPr id="352258" name="Rectangle 2"/>
          <p:cNvSpPr>
            <a:spLocks noGrp="1" noRot="1" noChangeAspect="1" noChangeArrowheads="1" noTextEdit="1"/>
          </p:cNvSpPr>
          <p:nvPr>
            <p:ph type="sldImg"/>
          </p:nvPr>
        </p:nvSpPr>
        <p:spPr>
          <a:xfrm>
            <a:off x="2778125" y="1911350"/>
            <a:ext cx="1303338" cy="977900"/>
          </a:xfrm>
          <a:ln w="12700" cap="flat">
            <a:solidFill>
              <a:schemeClr val="tx1"/>
            </a:solidFill>
          </a:ln>
        </p:spPr>
      </p:sp>
      <p:sp>
        <p:nvSpPr>
          <p:cNvPr id="352259" name="Rectangle 3"/>
          <p:cNvSpPr>
            <a:spLocks noGrp="1" noChangeArrowheads="1"/>
          </p:cNvSpPr>
          <p:nvPr>
            <p:ph type="body" idx="1"/>
          </p:nvPr>
        </p:nvSpPr>
        <p:spPr>
          <a:xfrm>
            <a:off x="914400" y="4343400"/>
            <a:ext cx="5029200" cy="4114800"/>
          </a:xfrm>
          <a:ln/>
        </p:spPr>
        <p:txBody>
          <a:bodyPr lIns="69184" tIns="34762" rIns="69184" bIns="34762"/>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81393-D532-4496-A2CC-7D1525386B7B}" type="slidenum">
              <a:rPr lang="en-US"/>
              <a:pPr/>
              <a:t>83</a:t>
            </a:fld>
            <a:endParaRPr lang="en-US"/>
          </a:p>
        </p:txBody>
      </p:sp>
      <p:sp>
        <p:nvSpPr>
          <p:cNvPr id="247810" name="Rectangle 2"/>
          <p:cNvSpPr>
            <a:spLocks noGrp="1" noRot="1" noChangeAspect="1" noChangeArrowheads="1" noTextEdit="1"/>
          </p:cNvSpPr>
          <p:nvPr>
            <p:ph type="sldImg"/>
          </p:nvPr>
        </p:nvSpPr>
        <p:spPr>
          <a:xfrm>
            <a:off x="1144588" y="685800"/>
            <a:ext cx="4572000" cy="3429000"/>
          </a:xfrm>
          <a:ln/>
        </p:spPr>
      </p:sp>
      <p:sp>
        <p:nvSpPr>
          <p:cNvPr id="247811" name="Rectangle 3"/>
          <p:cNvSpPr>
            <a:spLocks noGrp="1" noChangeArrowheads="1"/>
          </p:cNvSpPr>
          <p:nvPr>
            <p:ph type="body" idx="1"/>
          </p:nvPr>
        </p:nvSpPr>
        <p:spPr>
          <a:xfrm>
            <a:off x="914400" y="4343400"/>
            <a:ext cx="5029200" cy="4114800"/>
          </a:xfrm>
        </p:spPr>
        <p:txBody>
          <a:bodyPr/>
          <a:lstStyle/>
          <a:p>
            <a:r>
              <a:rPr lang="en-US" dirty="0"/>
              <a:t>delta lobe cycle creates subsidence, so subsidence as well as </a:t>
            </a:r>
            <a:r>
              <a:rPr lang="en-US" dirty="0" err="1"/>
              <a:t>gslr</a:t>
            </a:r>
            <a:r>
              <a:rPr lang="en-US" dirty="0"/>
              <a:t>; travel a few km and subsidence differs</a:t>
            </a:r>
          </a:p>
          <a:p>
            <a:r>
              <a:rPr lang="en-US" dirty="0"/>
              <a:t>delta lobe cycle also creates wetland loss (18 ha/day from 1930-1990; 44.5 ac/day from 1930-1990)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90</a:t>
            </a:fld>
            <a:endParaRPr lang="en-US"/>
          </a:p>
        </p:txBody>
      </p:sp>
    </p:spTree>
    <p:extLst>
      <p:ext uri="{BB962C8B-B14F-4D97-AF65-F5344CB8AC3E}">
        <p14:creationId xmlns:p14="http://schemas.microsoft.com/office/powerpoint/2010/main" val="880582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5F24A-20E3-4A7C-9523-260A30EE7969}" type="slidenum">
              <a:rPr lang="en-US"/>
              <a:pPr/>
              <a:t>103</a:t>
            </a:fld>
            <a:endParaRPr lang="en-US"/>
          </a:p>
        </p:txBody>
      </p:sp>
      <p:sp>
        <p:nvSpPr>
          <p:cNvPr id="291842" name="Rectangle 2"/>
          <p:cNvSpPr>
            <a:spLocks noGrp="1" noRot="1" noChangeAspect="1" noChangeArrowheads="1" noTextEdit="1"/>
          </p:cNvSpPr>
          <p:nvPr>
            <p:ph type="sldImg"/>
          </p:nvPr>
        </p:nvSpPr>
        <p:spPr>
          <a:xfrm>
            <a:off x="1144588" y="685800"/>
            <a:ext cx="4572000" cy="3429000"/>
          </a:xfrm>
          <a:ln/>
        </p:spPr>
      </p:sp>
      <p:sp>
        <p:nvSpPr>
          <p:cNvPr id="291843" name="Rectangle 3"/>
          <p:cNvSpPr>
            <a:spLocks noGrp="1" noChangeArrowheads="1"/>
          </p:cNvSpPr>
          <p:nvPr>
            <p:ph type="body" idx="1"/>
          </p:nvPr>
        </p:nvSpPr>
        <p:spPr>
          <a:xfrm>
            <a:off x="914400" y="4343400"/>
            <a:ext cx="5029200" cy="4114800"/>
          </a:xfrm>
        </p:spPr>
        <p:txBody>
          <a:bodyPr/>
          <a:lstStyle/>
          <a:p>
            <a:r>
              <a:rPr lang="en-US" dirty="0"/>
              <a:t>delta lobe cycle creates subsidence, so subsidence as well as </a:t>
            </a:r>
            <a:r>
              <a:rPr lang="en-US" dirty="0" err="1"/>
              <a:t>gslr</a:t>
            </a:r>
            <a:r>
              <a:rPr lang="en-US" dirty="0"/>
              <a:t>; travel a few km and subsidence differs</a:t>
            </a:r>
          </a:p>
          <a:p>
            <a:r>
              <a:rPr lang="en-US" dirty="0"/>
              <a:t>delta lobe cycle also creates wetland loss (18 ha/day from 1930-1990; 44.5 ac/day from 1930-1990)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US" baseline="0" dirty="0"/>
              <a:t> = </a:t>
            </a:r>
            <a:r>
              <a:rPr lang="en-US" baseline="0" dirty="0" err="1"/>
              <a:t>Phragmites</a:t>
            </a:r>
            <a:r>
              <a:rPr lang="en-US" baseline="0" dirty="0"/>
              <a:t> in NY (</a:t>
            </a:r>
            <a:r>
              <a:rPr lang="en-US" baseline="0" dirty="0" err="1"/>
              <a:t>Montalto</a:t>
            </a:r>
            <a:r>
              <a:rPr lang="en-US" baseline="0" dirty="0"/>
              <a:t> et al. 2006)</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104</a:t>
            </a:fld>
            <a:endParaRPr lang="en-US"/>
          </a:p>
        </p:txBody>
      </p:sp>
    </p:spTree>
    <p:extLst>
      <p:ext uri="{BB962C8B-B14F-4D97-AF65-F5344CB8AC3E}">
        <p14:creationId xmlns:p14="http://schemas.microsoft.com/office/powerpoint/2010/main" val="1367654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105</a:t>
            </a:fld>
            <a:endParaRPr lang="en-US"/>
          </a:p>
        </p:txBody>
      </p:sp>
    </p:spTree>
    <p:extLst>
      <p:ext uri="{BB962C8B-B14F-4D97-AF65-F5344CB8AC3E}">
        <p14:creationId xmlns:p14="http://schemas.microsoft.com/office/powerpoint/2010/main" val="88058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5F24A-20E3-4A7C-9523-260A30EE7969}" type="slidenum">
              <a:rPr lang="en-US"/>
              <a:pPr/>
              <a:t>106</a:t>
            </a:fld>
            <a:endParaRPr lang="en-US"/>
          </a:p>
        </p:txBody>
      </p:sp>
      <p:sp>
        <p:nvSpPr>
          <p:cNvPr id="291842" name="Rectangle 2"/>
          <p:cNvSpPr>
            <a:spLocks noGrp="1" noRot="1" noChangeAspect="1" noChangeArrowheads="1" noTextEdit="1"/>
          </p:cNvSpPr>
          <p:nvPr>
            <p:ph type="sldImg"/>
          </p:nvPr>
        </p:nvSpPr>
        <p:spPr>
          <a:xfrm>
            <a:off x="1144588" y="685800"/>
            <a:ext cx="4572000" cy="3429000"/>
          </a:xfrm>
          <a:ln/>
        </p:spPr>
      </p:sp>
      <p:sp>
        <p:nvSpPr>
          <p:cNvPr id="291843" name="Rectangle 3"/>
          <p:cNvSpPr>
            <a:spLocks noGrp="1" noChangeArrowheads="1"/>
          </p:cNvSpPr>
          <p:nvPr>
            <p:ph type="body" idx="1"/>
          </p:nvPr>
        </p:nvSpPr>
        <p:spPr>
          <a:xfrm>
            <a:off x="914400" y="4343400"/>
            <a:ext cx="5029200" cy="4114800"/>
          </a:xfrm>
        </p:spPr>
        <p:txBody>
          <a:bodyPr/>
          <a:lstStyle/>
          <a:p>
            <a:r>
              <a:rPr lang="en-US" dirty="0"/>
              <a:t>delta lobe cycle creates subsidence, so subsidence as well as </a:t>
            </a:r>
            <a:r>
              <a:rPr lang="en-US" dirty="0" err="1"/>
              <a:t>gslr</a:t>
            </a:r>
            <a:r>
              <a:rPr lang="en-US" dirty="0"/>
              <a:t>; travel a few km and subsidence differs</a:t>
            </a:r>
          </a:p>
          <a:p>
            <a:r>
              <a:rPr lang="en-US" dirty="0"/>
              <a:t>delta lobe cycle also creates wetland loss (18 ha/day from 1930-1990; 44.5 ac/day from 1930-1990)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100 years…. Galveston 2.1 </a:t>
            </a:r>
            <a:r>
              <a:rPr lang="en-US" baseline="0" dirty="0" err="1"/>
              <a:t>ft</a:t>
            </a:r>
            <a:r>
              <a:rPr lang="en-US" baseline="0" dirty="0"/>
              <a:t>     Grand Isle 3.0 </a:t>
            </a:r>
            <a:r>
              <a:rPr lang="en-US" baseline="0" dirty="0" err="1"/>
              <a:t>ft</a:t>
            </a:r>
            <a:r>
              <a:rPr lang="en-US" baseline="0" dirty="0"/>
              <a:t>   Pensacola 0.7 </a:t>
            </a:r>
            <a:r>
              <a:rPr lang="en-US" baseline="0" dirty="0" err="1"/>
              <a:t>ft</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21</a:t>
            </a:fld>
            <a:endParaRPr lang="en-US"/>
          </a:p>
        </p:txBody>
      </p:sp>
    </p:spTree>
    <p:extLst>
      <p:ext uri="{BB962C8B-B14F-4D97-AF65-F5344CB8AC3E}">
        <p14:creationId xmlns:p14="http://schemas.microsoft.com/office/powerpoint/2010/main" val="90580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least 1.3 feet of rise in</a:t>
            </a:r>
            <a:r>
              <a:rPr lang="en-US" baseline="0" dirty="0"/>
              <a:t> 100 years</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22</a:t>
            </a:fld>
            <a:endParaRPr lang="en-US"/>
          </a:p>
        </p:txBody>
      </p:sp>
    </p:spTree>
    <p:extLst>
      <p:ext uri="{BB962C8B-B14F-4D97-AF65-F5344CB8AC3E}">
        <p14:creationId xmlns:p14="http://schemas.microsoft.com/office/powerpoint/2010/main" val="343566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100 years, 0.6 to 1.3 feet </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23</a:t>
            </a:fld>
            <a:endParaRPr lang="en-US"/>
          </a:p>
        </p:txBody>
      </p:sp>
    </p:spTree>
    <p:extLst>
      <p:ext uri="{BB962C8B-B14F-4D97-AF65-F5344CB8AC3E}">
        <p14:creationId xmlns:p14="http://schemas.microsoft.com/office/powerpoint/2010/main" val="361750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Chesapeake</a:t>
            </a:r>
            <a:r>
              <a:rPr lang="en-US" baseline="0" dirty="0"/>
              <a:t> is about 170 miles long</a:t>
            </a:r>
            <a:endParaRPr lang="en-US" dirty="0"/>
          </a:p>
        </p:txBody>
      </p:sp>
      <p:sp>
        <p:nvSpPr>
          <p:cNvPr id="4" name="Slide Number Placeholder 3"/>
          <p:cNvSpPr>
            <a:spLocks noGrp="1"/>
          </p:cNvSpPr>
          <p:nvPr>
            <p:ph type="sldNum" sz="quarter" idx="10"/>
          </p:nvPr>
        </p:nvSpPr>
        <p:spPr/>
        <p:txBody>
          <a:bodyPr/>
          <a:lstStyle/>
          <a:p>
            <a:fld id="{E426DFF0-FFF6-4A6C-98EF-3248653A952A}"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/Blue = 2001; 4</a:t>
            </a:r>
            <a:r>
              <a:rPr lang="en-US" baseline="30000" dirty="0"/>
              <a:t>th</a:t>
            </a:r>
            <a:r>
              <a:rPr lang="en-US" dirty="0"/>
              <a:t>/Green = 2007</a:t>
            </a:r>
          </a:p>
        </p:txBody>
      </p:sp>
      <p:sp>
        <p:nvSpPr>
          <p:cNvPr id="4" name="Slide Number Placeholder 3"/>
          <p:cNvSpPr>
            <a:spLocks noGrp="1"/>
          </p:cNvSpPr>
          <p:nvPr>
            <p:ph type="sldNum" sz="quarter" idx="10"/>
          </p:nvPr>
        </p:nvSpPr>
        <p:spPr/>
        <p:txBody>
          <a:bodyPr/>
          <a:lstStyle/>
          <a:p>
            <a:fld id="{74364ECA-80B9-413C-BDB6-23C0AB623320}" type="slidenum">
              <a:rPr lang="en-US" smtClean="0"/>
              <a:pPr/>
              <a:t>43</a:t>
            </a:fld>
            <a:endParaRPr lang="en-US"/>
          </a:p>
        </p:txBody>
      </p:sp>
    </p:spTree>
    <p:extLst>
      <p:ext uri="{BB962C8B-B14F-4D97-AF65-F5344CB8AC3E}">
        <p14:creationId xmlns:p14="http://schemas.microsoft.com/office/powerpoint/2010/main" val="420863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3</a:t>
            </a:r>
            <a:r>
              <a:rPr lang="en-US" baseline="30000" dirty="0"/>
              <a:t>rd</a:t>
            </a:r>
            <a:r>
              <a:rPr lang="en-US" dirty="0"/>
              <a:t>/Blue = 2001; 4</a:t>
            </a:r>
            <a:r>
              <a:rPr lang="en-US" baseline="30000" dirty="0"/>
              <a:t>th</a:t>
            </a:r>
            <a:r>
              <a:rPr lang="en-US" dirty="0"/>
              <a:t>/Green = 2007; 5</a:t>
            </a:r>
            <a:r>
              <a:rPr lang="en-US" baseline="30000" dirty="0"/>
              <a:t>th</a:t>
            </a:r>
            <a:r>
              <a:rPr lang="en-US" dirty="0"/>
              <a:t> = 2013</a:t>
            </a:r>
          </a:p>
          <a:p>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44</a:t>
            </a:fld>
            <a:endParaRPr lang="en-US"/>
          </a:p>
        </p:txBody>
      </p:sp>
    </p:spTree>
    <p:extLst>
      <p:ext uri="{BB962C8B-B14F-4D97-AF65-F5344CB8AC3E}">
        <p14:creationId xmlns:p14="http://schemas.microsoft.com/office/powerpoint/2010/main" val="1014308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C&amp;D = S. alt and J. </a:t>
            </a:r>
            <a:r>
              <a:rPr lang="en-US" dirty="0" err="1"/>
              <a:t>roemer</a:t>
            </a:r>
            <a:r>
              <a:rPr lang="en-US" baseline="0" dirty="0"/>
              <a:t> (Morris pub and personal </a:t>
            </a:r>
            <a:r>
              <a:rPr lang="en-US" baseline="0" dirty="0" err="1"/>
              <a:t>comm</a:t>
            </a:r>
            <a:r>
              <a:rPr lang="en-US" baseline="0" dirty="0"/>
              <a:t>)</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57</a:t>
            </a:fld>
            <a:endParaRPr lang="en-US"/>
          </a:p>
        </p:txBody>
      </p:sp>
    </p:spTree>
    <p:extLst>
      <p:ext uri="{BB962C8B-B14F-4D97-AF65-F5344CB8AC3E}">
        <p14:creationId xmlns:p14="http://schemas.microsoft.com/office/powerpoint/2010/main" val="239932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US" baseline="0" dirty="0"/>
              <a:t> = </a:t>
            </a:r>
            <a:r>
              <a:rPr lang="en-US" baseline="0" dirty="0" err="1"/>
              <a:t>Phragmites</a:t>
            </a:r>
            <a:r>
              <a:rPr lang="en-US" baseline="0" dirty="0"/>
              <a:t> in NY (</a:t>
            </a:r>
            <a:r>
              <a:rPr lang="en-US" baseline="0" dirty="0" err="1"/>
              <a:t>Montalto</a:t>
            </a:r>
            <a:r>
              <a:rPr lang="en-US" baseline="0" dirty="0"/>
              <a:t> et al. 2006)</a:t>
            </a:r>
            <a:endParaRPr lang="en-US" dirty="0"/>
          </a:p>
        </p:txBody>
      </p:sp>
      <p:sp>
        <p:nvSpPr>
          <p:cNvPr id="4" name="Slide Number Placeholder 3"/>
          <p:cNvSpPr>
            <a:spLocks noGrp="1"/>
          </p:cNvSpPr>
          <p:nvPr>
            <p:ph type="sldNum" sz="quarter" idx="10"/>
          </p:nvPr>
        </p:nvSpPr>
        <p:spPr/>
        <p:txBody>
          <a:bodyPr/>
          <a:lstStyle/>
          <a:p>
            <a:fld id="{74364ECA-80B9-413C-BDB6-23C0AB623320}" type="slidenum">
              <a:rPr lang="en-US" smtClean="0"/>
              <a:pPr/>
              <a:t>58</a:t>
            </a:fld>
            <a:endParaRPr lang="en-US"/>
          </a:p>
        </p:txBody>
      </p:sp>
    </p:spTree>
    <p:extLst>
      <p:ext uri="{BB962C8B-B14F-4D97-AF65-F5344CB8AC3E}">
        <p14:creationId xmlns:p14="http://schemas.microsoft.com/office/powerpoint/2010/main" val="136765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3CB83E-C78C-4F22-BB98-B3A75C21983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837DF2-4509-4B01-9000-15AC8049C2E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1A5B21-4A19-4D7F-9D6C-17B833C39CC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1DD8-9A59-43AF-A538-7640AE61C7FD}" type="slidenum">
              <a:rPr lang="en-US" smtClean="0"/>
              <a:pPr/>
              <a:t>‹#›</a:t>
            </a:fld>
            <a:endParaRPr lang="en-US"/>
          </a:p>
        </p:txBody>
      </p:sp>
    </p:spTree>
    <p:extLst>
      <p:ext uri="{BB962C8B-B14F-4D97-AF65-F5344CB8AC3E}">
        <p14:creationId xmlns:p14="http://schemas.microsoft.com/office/powerpoint/2010/main" val="248295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9C178F-BE70-44F1-9118-A58288C69DAF}"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9373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7284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C178F-BE70-44F1-9118-A58288C69DAF}"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9819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C178F-BE70-44F1-9118-A58288C69DAF}"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52295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9C178F-BE70-44F1-9118-A58288C69DAF}" type="datetimeFigureOut">
              <a:rPr lang="en-US" smtClean="0">
                <a:solidFill>
                  <a:prstClr val="white"/>
                </a:solidFill>
              </a:rPr>
              <a:pPr/>
              <a:t>10/3/2022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45817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913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260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968483-F572-4756-A4AD-678C77935924}"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9866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72708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79066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519C178F-BE70-44F1-9118-A58288C69DAF}"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01B5491-E959-4BD7-800A-3C312C4527D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73519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50808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08063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564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8912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13007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751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5DC5B7-20ED-448B-84D2-49C75A0D448B}"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42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3436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3585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15407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DD471-8738-4AED-AA69-699E00774B50}" type="datetimeFigureOut">
              <a:rPr lang="en-US" smtClean="0">
                <a:solidFill>
                  <a:prstClr val="white"/>
                </a:solidFill>
              </a:rPr>
              <a:pPr/>
              <a:t>10/3/2022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14011EFC-2FDA-4DB7-B74D-BBE431FBD8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3454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04D1D7-22E2-4B9D-A6D1-E404FE4D26A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CE4238-77D4-46DC-A65E-659245C99B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A5C4AFF-1F03-4B50-A095-D763CA29284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78A8B56-450F-42B0-AEF8-C36DF1A3C24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2ED0E5-926B-43D5-B029-90A8367E224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F7B490-C340-40EE-B153-174E4E39C29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A2B1DD8-9A59-43AF-A538-7640AE61C7F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Times New Roman" panose="02020603050405020304" pitchFamily="18" charset="0"/>
                <a:cs typeface="Times New Roman" panose="02020603050405020304" pitchFamily="18" charset="0"/>
              </a:defRPr>
            </a:lvl1pPr>
          </a:lstStyle>
          <a:p>
            <a:pPr fontAlgn="auto">
              <a:spcBef>
                <a:spcPts val="0"/>
              </a:spcBef>
              <a:spcAft>
                <a:spcPts val="0"/>
              </a:spcAft>
            </a:pPr>
            <a:fld id="{519C178F-BE70-44F1-9118-A58288C69DAF}" type="datetimeFigureOut">
              <a:rPr lang="en-US" smtClean="0">
                <a:solidFill>
                  <a:prstClr val="white"/>
                </a:solidFill>
              </a:rPr>
              <a:pPr fontAlgn="auto">
                <a:spcBef>
                  <a:spcPts val="0"/>
                </a:spcBef>
                <a:spcAft>
                  <a:spcPts val="0"/>
                </a:spcAft>
              </a:pPr>
              <a:t>10/3/2022</a:t>
            </a:fld>
            <a:endParaRPr lang="en-US">
              <a:solidFill>
                <a:prstClr val="white"/>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Times New Roman" panose="02020603050405020304" pitchFamily="18" charset="0"/>
                <a:cs typeface="Times New Roman" panose="02020603050405020304" pitchFamily="18" charset="0"/>
              </a:defRPr>
            </a:lvl1pPr>
          </a:lstStyle>
          <a:p>
            <a:pPr fontAlgn="auto">
              <a:spcBef>
                <a:spcPts val="0"/>
              </a:spcBef>
              <a:spcAft>
                <a:spcPts val="0"/>
              </a:spcAft>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Times New Roman" panose="02020603050405020304" pitchFamily="18" charset="0"/>
                <a:cs typeface="Times New Roman" panose="02020603050405020304" pitchFamily="18" charset="0"/>
              </a:defRPr>
            </a:lvl1pPr>
          </a:lstStyle>
          <a:p>
            <a:pPr fontAlgn="auto">
              <a:spcBef>
                <a:spcPts val="0"/>
              </a:spcBef>
              <a:spcAft>
                <a:spcPts val="0"/>
              </a:spcAft>
            </a:pPr>
            <a:fld id="{401B5491-E959-4BD7-800A-3C312C4527DB}" type="slidenum">
              <a:rPr lang="en-US" smtClean="0">
                <a:solidFill>
                  <a:prstClr val="white"/>
                </a:solidFill>
              </a:rPr>
              <a:pPr fontAlgn="auto">
                <a:spcBef>
                  <a:spcPts val="0"/>
                </a:spcBef>
                <a:spcAft>
                  <a:spcPts val="0"/>
                </a:spcAft>
              </a:pPr>
              <a:t>‹#›</a:t>
            </a:fld>
            <a:endParaRPr lang="en-US">
              <a:solidFill>
                <a:prstClr val="white"/>
              </a:solidFill>
            </a:endParaRPr>
          </a:p>
        </p:txBody>
      </p:sp>
    </p:spTree>
    <p:extLst>
      <p:ext uri="{BB962C8B-B14F-4D97-AF65-F5344CB8AC3E}">
        <p14:creationId xmlns:p14="http://schemas.microsoft.com/office/powerpoint/2010/main" val="42770934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bg1"/>
          </a:solidFill>
          <a:latin typeface="+mn-lt"/>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pPr fontAlgn="auto">
              <a:spcBef>
                <a:spcPts val="0"/>
              </a:spcBef>
              <a:spcAft>
                <a:spcPts val="0"/>
              </a:spcAft>
            </a:pPr>
            <a:fld id="{769DD471-8738-4AED-AA69-699E00774B50}" type="datetimeFigureOut">
              <a:rPr lang="en-US" smtClean="0">
                <a:solidFill>
                  <a:prstClr val="white"/>
                </a:solidFill>
                <a:latin typeface="Calibri"/>
              </a:rPr>
              <a:pPr fontAlgn="auto">
                <a:spcBef>
                  <a:spcPts val="0"/>
                </a:spcBef>
                <a:spcAft>
                  <a:spcPts val="0"/>
                </a:spcAft>
              </a:pPr>
              <a:t>10/3/2022</a:t>
            </a:fld>
            <a:endParaRPr lang="en-US">
              <a:solidFill>
                <a:prstClr val="white"/>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pPr fontAlgn="auto">
              <a:spcBef>
                <a:spcPts val="0"/>
              </a:spcBef>
              <a:spcAft>
                <a:spcPts val="0"/>
              </a:spcAft>
            </a:pPr>
            <a:endParaRPr lang="en-US">
              <a:solidFill>
                <a:prstClr val="white"/>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spcBef>
                <a:spcPts val="0"/>
              </a:spcBef>
              <a:spcAft>
                <a:spcPts val="0"/>
              </a:spcAft>
            </a:pPr>
            <a:fld id="{14011EFC-2FDA-4DB7-B74D-BBE431FBD8B2}" type="slidenum">
              <a:rPr lang="en-US" smtClean="0">
                <a:solidFill>
                  <a:prstClr val="white"/>
                </a:solidFill>
                <a:latin typeface="Calibri"/>
              </a:rPr>
              <a:pPr fontAlgn="auto">
                <a:spcBef>
                  <a:spcPts val="0"/>
                </a:spcBef>
                <a:spcAft>
                  <a:spcPts val="0"/>
                </a:spcAft>
              </a:pPr>
              <a:t>‹#›</a:t>
            </a:fld>
            <a:endParaRPr lang="en-US">
              <a:solidFill>
                <a:prstClr val="white"/>
              </a:solidFill>
              <a:latin typeface="Calibri"/>
            </a:endParaRPr>
          </a:p>
        </p:txBody>
      </p:sp>
    </p:spTree>
    <p:extLst>
      <p:ext uri="{BB962C8B-B14F-4D97-AF65-F5344CB8AC3E}">
        <p14:creationId xmlns:p14="http://schemas.microsoft.com/office/powerpoint/2010/main" val="14113579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commons/9/9b/Chesapeakewatershedmap.pn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Workshop for Coastal Wetland Wildlife Managers title slide with image of Schematic model of processes governing marsh accretion ">
            <a:extLst>
              <a:ext uri="{FF2B5EF4-FFF2-40B4-BE49-F238E27FC236}">
                <a16:creationId xmlns:a16="http://schemas.microsoft.com/office/drawing/2014/main" id="{A1E019DD-DA19-0CF6-CF5D-D4EA3E5B5C2C}"/>
              </a:ext>
            </a:extLst>
          </p:cNvPr>
          <p:cNvGrpSpPr/>
          <p:nvPr/>
        </p:nvGrpSpPr>
        <p:grpSpPr>
          <a:xfrm>
            <a:off x="609254" y="126170"/>
            <a:ext cx="7888891" cy="6720778"/>
            <a:chOff x="609254" y="126170"/>
            <a:chExt cx="7888891" cy="6720778"/>
          </a:xfrm>
        </p:grpSpPr>
        <p:pic>
          <p:nvPicPr>
            <p:cNvPr id="52226" name="Picture 2"/>
            <p:cNvPicPr>
              <a:picLocks noChangeAspect="1" noChangeArrowheads="1"/>
            </p:cNvPicPr>
            <p:nvPr/>
          </p:nvPicPr>
          <p:blipFill>
            <a:blip r:embed="rId3" cstate="print"/>
            <a:srcRect/>
            <a:stretch>
              <a:fillRect/>
            </a:stretch>
          </p:blipFill>
          <p:spPr bwMode="auto">
            <a:xfrm>
              <a:off x="1018635" y="1436346"/>
              <a:ext cx="7106730" cy="5010492"/>
            </a:xfrm>
            <a:prstGeom prst="rect">
              <a:avLst/>
            </a:prstGeom>
            <a:noFill/>
            <a:ln w="9525">
              <a:noFill/>
              <a:miter lim="800000"/>
              <a:headEnd/>
              <a:tailEnd/>
            </a:ln>
          </p:spPr>
        </p:pic>
        <p:sp>
          <p:nvSpPr>
            <p:cNvPr id="52227" name="Freeform 3"/>
            <p:cNvSpPr>
              <a:spLocks/>
            </p:cNvSpPr>
            <p:nvPr/>
          </p:nvSpPr>
          <p:spPr bwMode="auto">
            <a:xfrm>
              <a:off x="1345980" y="4389125"/>
              <a:ext cx="661987" cy="361950"/>
            </a:xfrm>
            <a:custGeom>
              <a:avLst/>
              <a:gdLst>
                <a:gd name="T0" fmla="*/ 112 w 417"/>
                <a:gd name="T1" fmla="*/ 210 h 228"/>
                <a:gd name="T2" fmla="*/ 358 w 417"/>
                <a:gd name="T3" fmla="*/ 213 h 228"/>
                <a:gd name="T4" fmla="*/ 394 w 417"/>
                <a:gd name="T5" fmla="*/ 150 h 228"/>
                <a:gd name="T6" fmla="*/ 406 w 417"/>
                <a:gd name="T7" fmla="*/ 123 h 228"/>
                <a:gd name="T8" fmla="*/ 379 w 417"/>
                <a:gd name="T9" fmla="*/ 27 h 228"/>
                <a:gd name="T10" fmla="*/ 364 w 417"/>
                <a:gd name="T11" fmla="*/ 15 h 228"/>
                <a:gd name="T12" fmla="*/ 319 w 417"/>
                <a:gd name="T13" fmla="*/ 42 h 228"/>
                <a:gd name="T14" fmla="*/ 268 w 417"/>
                <a:gd name="T15" fmla="*/ 0 h 228"/>
                <a:gd name="T16" fmla="*/ 241 w 417"/>
                <a:gd name="T17" fmla="*/ 12 h 228"/>
                <a:gd name="T18" fmla="*/ 214 w 417"/>
                <a:gd name="T19" fmla="*/ 33 h 228"/>
                <a:gd name="T20" fmla="*/ 151 w 417"/>
                <a:gd name="T21" fmla="*/ 3 h 228"/>
                <a:gd name="T22" fmla="*/ 136 w 417"/>
                <a:gd name="T23" fmla="*/ 27 h 228"/>
                <a:gd name="T24" fmla="*/ 130 w 417"/>
                <a:gd name="T25" fmla="*/ 45 h 228"/>
                <a:gd name="T26" fmla="*/ 82 w 417"/>
                <a:gd name="T27" fmla="*/ 36 h 228"/>
                <a:gd name="T28" fmla="*/ 67 w 417"/>
                <a:gd name="T29" fmla="*/ 9 h 228"/>
                <a:gd name="T30" fmla="*/ 55 w 417"/>
                <a:gd name="T31" fmla="*/ 39 h 228"/>
                <a:gd name="T32" fmla="*/ 16 w 417"/>
                <a:gd name="T33" fmla="*/ 48 h 228"/>
                <a:gd name="T34" fmla="*/ 16 w 417"/>
                <a:gd name="T35" fmla="*/ 147 h 228"/>
                <a:gd name="T36" fmla="*/ 28 w 417"/>
                <a:gd name="T37" fmla="*/ 210 h 228"/>
                <a:gd name="T38" fmla="*/ 112 w 417"/>
                <a:gd name="T39" fmla="*/ 210 h 2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7"/>
                <a:gd name="T61" fmla="*/ 0 h 228"/>
                <a:gd name="T62" fmla="*/ 417 w 417"/>
                <a:gd name="T63" fmla="*/ 228 h 2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7" h="228">
                  <a:moveTo>
                    <a:pt x="112" y="210"/>
                  </a:moveTo>
                  <a:cubicBezTo>
                    <a:pt x="204" y="214"/>
                    <a:pt x="255" y="215"/>
                    <a:pt x="358" y="213"/>
                  </a:cubicBezTo>
                  <a:cubicBezTo>
                    <a:pt x="384" y="195"/>
                    <a:pt x="382" y="175"/>
                    <a:pt x="394" y="150"/>
                  </a:cubicBezTo>
                  <a:cubicBezTo>
                    <a:pt x="398" y="141"/>
                    <a:pt x="406" y="123"/>
                    <a:pt x="406" y="123"/>
                  </a:cubicBezTo>
                  <a:cubicBezTo>
                    <a:pt x="403" y="58"/>
                    <a:pt x="417" y="53"/>
                    <a:pt x="379" y="27"/>
                  </a:cubicBezTo>
                  <a:cubicBezTo>
                    <a:pt x="376" y="23"/>
                    <a:pt x="372" y="12"/>
                    <a:pt x="364" y="15"/>
                  </a:cubicBezTo>
                  <a:cubicBezTo>
                    <a:pt x="354" y="18"/>
                    <a:pt x="329" y="35"/>
                    <a:pt x="319" y="42"/>
                  </a:cubicBezTo>
                  <a:cubicBezTo>
                    <a:pt x="281" y="36"/>
                    <a:pt x="295" y="18"/>
                    <a:pt x="268" y="0"/>
                  </a:cubicBezTo>
                  <a:cubicBezTo>
                    <a:pt x="258" y="3"/>
                    <a:pt x="251" y="9"/>
                    <a:pt x="241" y="12"/>
                  </a:cubicBezTo>
                  <a:cubicBezTo>
                    <a:pt x="233" y="20"/>
                    <a:pt x="214" y="33"/>
                    <a:pt x="214" y="33"/>
                  </a:cubicBezTo>
                  <a:cubicBezTo>
                    <a:pt x="178" y="30"/>
                    <a:pt x="169" y="30"/>
                    <a:pt x="151" y="3"/>
                  </a:cubicBezTo>
                  <a:cubicBezTo>
                    <a:pt x="137" y="8"/>
                    <a:pt x="140" y="14"/>
                    <a:pt x="136" y="27"/>
                  </a:cubicBezTo>
                  <a:cubicBezTo>
                    <a:pt x="134" y="33"/>
                    <a:pt x="130" y="45"/>
                    <a:pt x="130" y="45"/>
                  </a:cubicBezTo>
                  <a:cubicBezTo>
                    <a:pt x="123" y="44"/>
                    <a:pt x="92" y="48"/>
                    <a:pt x="82" y="36"/>
                  </a:cubicBezTo>
                  <a:cubicBezTo>
                    <a:pt x="76" y="28"/>
                    <a:pt x="67" y="9"/>
                    <a:pt x="67" y="9"/>
                  </a:cubicBezTo>
                  <a:cubicBezTo>
                    <a:pt x="46" y="16"/>
                    <a:pt x="67" y="6"/>
                    <a:pt x="55" y="39"/>
                  </a:cubicBezTo>
                  <a:cubicBezTo>
                    <a:pt x="50" y="52"/>
                    <a:pt x="29" y="47"/>
                    <a:pt x="16" y="48"/>
                  </a:cubicBezTo>
                  <a:cubicBezTo>
                    <a:pt x="4" y="85"/>
                    <a:pt x="12" y="56"/>
                    <a:pt x="16" y="147"/>
                  </a:cubicBezTo>
                  <a:cubicBezTo>
                    <a:pt x="19" y="210"/>
                    <a:pt x="0" y="201"/>
                    <a:pt x="28" y="210"/>
                  </a:cubicBezTo>
                  <a:cubicBezTo>
                    <a:pt x="40" y="228"/>
                    <a:pt x="105" y="223"/>
                    <a:pt x="112" y="210"/>
                  </a:cubicBezTo>
                  <a:close/>
                </a:path>
              </a:pathLst>
            </a:custGeom>
            <a:solidFill>
              <a:schemeClr val="accent1"/>
            </a:solidFill>
            <a:ln w="9525">
              <a:solidFill>
                <a:schemeClr val="tx1"/>
              </a:solidFill>
              <a:round/>
              <a:headEnd/>
              <a:tailEnd/>
            </a:ln>
          </p:spPr>
          <p:txBody>
            <a:bodyPr/>
            <a:lstStyle/>
            <a:p>
              <a:r>
                <a:rPr lang="en-US" sz="1600" dirty="0"/>
                <a:t>pond</a:t>
              </a:r>
              <a:endParaRPr lang="en-US" dirty="0"/>
            </a:p>
          </p:txBody>
        </p:sp>
        <p:sp>
          <p:nvSpPr>
            <p:cNvPr id="52228" name="Freeform 4"/>
            <p:cNvSpPr>
              <a:spLocks/>
            </p:cNvSpPr>
            <p:nvPr/>
          </p:nvSpPr>
          <p:spPr bwMode="auto">
            <a:xfrm>
              <a:off x="4408722" y="3852550"/>
              <a:ext cx="1392238" cy="1073150"/>
            </a:xfrm>
            <a:custGeom>
              <a:avLst/>
              <a:gdLst>
                <a:gd name="T0" fmla="*/ 664 w 877"/>
                <a:gd name="T1" fmla="*/ 622 h 676"/>
                <a:gd name="T2" fmla="*/ 820 w 877"/>
                <a:gd name="T3" fmla="*/ 610 h 676"/>
                <a:gd name="T4" fmla="*/ 844 w 877"/>
                <a:gd name="T5" fmla="*/ 556 h 676"/>
                <a:gd name="T6" fmla="*/ 814 w 877"/>
                <a:gd name="T7" fmla="*/ 340 h 676"/>
                <a:gd name="T8" fmla="*/ 802 w 877"/>
                <a:gd name="T9" fmla="*/ 322 h 676"/>
                <a:gd name="T10" fmla="*/ 784 w 877"/>
                <a:gd name="T11" fmla="*/ 310 h 676"/>
                <a:gd name="T12" fmla="*/ 730 w 877"/>
                <a:gd name="T13" fmla="*/ 244 h 676"/>
                <a:gd name="T14" fmla="*/ 682 w 877"/>
                <a:gd name="T15" fmla="*/ 202 h 676"/>
                <a:gd name="T16" fmla="*/ 664 w 877"/>
                <a:gd name="T17" fmla="*/ 190 h 676"/>
                <a:gd name="T18" fmla="*/ 472 w 877"/>
                <a:gd name="T19" fmla="*/ 250 h 676"/>
                <a:gd name="T20" fmla="*/ 370 w 877"/>
                <a:gd name="T21" fmla="*/ 190 h 676"/>
                <a:gd name="T22" fmla="*/ 376 w 877"/>
                <a:gd name="T23" fmla="*/ 112 h 676"/>
                <a:gd name="T24" fmla="*/ 388 w 877"/>
                <a:gd name="T25" fmla="*/ 94 h 676"/>
                <a:gd name="T26" fmla="*/ 352 w 877"/>
                <a:gd name="T27" fmla="*/ 40 h 676"/>
                <a:gd name="T28" fmla="*/ 310 w 877"/>
                <a:gd name="T29" fmla="*/ 10 h 676"/>
                <a:gd name="T30" fmla="*/ 256 w 877"/>
                <a:gd name="T31" fmla="*/ 46 h 676"/>
                <a:gd name="T32" fmla="*/ 238 w 877"/>
                <a:gd name="T33" fmla="*/ 40 h 676"/>
                <a:gd name="T34" fmla="*/ 214 w 877"/>
                <a:gd name="T35" fmla="*/ 4 h 676"/>
                <a:gd name="T36" fmla="*/ 178 w 877"/>
                <a:gd name="T37" fmla="*/ 52 h 676"/>
                <a:gd name="T38" fmla="*/ 130 w 877"/>
                <a:gd name="T39" fmla="*/ 10 h 676"/>
                <a:gd name="T40" fmla="*/ 112 w 877"/>
                <a:gd name="T41" fmla="*/ 16 h 676"/>
                <a:gd name="T42" fmla="*/ 88 w 877"/>
                <a:gd name="T43" fmla="*/ 52 h 676"/>
                <a:gd name="T44" fmla="*/ 34 w 877"/>
                <a:gd name="T45" fmla="*/ 28 h 676"/>
                <a:gd name="T46" fmla="*/ 16 w 877"/>
                <a:gd name="T47" fmla="*/ 172 h 676"/>
                <a:gd name="T48" fmla="*/ 34 w 877"/>
                <a:gd name="T49" fmla="*/ 472 h 676"/>
                <a:gd name="T50" fmla="*/ 40 w 877"/>
                <a:gd name="T51" fmla="*/ 574 h 676"/>
                <a:gd name="T52" fmla="*/ 166 w 877"/>
                <a:gd name="T53" fmla="*/ 634 h 676"/>
                <a:gd name="T54" fmla="*/ 286 w 877"/>
                <a:gd name="T55" fmla="*/ 658 h 676"/>
                <a:gd name="T56" fmla="*/ 358 w 877"/>
                <a:gd name="T57" fmla="*/ 676 h 676"/>
                <a:gd name="T58" fmla="*/ 592 w 877"/>
                <a:gd name="T59" fmla="*/ 652 h 676"/>
                <a:gd name="T60" fmla="*/ 670 w 877"/>
                <a:gd name="T61" fmla="*/ 628 h 676"/>
                <a:gd name="T62" fmla="*/ 664 w 877"/>
                <a:gd name="T63" fmla="*/ 622 h 6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7"/>
                <a:gd name="T97" fmla="*/ 0 h 676"/>
                <a:gd name="T98" fmla="*/ 877 w 877"/>
                <a:gd name="T99" fmla="*/ 676 h 6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7" h="676">
                  <a:moveTo>
                    <a:pt x="664" y="622"/>
                  </a:moveTo>
                  <a:cubicBezTo>
                    <a:pt x="716" y="620"/>
                    <a:pt x="779" y="643"/>
                    <a:pt x="820" y="610"/>
                  </a:cubicBezTo>
                  <a:cubicBezTo>
                    <a:pt x="835" y="598"/>
                    <a:pt x="844" y="556"/>
                    <a:pt x="844" y="556"/>
                  </a:cubicBezTo>
                  <a:cubicBezTo>
                    <a:pt x="842" y="503"/>
                    <a:pt x="877" y="382"/>
                    <a:pt x="814" y="340"/>
                  </a:cubicBezTo>
                  <a:cubicBezTo>
                    <a:pt x="810" y="334"/>
                    <a:pt x="807" y="327"/>
                    <a:pt x="802" y="322"/>
                  </a:cubicBezTo>
                  <a:cubicBezTo>
                    <a:pt x="797" y="317"/>
                    <a:pt x="789" y="315"/>
                    <a:pt x="784" y="310"/>
                  </a:cubicBezTo>
                  <a:cubicBezTo>
                    <a:pt x="761" y="283"/>
                    <a:pt x="758" y="263"/>
                    <a:pt x="730" y="244"/>
                  </a:cubicBezTo>
                  <a:cubicBezTo>
                    <a:pt x="710" y="214"/>
                    <a:pt x="724" y="230"/>
                    <a:pt x="682" y="202"/>
                  </a:cubicBezTo>
                  <a:cubicBezTo>
                    <a:pt x="676" y="198"/>
                    <a:pt x="664" y="190"/>
                    <a:pt x="664" y="190"/>
                  </a:cubicBezTo>
                  <a:cubicBezTo>
                    <a:pt x="577" y="196"/>
                    <a:pt x="540" y="205"/>
                    <a:pt x="472" y="250"/>
                  </a:cubicBezTo>
                  <a:cubicBezTo>
                    <a:pt x="396" y="244"/>
                    <a:pt x="392" y="255"/>
                    <a:pt x="370" y="190"/>
                  </a:cubicBezTo>
                  <a:cubicBezTo>
                    <a:pt x="372" y="164"/>
                    <a:pt x="371" y="138"/>
                    <a:pt x="376" y="112"/>
                  </a:cubicBezTo>
                  <a:cubicBezTo>
                    <a:pt x="377" y="105"/>
                    <a:pt x="387" y="101"/>
                    <a:pt x="388" y="94"/>
                  </a:cubicBezTo>
                  <a:cubicBezTo>
                    <a:pt x="392" y="69"/>
                    <a:pt x="369" y="51"/>
                    <a:pt x="352" y="40"/>
                  </a:cubicBezTo>
                  <a:cubicBezTo>
                    <a:pt x="331" y="9"/>
                    <a:pt x="349" y="0"/>
                    <a:pt x="310" y="10"/>
                  </a:cubicBezTo>
                  <a:cubicBezTo>
                    <a:pt x="289" y="24"/>
                    <a:pt x="274" y="28"/>
                    <a:pt x="256" y="46"/>
                  </a:cubicBezTo>
                  <a:cubicBezTo>
                    <a:pt x="250" y="44"/>
                    <a:pt x="242" y="44"/>
                    <a:pt x="238" y="40"/>
                  </a:cubicBezTo>
                  <a:cubicBezTo>
                    <a:pt x="228" y="30"/>
                    <a:pt x="214" y="4"/>
                    <a:pt x="214" y="4"/>
                  </a:cubicBezTo>
                  <a:cubicBezTo>
                    <a:pt x="192" y="18"/>
                    <a:pt x="192" y="31"/>
                    <a:pt x="178" y="52"/>
                  </a:cubicBezTo>
                  <a:cubicBezTo>
                    <a:pt x="154" y="44"/>
                    <a:pt x="144" y="31"/>
                    <a:pt x="130" y="10"/>
                  </a:cubicBezTo>
                  <a:cubicBezTo>
                    <a:pt x="124" y="12"/>
                    <a:pt x="116" y="12"/>
                    <a:pt x="112" y="16"/>
                  </a:cubicBezTo>
                  <a:cubicBezTo>
                    <a:pt x="102" y="26"/>
                    <a:pt x="88" y="52"/>
                    <a:pt x="88" y="52"/>
                  </a:cubicBezTo>
                  <a:cubicBezTo>
                    <a:pt x="68" y="45"/>
                    <a:pt x="54" y="35"/>
                    <a:pt x="34" y="28"/>
                  </a:cubicBezTo>
                  <a:cubicBezTo>
                    <a:pt x="0" y="79"/>
                    <a:pt x="16" y="48"/>
                    <a:pt x="16" y="172"/>
                  </a:cubicBezTo>
                  <a:cubicBezTo>
                    <a:pt x="16" y="274"/>
                    <a:pt x="21" y="372"/>
                    <a:pt x="34" y="472"/>
                  </a:cubicBezTo>
                  <a:cubicBezTo>
                    <a:pt x="36" y="506"/>
                    <a:pt x="36" y="540"/>
                    <a:pt x="40" y="574"/>
                  </a:cubicBezTo>
                  <a:cubicBezTo>
                    <a:pt x="49" y="642"/>
                    <a:pt x="112" y="625"/>
                    <a:pt x="166" y="634"/>
                  </a:cubicBezTo>
                  <a:cubicBezTo>
                    <a:pt x="212" y="657"/>
                    <a:pt x="224" y="653"/>
                    <a:pt x="286" y="658"/>
                  </a:cubicBezTo>
                  <a:cubicBezTo>
                    <a:pt x="311" y="663"/>
                    <a:pt x="334" y="668"/>
                    <a:pt x="358" y="676"/>
                  </a:cubicBezTo>
                  <a:cubicBezTo>
                    <a:pt x="441" y="670"/>
                    <a:pt x="508" y="657"/>
                    <a:pt x="592" y="652"/>
                  </a:cubicBezTo>
                  <a:cubicBezTo>
                    <a:pt x="593" y="652"/>
                    <a:pt x="664" y="632"/>
                    <a:pt x="670" y="628"/>
                  </a:cubicBezTo>
                  <a:cubicBezTo>
                    <a:pt x="672" y="626"/>
                    <a:pt x="666" y="624"/>
                    <a:pt x="664" y="622"/>
                  </a:cubicBezTo>
                  <a:close/>
                </a:path>
              </a:pathLst>
            </a:custGeom>
            <a:solidFill>
              <a:schemeClr val="accent1"/>
            </a:solidFill>
            <a:ln w="9525">
              <a:solidFill>
                <a:schemeClr val="tx1"/>
              </a:solidFill>
              <a:round/>
              <a:headEnd/>
              <a:tailEnd/>
            </a:ln>
          </p:spPr>
          <p:txBody>
            <a:bodyPr/>
            <a:lstStyle/>
            <a:p>
              <a:endParaRPr lang="en-US" dirty="0"/>
            </a:p>
            <a:p>
              <a:endParaRPr lang="en-US" dirty="0"/>
            </a:p>
            <a:p>
              <a:r>
                <a:rPr lang="en-US" sz="1600" dirty="0"/>
                <a:t>pond</a:t>
              </a:r>
              <a:endParaRPr lang="en-US" dirty="0"/>
            </a:p>
          </p:txBody>
        </p:sp>
        <p:sp>
          <p:nvSpPr>
            <p:cNvPr id="52229" name="TextBox 9"/>
            <p:cNvSpPr txBox="1">
              <a:spLocks noChangeArrowheads="1"/>
            </p:cNvSpPr>
            <p:nvPr/>
          </p:nvSpPr>
          <p:spPr bwMode="auto">
            <a:xfrm>
              <a:off x="1558329" y="6446838"/>
              <a:ext cx="5990743" cy="400110"/>
            </a:xfrm>
            <a:prstGeom prst="rect">
              <a:avLst/>
            </a:prstGeom>
            <a:noFill/>
            <a:ln w="9525">
              <a:noFill/>
              <a:miter lim="800000"/>
              <a:headEnd/>
              <a:tailEnd/>
            </a:ln>
          </p:spPr>
          <p:txBody>
            <a:bodyPr wrap="none">
              <a:spAutoFit/>
            </a:bodyPr>
            <a:lstStyle/>
            <a:p>
              <a:pPr algn="ctr"/>
              <a:r>
                <a:rPr lang="en-US" sz="2000" dirty="0">
                  <a:solidFill>
                    <a:srgbClr val="FFFFFF"/>
                  </a:solidFill>
                  <a:latin typeface="Times New Roman" pitchFamily="18" charset="0"/>
                </a:rPr>
                <a:t>modified from </a:t>
              </a:r>
              <a:r>
                <a:rPr lang="en-US" sz="2000" dirty="0" err="1">
                  <a:solidFill>
                    <a:srgbClr val="FFFFFF"/>
                  </a:solidFill>
                  <a:latin typeface="Times New Roman" pitchFamily="18" charset="0"/>
                </a:rPr>
                <a:t>DeLaune</a:t>
              </a:r>
              <a:r>
                <a:rPr lang="en-US" sz="2000" dirty="0">
                  <a:solidFill>
                    <a:srgbClr val="FFFFFF"/>
                  </a:solidFill>
                  <a:latin typeface="Times New Roman" pitchFamily="18" charset="0"/>
                </a:rPr>
                <a:t> et al. 1990.  Catena 17:277-288</a:t>
              </a:r>
            </a:p>
          </p:txBody>
        </p:sp>
        <p:sp>
          <p:nvSpPr>
            <p:cNvPr id="2" name="Rectangle 1"/>
            <p:cNvSpPr/>
            <p:nvPr/>
          </p:nvSpPr>
          <p:spPr>
            <a:xfrm>
              <a:off x="1071460" y="5886920"/>
              <a:ext cx="889000" cy="20610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descr="Workshop for Coastal Wetland Wildlife Managers title slide with image of Schematic model of processes governing marsh accretion &#10;"/>
            <p:cNvSpPr txBox="1"/>
            <p:nvPr/>
          </p:nvSpPr>
          <p:spPr>
            <a:xfrm>
              <a:off x="609254" y="126170"/>
              <a:ext cx="7888891" cy="1261884"/>
            </a:xfrm>
            <a:prstGeom prst="rect">
              <a:avLst/>
            </a:prstGeom>
            <a:noFill/>
          </p:spPr>
          <p:txBody>
            <a:bodyPr wrap="none" rtlCol="0">
              <a:spAutoFit/>
            </a:bodyPr>
            <a:lstStyle/>
            <a:p>
              <a:pPr algn="ctr"/>
              <a:r>
                <a:rPr lang="en-US" sz="2800" b="1" dirty="0"/>
                <a:t>Workshop for Coastal Wetland Wildlife Managers</a:t>
              </a:r>
              <a:endParaRPr lang="en-US" sz="2800" dirty="0"/>
            </a:p>
            <a:p>
              <a:pPr algn="ctr"/>
              <a:r>
                <a:rPr lang="en-US" b="1" dirty="0"/>
                <a:t>21 – 25 May 2018, </a:t>
              </a:r>
            </a:p>
            <a:p>
              <a:pPr algn="ctr"/>
              <a:r>
                <a:rPr lang="en-US" b="1" dirty="0"/>
                <a:t>Rockefeller Refuge, Grand Chenier, Louisiana</a:t>
              </a:r>
              <a:endParaRPr lang="en-US" dirty="0"/>
            </a:p>
          </p:txBody>
        </p:sp>
      </p:grpSp>
    </p:spTree>
    <p:extLst>
      <p:ext uri="{BB962C8B-B14F-4D97-AF65-F5344CB8AC3E}">
        <p14:creationId xmlns:p14="http://schemas.microsoft.com/office/powerpoint/2010/main" val="1595773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5" y="2205564"/>
            <a:ext cx="868680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3" name="Picture 3" descr="Images of Viosca, Jr.  P.  1928.  Ecology 9:216-229. excerpt: Louisiana wet lands and the value of their wild life and fishery resources - our vanishing aquatic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35" y="1508741"/>
            <a:ext cx="8686800" cy="70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76385" y="587030"/>
            <a:ext cx="5268750" cy="461665"/>
          </a:xfrm>
          <a:prstGeom prst="rect">
            <a:avLst/>
          </a:prstGeom>
          <a:noFill/>
        </p:spPr>
        <p:txBody>
          <a:bodyPr wrap="none" rtlCol="0">
            <a:spAutoFit/>
          </a:bodyPr>
          <a:lstStyle/>
          <a:p>
            <a:pPr algn="ctr"/>
            <a:r>
              <a:rPr lang="en-US" dirty="0" err="1"/>
              <a:t>Viosca</a:t>
            </a:r>
            <a:r>
              <a:rPr lang="en-US" dirty="0"/>
              <a:t>, Jr.  P.  1928.  Ecology 9:216-229.</a:t>
            </a:r>
          </a:p>
        </p:txBody>
      </p:sp>
    </p:spTree>
    <p:extLst>
      <p:ext uri="{BB962C8B-B14F-4D97-AF65-F5344CB8AC3E}">
        <p14:creationId xmlns:p14="http://schemas.microsoft.com/office/powerpoint/2010/main" val="29629012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DIRT"/>
          <p:cNvPicPr>
            <a:picLocks noGrp="1" noChangeAspect="1" noChangeArrowheads="1"/>
          </p:cNvPicPr>
          <p:nvPr>
            <p:ph type="body" idx="1"/>
          </p:nvPr>
        </p:nvPicPr>
        <p:blipFill>
          <a:blip r:embed="rId2" cstate="print"/>
          <a:srcRect/>
          <a:stretch>
            <a:fillRect/>
          </a:stretch>
        </p:blipFill>
        <p:spPr>
          <a:xfrm>
            <a:off x="0" y="0"/>
            <a:ext cx="9144000" cy="5991225"/>
          </a:xfrm>
          <a:noFill/>
          <a:ln/>
        </p:spPr>
      </p:pic>
      <p:pic>
        <p:nvPicPr>
          <p:cNvPr id="260099" name="Picture 3" descr="STEMS"/>
          <p:cNvPicPr>
            <a:picLocks noChangeAspect="1" noChangeArrowheads="1"/>
          </p:cNvPicPr>
          <p:nvPr/>
        </p:nvPicPr>
        <p:blipFill>
          <a:blip r:embed="rId3" cstate="print"/>
          <a:srcRect/>
          <a:stretch>
            <a:fillRect/>
          </a:stretch>
        </p:blipFill>
        <p:spPr bwMode="auto">
          <a:xfrm>
            <a:off x="3997325" y="0"/>
            <a:ext cx="5146675" cy="68580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ild profile"/>
          <p:cNvPicPr>
            <a:picLocks noChangeAspect="1" noChangeArrowheads="1"/>
          </p:cNvPicPr>
          <p:nvPr/>
        </p:nvPicPr>
        <p:blipFill>
          <a:blip r:embed="rId2" cstate="print"/>
          <a:srcRect t="5869"/>
          <a:stretch>
            <a:fillRect/>
          </a:stretch>
        </p:blipFill>
        <p:spPr bwMode="auto">
          <a:xfrm>
            <a:off x="0" y="-16075"/>
            <a:ext cx="5005387" cy="6874076"/>
          </a:xfrm>
          <a:prstGeom prst="rect">
            <a:avLst/>
          </a:prstGeom>
          <a:noFill/>
          <a:ln w="9525">
            <a:noFill/>
            <a:miter lim="800000"/>
            <a:headEnd/>
            <a:tailEnd/>
          </a:ln>
          <a:effectLst/>
        </p:spPr>
      </p:pic>
    </p:spTree>
    <p:extLst>
      <p:ext uri="{BB962C8B-B14F-4D97-AF65-F5344CB8AC3E}">
        <p14:creationId xmlns:p14="http://schemas.microsoft.com/office/powerpoint/2010/main" val="1671164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 profiles"/>
          <p:cNvPicPr>
            <a:picLocks noChangeAspect="1"/>
          </p:cNvPicPr>
          <p:nvPr/>
        </p:nvPicPr>
        <p:blipFill>
          <a:blip r:embed="rId2" cstate="print"/>
          <a:srcRect l="8424" t="5617" r="5616"/>
          <a:stretch>
            <a:fillRect/>
          </a:stretch>
        </p:blipFill>
        <p:spPr>
          <a:xfrm>
            <a:off x="764998" y="-22161"/>
            <a:ext cx="8382000" cy="6902322"/>
          </a:xfrm>
          <a:prstGeom prst="rect">
            <a:avLst/>
          </a:prstGeom>
        </p:spPr>
      </p:pic>
      <p:pic>
        <p:nvPicPr>
          <p:cNvPr id="6" name="Picture 5" descr="Soil profiles"/>
          <p:cNvPicPr>
            <a:picLocks noChangeAspect="1" noChangeArrowheads="1"/>
          </p:cNvPicPr>
          <p:nvPr/>
        </p:nvPicPr>
        <p:blipFill>
          <a:blip r:embed="rId3" cstate="print"/>
          <a:srcRect t="5869"/>
          <a:stretch>
            <a:fillRect/>
          </a:stretch>
        </p:blipFill>
        <p:spPr bwMode="auto">
          <a:xfrm>
            <a:off x="0" y="-16075"/>
            <a:ext cx="5005387" cy="6874076"/>
          </a:xfrm>
          <a:prstGeom prst="rect">
            <a:avLst/>
          </a:prstGeom>
          <a:noFill/>
          <a:ln w="9525">
            <a:noFill/>
            <a:miter lim="800000"/>
            <a:headEnd/>
            <a:tailEnd/>
          </a:ln>
          <a:effectLst/>
        </p:spPr>
      </p:pic>
    </p:spTree>
    <p:extLst>
      <p:ext uri="{BB962C8B-B14F-4D97-AF65-F5344CB8AC3E}">
        <p14:creationId xmlns:p14="http://schemas.microsoft.com/office/powerpoint/2010/main" val="200015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endParaRPr lang="en-US"/>
          </a:p>
        </p:txBody>
      </p:sp>
      <p:sp>
        <p:nvSpPr>
          <p:cNvPr id="290819" name="Rectangle 3"/>
          <p:cNvSpPr>
            <a:spLocks noGrp="1" noChangeArrowheads="1"/>
          </p:cNvSpPr>
          <p:nvPr>
            <p:ph type="body" idx="1"/>
          </p:nvPr>
        </p:nvSpPr>
        <p:spPr/>
        <p:txBody>
          <a:bodyPr/>
          <a:lstStyle/>
          <a:p>
            <a:endParaRPr lang="en-US"/>
          </a:p>
        </p:txBody>
      </p:sp>
      <p:pic>
        <p:nvPicPr>
          <p:cNvPr id="290820" name="Picture 4" descr="Vertical Accretion model diagram"/>
          <p:cNvPicPr>
            <a:picLocks noChangeAspect="1" noChangeArrowheads="1"/>
          </p:cNvPicPr>
          <p:nvPr/>
        </p:nvPicPr>
        <p:blipFill>
          <a:blip r:embed="rId3" cstate="print"/>
          <a:srcRect/>
          <a:stretch>
            <a:fillRect/>
          </a:stretch>
        </p:blipFill>
        <p:spPr bwMode="auto">
          <a:xfrm>
            <a:off x="0" y="0"/>
            <a:ext cx="9144000" cy="6445250"/>
          </a:xfrm>
          <a:prstGeom prst="rect">
            <a:avLst/>
          </a:prstGeom>
          <a:noFill/>
        </p:spPr>
      </p:pic>
      <p:sp>
        <p:nvSpPr>
          <p:cNvPr id="290822" name="Text Box 6"/>
          <p:cNvSpPr txBox="1">
            <a:spLocks noChangeArrowheads="1"/>
          </p:cNvSpPr>
          <p:nvPr/>
        </p:nvSpPr>
        <p:spPr bwMode="auto">
          <a:xfrm>
            <a:off x="3995738" y="395288"/>
            <a:ext cx="5148262" cy="1815882"/>
          </a:xfrm>
          <a:prstGeom prst="rect">
            <a:avLst/>
          </a:prstGeom>
          <a:solidFill>
            <a:srgbClr val="0066FF">
              <a:alpha val="64999"/>
            </a:srgbClr>
          </a:solidFill>
          <a:ln w="9525">
            <a:noFill/>
            <a:miter lim="800000"/>
            <a:headEnd/>
            <a:tailEnd/>
          </a:ln>
          <a:effectLst/>
        </p:spPr>
        <p:txBody>
          <a:bodyPr>
            <a:spAutoFit/>
          </a:bodyPr>
          <a:lstStyle/>
          <a:p>
            <a:r>
              <a:rPr lang="en-US" sz="1600" dirty="0"/>
              <a:t>vertical accretion of emergent marsh varies with organic matter accumulation but not mineral sediment accumulation</a:t>
            </a:r>
          </a:p>
          <a:p>
            <a:endParaRPr lang="en-US" sz="1600" dirty="0"/>
          </a:p>
          <a:p>
            <a:r>
              <a:rPr lang="en-US" sz="1600" dirty="0"/>
              <a:t>only mineral sediment accumulation can convert deep open water to emergent marsh (mineral accretion converts open water to marsh; organic accretion then offsets subsidence and sea-level rise)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cent flooding relative to marsh elev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Tree>
    <p:extLst>
      <p:ext uri="{BB962C8B-B14F-4D97-AF65-F5344CB8AC3E}">
        <p14:creationId xmlns:p14="http://schemas.microsoft.com/office/powerpoint/2010/main" val="10740428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9790"/>
            <a:ext cx="7772400" cy="1143000"/>
          </a:xfrm>
        </p:spPr>
        <p:txBody>
          <a:bodyPr/>
          <a:lstStyle/>
          <a:p>
            <a:r>
              <a:rPr lang="en-US" dirty="0"/>
              <a:t>Marsh vertical accretion</a:t>
            </a:r>
          </a:p>
        </p:txBody>
      </p:sp>
      <p:graphicFrame>
        <p:nvGraphicFramePr>
          <p:cNvPr id="5" name="Table 4" descr="Table: Marsh vertical accretions"/>
          <p:cNvGraphicFramePr>
            <a:graphicFrameLocks noGrp="1"/>
          </p:cNvGraphicFramePr>
          <p:nvPr>
            <p:extLst>
              <p:ext uri="{D42A27DB-BD31-4B8C-83A1-F6EECF244321}">
                <p14:modId xmlns:p14="http://schemas.microsoft.com/office/powerpoint/2010/main" val="2044499692"/>
              </p:ext>
            </p:extLst>
          </p:nvPr>
        </p:nvGraphicFramePr>
        <p:xfrm>
          <a:off x="616281" y="1393535"/>
          <a:ext cx="7681004" cy="4601276"/>
        </p:xfrm>
        <a:graphic>
          <a:graphicData uri="http://schemas.openxmlformats.org/drawingml/2006/table">
            <a:tbl>
              <a:tblPr firstRow="1" bandRow="1">
                <a:tableStyleId>{5C22544A-7EE6-4342-B048-85BDC9FD1C3A}</a:tableStyleId>
              </a:tblPr>
              <a:tblGrid>
                <a:gridCol w="1920251">
                  <a:extLst>
                    <a:ext uri="{9D8B030D-6E8A-4147-A177-3AD203B41FA5}">
                      <a16:colId xmlns:a16="http://schemas.microsoft.com/office/drawing/2014/main" val="20000"/>
                    </a:ext>
                  </a:extLst>
                </a:gridCol>
                <a:gridCol w="1920251">
                  <a:extLst>
                    <a:ext uri="{9D8B030D-6E8A-4147-A177-3AD203B41FA5}">
                      <a16:colId xmlns:a16="http://schemas.microsoft.com/office/drawing/2014/main" val="20001"/>
                    </a:ext>
                  </a:extLst>
                </a:gridCol>
                <a:gridCol w="1920251">
                  <a:extLst>
                    <a:ext uri="{9D8B030D-6E8A-4147-A177-3AD203B41FA5}">
                      <a16:colId xmlns:a16="http://schemas.microsoft.com/office/drawing/2014/main" val="20002"/>
                    </a:ext>
                  </a:extLst>
                </a:gridCol>
                <a:gridCol w="1920251">
                  <a:extLst>
                    <a:ext uri="{9D8B030D-6E8A-4147-A177-3AD203B41FA5}">
                      <a16:colId xmlns:a16="http://schemas.microsoft.com/office/drawing/2014/main" val="20003"/>
                    </a:ext>
                  </a:extLst>
                </a:gridCol>
              </a:tblGrid>
              <a:tr h="1523398">
                <a:tc>
                  <a:txBody>
                    <a:bodyPr/>
                    <a:lstStyle/>
                    <a:p>
                      <a:r>
                        <a:rPr lang="en-US" sz="3200" dirty="0"/>
                        <a:t>Limiting</a:t>
                      </a:r>
                      <a:r>
                        <a:rPr lang="en-US" sz="3200" baseline="0" dirty="0"/>
                        <a:t> factor</a:t>
                      </a:r>
                      <a:endParaRPr lang="en-US" sz="3200" dirty="0"/>
                    </a:p>
                  </a:txBody>
                  <a:tcPr/>
                </a:tc>
                <a:tc>
                  <a:txBody>
                    <a:bodyPr/>
                    <a:lstStyle/>
                    <a:p>
                      <a:r>
                        <a:rPr lang="en-US" sz="3200" dirty="0"/>
                        <a:t>Switch</a:t>
                      </a:r>
                      <a:r>
                        <a:rPr lang="en-US" sz="3200" baseline="0" dirty="0"/>
                        <a:t> on</a:t>
                      </a:r>
                      <a:endParaRPr lang="en-US" sz="3200" dirty="0"/>
                    </a:p>
                  </a:txBody>
                  <a:tcPr/>
                </a:tc>
                <a:tc>
                  <a:txBody>
                    <a:bodyPr/>
                    <a:lstStyle/>
                    <a:p>
                      <a:r>
                        <a:rPr lang="en-US" sz="3200" dirty="0"/>
                        <a:t>Switch off</a:t>
                      </a:r>
                    </a:p>
                  </a:txBody>
                  <a:tcPr/>
                </a:tc>
                <a:tc>
                  <a:txBody>
                    <a:bodyPr/>
                    <a:lstStyle/>
                    <a:p>
                      <a:r>
                        <a:rPr lang="en-US" sz="3200" dirty="0"/>
                        <a:t>Reverse switch</a:t>
                      </a:r>
                    </a:p>
                  </a:txBody>
                  <a:tcPr/>
                </a:tc>
                <a:extLst>
                  <a:ext uri="{0D108BD9-81ED-4DB2-BD59-A6C34878D82A}">
                    <a16:rowId xmlns:a16="http://schemas.microsoft.com/office/drawing/2014/main" val="10000"/>
                  </a:ext>
                </a:extLst>
              </a:tr>
              <a:tr h="1523398">
                <a:tc>
                  <a:txBody>
                    <a:bodyPr/>
                    <a:lstStyle/>
                    <a:p>
                      <a:r>
                        <a:rPr lang="en-US" sz="3200" dirty="0"/>
                        <a:t>roots</a:t>
                      </a:r>
                      <a:r>
                        <a:rPr lang="en-US" sz="3200" baseline="0" dirty="0"/>
                        <a:t> and rhizomes</a:t>
                      </a:r>
                      <a:endParaRPr lang="en-US" sz="3200" dirty="0"/>
                    </a:p>
                  </a:txBody>
                  <a:tcPr/>
                </a:tc>
                <a:tc>
                  <a:txBody>
                    <a:bodyPr/>
                    <a:lstStyle/>
                    <a:p>
                      <a:r>
                        <a:rPr lang="en-US" sz="3200" dirty="0"/>
                        <a:t>flooding</a:t>
                      </a:r>
                    </a:p>
                  </a:txBody>
                  <a:tcPr/>
                </a:tc>
                <a:tc>
                  <a:txBody>
                    <a:bodyPr/>
                    <a:lstStyle/>
                    <a:p>
                      <a:r>
                        <a:rPr lang="en-US" sz="3200" dirty="0"/>
                        <a:t>lack of flooding</a:t>
                      </a:r>
                    </a:p>
                  </a:txBody>
                  <a:tcPr/>
                </a:tc>
                <a:tc>
                  <a:txBody>
                    <a:bodyPr/>
                    <a:lstStyle/>
                    <a:p>
                      <a:r>
                        <a:rPr lang="en-US" sz="3200" dirty="0"/>
                        <a:t>aeration</a:t>
                      </a:r>
                    </a:p>
                  </a:txBody>
                  <a:tcPr/>
                </a:tc>
                <a:extLst>
                  <a:ext uri="{0D108BD9-81ED-4DB2-BD59-A6C34878D82A}">
                    <a16:rowId xmlns:a16="http://schemas.microsoft.com/office/drawing/2014/main" val="10001"/>
                  </a:ext>
                </a:extLst>
              </a:tr>
              <a:tr h="1523398">
                <a:tc>
                  <a:txBody>
                    <a:bodyPr/>
                    <a:lstStyle/>
                    <a:p>
                      <a:r>
                        <a:rPr lang="en-US" sz="3200" dirty="0"/>
                        <a:t>sand, silt, and/or clay</a:t>
                      </a:r>
                    </a:p>
                  </a:txBody>
                  <a:tcPr/>
                </a:tc>
                <a:tc>
                  <a:txBody>
                    <a:bodyPr/>
                    <a:lstStyle/>
                    <a:p>
                      <a:r>
                        <a:rPr lang="en-US" sz="3200" dirty="0"/>
                        <a:t>flooding</a:t>
                      </a:r>
                    </a:p>
                  </a:txBody>
                  <a:tcPr/>
                </a:tc>
                <a:tc>
                  <a:txBody>
                    <a:bodyPr/>
                    <a:lstStyle/>
                    <a:p>
                      <a:r>
                        <a:rPr lang="en-US" sz="3200" dirty="0"/>
                        <a:t>lack of flooding</a:t>
                      </a:r>
                    </a:p>
                  </a:txBody>
                  <a:tcPr/>
                </a:tc>
                <a:tc>
                  <a:txBody>
                    <a:bodyPr/>
                    <a:lstStyle/>
                    <a:p>
                      <a:r>
                        <a:rPr lang="en-US" sz="3200" dirty="0"/>
                        <a:t>none</a:t>
                      </a:r>
                      <a:r>
                        <a:rPr lang="en-US" sz="3200" baseline="30000" dirty="0"/>
                        <a:t>*</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805" y="6117350"/>
            <a:ext cx="9142246" cy="523220"/>
          </a:xfrm>
          <a:prstGeom prst="rect">
            <a:avLst/>
          </a:prstGeom>
          <a:noFill/>
        </p:spPr>
        <p:txBody>
          <a:bodyPr wrap="none" rtlCol="0">
            <a:spAutoFit/>
          </a:bodyPr>
          <a:lstStyle/>
          <a:p>
            <a:r>
              <a:rPr lang="en-US" sz="2800" baseline="30000" dirty="0"/>
              <a:t>* </a:t>
            </a:r>
            <a:r>
              <a:rPr lang="en-US" sz="2800" dirty="0"/>
              <a:t>aerating mineral soils can lead to cat clays (acid sulfate soils)</a:t>
            </a:r>
          </a:p>
        </p:txBody>
      </p:sp>
    </p:spTree>
    <p:extLst>
      <p:ext uri="{BB962C8B-B14F-4D97-AF65-F5344CB8AC3E}">
        <p14:creationId xmlns:p14="http://schemas.microsoft.com/office/powerpoint/2010/main" val="36888556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endParaRPr lang="en-US"/>
          </a:p>
        </p:txBody>
      </p:sp>
      <p:sp>
        <p:nvSpPr>
          <p:cNvPr id="290819" name="Rectangle 3"/>
          <p:cNvSpPr>
            <a:spLocks noGrp="1" noChangeArrowheads="1"/>
          </p:cNvSpPr>
          <p:nvPr>
            <p:ph type="body" idx="1"/>
          </p:nvPr>
        </p:nvSpPr>
        <p:spPr/>
        <p:txBody>
          <a:bodyPr/>
          <a:lstStyle/>
          <a:p>
            <a:endParaRPr lang="en-US"/>
          </a:p>
        </p:txBody>
      </p:sp>
      <p:pic>
        <p:nvPicPr>
          <p:cNvPr id="290820" name="Picture 4" descr="Vertical Accretion model diagram"/>
          <p:cNvPicPr>
            <a:picLocks noChangeAspect="1" noChangeArrowheads="1"/>
          </p:cNvPicPr>
          <p:nvPr/>
        </p:nvPicPr>
        <p:blipFill>
          <a:blip r:embed="rId3" cstate="print"/>
          <a:srcRect/>
          <a:stretch>
            <a:fillRect/>
          </a:stretch>
        </p:blipFill>
        <p:spPr bwMode="auto">
          <a:xfrm>
            <a:off x="0" y="0"/>
            <a:ext cx="9144000" cy="6445250"/>
          </a:xfrm>
          <a:prstGeom prst="rect">
            <a:avLst/>
          </a:prstGeom>
          <a:noFill/>
        </p:spPr>
      </p:pic>
      <p:sp>
        <p:nvSpPr>
          <p:cNvPr id="290822" name="Text Box 6"/>
          <p:cNvSpPr txBox="1">
            <a:spLocks noChangeArrowheads="1"/>
          </p:cNvSpPr>
          <p:nvPr/>
        </p:nvSpPr>
        <p:spPr bwMode="auto">
          <a:xfrm>
            <a:off x="3995738" y="395288"/>
            <a:ext cx="5148262" cy="1815882"/>
          </a:xfrm>
          <a:prstGeom prst="rect">
            <a:avLst/>
          </a:prstGeom>
          <a:solidFill>
            <a:srgbClr val="0066FF">
              <a:alpha val="64999"/>
            </a:srgbClr>
          </a:solidFill>
          <a:ln w="9525">
            <a:noFill/>
            <a:miter lim="800000"/>
            <a:headEnd/>
            <a:tailEnd/>
          </a:ln>
          <a:effectLst/>
        </p:spPr>
        <p:txBody>
          <a:bodyPr>
            <a:spAutoFit/>
          </a:bodyPr>
          <a:lstStyle/>
          <a:p>
            <a:r>
              <a:rPr lang="en-US" sz="1600"/>
              <a:t>In </a:t>
            </a:r>
            <a:r>
              <a:rPr lang="en-US" sz="1600" dirty="0"/>
              <a:t>many marshes, vertical accretion of emergent marsh varies with organic matter accumulation but not mineral sediment accumulation.  In some marshes, vertical accretion varies with mineral sediment accumulation.</a:t>
            </a:r>
          </a:p>
          <a:p>
            <a:endParaRPr lang="en-US" sz="1600" dirty="0"/>
          </a:p>
          <a:p>
            <a:r>
              <a:rPr lang="en-US" sz="1600" dirty="0"/>
              <a:t>only mineral sediment accumulation can convert open water to emergent marsh (comes first)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allendar, G. S. 1938.  Excerpt: &quot;The Artificial production of Carbon Dioxide and its influence on temperature.  Quarterly Journal of the Royal Meteorological Society 65=4:223-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815" y="14818"/>
            <a:ext cx="5875965" cy="685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21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verify/challenge: IPCC</a:t>
            </a:r>
          </a:p>
        </p:txBody>
      </p:sp>
      <p:sp>
        <p:nvSpPr>
          <p:cNvPr id="3" name="Content Placeholder 2"/>
          <p:cNvSpPr>
            <a:spLocks noGrp="1"/>
          </p:cNvSpPr>
          <p:nvPr>
            <p:ph idx="1"/>
          </p:nvPr>
        </p:nvSpPr>
        <p:spPr/>
        <p:txBody>
          <a:bodyPr/>
          <a:lstStyle/>
          <a:p>
            <a:endParaRPr lang="en-US"/>
          </a:p>
        </p:txBody>
      </p:sp>
      <p:pic>
        <p:nvPicPr>
          <p:cNvPr id="39938" name="Picture 2" descr="verify/challenge:  IPCC"/>
          <p:cNvPicPr>
            <a:picLocks noChangeAspect="1" noChangeArrowheads="1"/>
          </p:cNvPicPr>
          <p:nvPr/>
        </p:nvPicPr>
        <p:blipFill>
          <a:blip r:embed="rId2" cstate="print"/>
          <a:srcRect/>
          <a:stretch>
            <a:fillRect/>
          </a:stretch>
        </p:blipFill>
        <p:spPr bwMode="auto">
          <a:xfrm>
            <a:off x="835800" y="1600200"/>
            <a:ext cx="7470000" cy="3810000"/>
          </a:xfrm>
          <a:prstGeom prst="rect">
            <a:avLst/>
          </a:prstGeom>
          <a:noFill/>
          <a:ln w="9525">
            <a:noFill/>
            <a:miter lim="800000"/>
            <a:headEnd/>
            <a:tailEnd/>
          </a:ln>
        </p:spPr>
      </p:pic>
    </p:spTree>
    <p:extLst>
      <p:ext uri="{BB962C8B-B14F-4D97-AF65-F5344CB8AC3E}">
        <p14:creationId xmlns:p14="http://schemas.microsoft.com/office/powerpoint/2010/main" val="33142507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Lambeck, K, et al 2004: excerpt: Sea level in Roman time in the Central Mediterranean and implications for recent change. Earth and Planetary Science Letters 224(2004): 563-575"/>
          <p:cNvPicPr>
            <a:picLocks noChangeAspect="1" noChangeArrowheads="1"/>
          </p:cNvPicPr>
          <p:nvPr/>
        </p:nvPicPr>
        <p:blipFill>
          <a:blip r:embed="rId2" cstate="print"/>
          <a:srcRect/>
          <a:stretch>
            <a:fillRect/>
          </a:stretch>
        </p:blipFill>
        <p:spPr bwMode="auto">
          <a:xfrm>
            <a:off x="1143000" y="0"/>
            <a:ext cx="6872287" cy="6986953"/>
          </a:xfrm>
          <a:prstGeom prst="rect">
            <a:avLst/>
          </a:prstGeom>
          <a:noFill/>
          <a:ln w="9525">
            <a:noFill/>
            <a:miter lim="800000"/>
            <a:headEnd/>
            <a:tailEnd/>
          </a:ln>
        </p:spPr>
      </p:pic>
    </p:spTree>
    <p:extLst>
      <p:ext uri="{BB962C8B-B14F-4D97-AF65-F5344CB8AC3E}">
        <p14:creationId xmlns:p14="http://schemas.microsoft.com/office/powerpoint/2010/main" val="25893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radbury, H.M.  1938.  Journal of Wildlife Management 2:49-52. excerpt: Mosquito control operations on tide marshes and their effect on shore birds and waterfowl.">
            <a:extLst>
              <a:ext uri="{FF2B5EF4-FFF2-40B4-BE49-F238E27FC236}">
                <a16:creationId xmlns:a16="http://schemas.microsoft.com/office/drawing/2014/main" id="{1060F51E-D9FA-F7A9-0677-AFAC2C56A873}"/>
              </a:ext>
            </a:extLst>
          </p:cNvPr>
          <p:cNvGrpSpPr/>
          <p:nvPr/>
        </p:nvGrpSpPr>
        <p:grpSpPr>
          <a:xfrm>
            <a:off x="0" y="587030"/>
            <a:ext cx="9161665" cy="6270970"/>
            <a:chOff x="0" y="587030"/>
            <a:chExt cx="9161665" cy="6270970"/>
          </a:xfrm>
        </p:grpSpPr>
        <p:pic>
          <p:nvPicPr>
            <p:cNvPr id="174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65" y="1828800"/>
              <a:ext cx="81915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8695"/>
              <a:ext cx="6578209" cy="364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Bradbury, H.M.  1938.  Journal of Wildlife Management 2:49-52.  excerpt: "/>
            <p:cNvSpPr txBox="1"/>
            <p:nvPr/>
          </p:nvSpPr>
          <p:spPr>
            <a:xfrm>
              <a:off x="388195" y="587030"/>
              <a:ext cx="8245142" cy="461665"/>
            </a:xfrm>
            <a:prstGeom prst="rect">
              <a:avLst/>
            </a:prstGeom>
            <a:noFill/>
          </p:spPr>
          <p:txBody>
            <a:bodyPr wrap="none" rtlCol="0">
              <a:spAutoFit/>
            </a:bodyPr>
            <a:lstStyle/>
            <a:p>
              <a:pPr algn="ctr"/>
              <a:r>
                <a:rPr lang="en-US" dirty="0"/>
                <a:t>Bradbury, H.M.  1938.  Journal of Wildlife Management 2:49-52.</a:t>
              </a:r>
            </a:p>
          </p:txBody>
        </p:sp>
      </p:grpSp>
    </p:spTree>
    <p:extLst>
      <p:ext uri="{BB962C8B-B14F-4D97-AF65-F5344CB8AC3E}">
        <p14:creationId xmlns:p14="http://schemas.microsoft.com/office/powerpoint/2010/main" val="52278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ocation map of the Roman epoch piscinae and tide-gauge sites along the central Tyrrhenian coast of Italy."/>
          <p:cNvPicPr>
            <a:picLocks noChangeAspect="1" noChangeArrowheads="1"/>
          </p:cNvPicPr>
          <p:nvPr/>
        </p:nvPicPr>
        <p:blipFill>
          <a:blip r:embed="rId2" cstate="print"/>
          <a:srcRect/>
          <a:stretch>
            <a:fillRect/>
          </a:stretch>
        </p:blipFill>
        <p:spPr bwMode="auto">
          <a:xfrm>
            <a:off x="2605088" y="214313"/>
            <a:ext cx="3933825" cy="6429375"/>
          </a:xfrm>
          <a:prstGeom prst="rect">
            <a:avLst/>
          </a:prstGeom>
          <a:noFill/>
          <a:ln w="9525">
            <a:noFill/>
            <a:miter lim="800000"/>
            <a:headEnd/>
            <a:tailEnd/>
          </a:ln>
        </p:spPr>
      </p:pic>
    </p:spTree>
    <p:extLst>
      <p:ext uri="{BB962C8B-B14F-4D97-AF65-F5344CB8AC3E}">
        <p14:creationId xmlns:p14="http://schemas.microsoft.com/office/powerpoint/2010/main" val="1624269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Photos: remains of Roman Epoch fish tanks at 2 locations"/>
          <p:cNvPicPr>
            <a:picLocks noChangeAspect="1" noChangeArrowheads="1"/>
          </p:cNvPicPr>
          <p:nvPr/>
        </p:nvPicPr>
        <p:blipFill>
          <a:blip r:embed="rId2" cstate="print"/>
          <a:srcRect/>
          <a:stretch>
            <a:fillRect/>
          </a:stretch>
        </p:blipFill>
        <p:spPr bwMode="auto">
          <a:xfrm>
            <a:off x="1095375" y="1"/>
            <a:ext cx="6981825" cy="6881644"/>
          </a:xfrm>
          <a:prstGeom prst="rect">
            <a:avLst/>
          </a:prstGeom>
          <a:noFill/>
          <a:ln w="9525">
            <a:noFill/>
            <a:miter lim="800000"/>
            <a:headEnd/>
            <a:tailEnd/>
          </a:ln>
        </p:spPr>
      </p:pic>
    </p:spTree>
    <p:extLst>
      <p:ext uri="{BB962C8B-B14F-4D97-AF65-F5344CB8AC3E}">
        <p14:creationId xmlns:p14="http://schemas.microsoft.com/office/powerpoint/2010/main" val="34347583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oman ruins of fish tanks, map and diagram of workings"/>
          <p:cNvPicPr>
            <a:picLocks noChangeAspect="1" noChangeArrowheads="1"/>
          </p:cNvPicPr>
          <p:nvPr/>
        </p:nvPicPr>
        <p:blipFill>
          <a:blip r:embed="rId2" cstate="print"/>
          <a:srcRect/>
          <a:stretch>
            <a:fillRect/>
          </a:stretch>
        </p:blipFill>
        <p:spPr bwMode="auto">
          <a:xfrm>
            <a:off x="1524000" y="0"/>
            <a:ext cx="6062662" cy="6826803"/>
          </a:xfrm>
          <a:prstGeom prst="rect">
            <a:avLst/>
          </a:prstGeom>
          <a:noFill/>
          <a:ln w="9525">
            <a:noFill/>
            <a:miter lim="800000"/>
            <a:headEnd/>
            <a:tailEnd/>
          </a:ln>
        </p:spPr>
      </p:pic>
    </p:spTree>
    <p:extLst>
      <p:ext uri="{BB962C8B-B14F-4D97-AF65-F5344CB8AC3E}">
        <p14:creationId xmlns:p14="http://schemas.microsoft.com/office/powerpoint/2010/main" val="31074888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descr="Sea-level data at four modern tide gauge records for the Tyrrhenian coast and Caglian."/>
          <p:cNvPicPr>
            <a:picLocks noChangeAspect="1" noChangeArrowheads="1"/>
          </p:cNvPicPr>
          <p:nvPr/>
        </p:nvPicPr>
        <p:blipFill>
          <a:blip r:embed="rId2" cstate="print"/>
          <a:srcRect/>
          <a:stretch>
            <a:fillRect/>
          </a:stretch>
        </p:blipFill>
        <p:spPr bwMode="auto">
          <a:xfrm>
            <a:off x="176213" y="219075"/>
            <a:ext cx="8791575" cy="4810125"/>
          </a:xfrm>
          <a:prstGeom prst="rect">
            <a:avLst/>
          </a:prstGeom>
          <a:noFill/>
          <a:ln w="9525">
            <a:noFill/>
            <a:miter lim="800000"/>
            <a:headEnd/>
            <a:tailEnd/>
          </a:ln>
        </p:spPr>
      </p:pic>
    </p:spTree>
    <p:extLst>
      <p:ext uri="{BB962C8B-B14F-4D97-AF65-F5344CB8AC3E}">
        <p14:creationId xmlns:p14="http://schemas.microsoft.com/office/powerpoint/2010/main" val="11174207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limate Change Exmaminer home page"/>
          <p:cNvPicPr>
            <a:picLocks noChangeAspect="1" noChangeArrowheads="1"/>
          </p:cNvPicPr>
          <p:nvPr/>
        </p:nvPicPr>
        <p:blipFill>
          <a:blip r:embed="rId2" cstate="print"/>
          <a:srcRect/>
          <a:stretch>
            <a:fillRect/>
          </a:stretch>
        </p:blipFill>
        <p:spPr bwMode="auto">
          <a:xfrm>
            <a:off x="-73200" y="10370"/>
            <a:ext cx="9217200" cy="6912900"/>
          </a:xfrm>
          <a:prstGeom prst="rect">
            <a:avLst/>
          </a:prstGeom>
          <a:noFill/>
          <a:ln w="9525">
            <a:noFill/>
            <a:miter lim="800000"/>
            <a:headEnd/>
            <a:tailEnd/>
          </a:ln>
        </p:spPr>
      </p:pic>
    </p:spTree>
    <p:extLst>
      <p:ext uri="{BB962C8B-B14F-4D97-AF65-F5344CB8AC3E}">
        <p14:creationId xmlns:p14="http://schemas.microsoft.com/office/powerpoint/2010/main" val="18614029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limate change in the national news"/>
          <p:cNvPicPr>
            <a:picLocks noChangeAspect="1" noChangeArrowheads="1"/>
          </p:cNvPicPr>
          <p:nvPr/>
        </p:nvPicPr>
        <p:blipFill>
          <a:blip r:embed="rId2" cstate="print"/>
          <a:srcRect/>
          <a:stretch>
            <a:fillRect/>
          </a:stretch>
        </p:blipFill>
        <p:spPr bwMode="auto">
          <a:xfrm>
            <a:off x="424260" y="164575"/>
            <a:ext cx="7772400" cy="5829300"/>
          </a:xfrm>
          <a:prstGeom prst="rect">
            <a:avLst/>
          </a:prstGeom>
          <a:noFill/>
          <a:ln w="9525">
            <a:noFill/>
            <a:miter lim="800000"/>
            <a:headEnd/>
            <a:tailEnd/>
          </a:ln>
        </p:spPr>
      </p:pic>
      <p:sp>
        <p:nvSpPr>
          <p:cNvPr id="2" name="Title 1"/>
          <p:cNvSpPr>
            <a:spLocks noGrp="1"/>
          </p:cNvSpPr>
          <p:nvPr>
            <p:ph type="title"/>
          </p:nvPr>
        </p:nvSpPr>
        <p:spPr>
          <a:xfrm>
            <a:off x="513880" y="256610"/>
            <a:ext cx="7772400" cy="1143000"/>
          </a:xfrm>
        </p:spPr>
        <p:txBody>
          <a:bodyPr/>
          <a:lstStyle/>
          <a:p>
            <a:r>
              <a:rPr lang="en-US" dirty="0"/>
              <a:t>verify/challenge</a:t>
            </a:r>
          </a:p>
        </p:txBody>
      </p:sp>
      <p:sp>
        <p:nvSpPr>
          <p:cNvPr id="6" name="Content Placeholder 2"/>
          <p:cNvSpPr txBox="1">
            <a:spLocks/>
          </p:cNvSpPr>
          <p:nvPr/>
        </p:nvSpPr>
        <p:spPr bwMode="auto">
          <a:xfrm>
            <a:off x="519510" y="5855225"/>
            <a:ext cx="8229600" cy="762000"/>
          </a:xfrm>
          <a:prstGeom prst="rect">
            <a:avLst/>
          </a:prstGeom>
          <a:solidFill>
            <a:srgbClr val="006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effectLst/>
                <a:uLnTx/>
                <a:uFillTx/>
                <a:latin typeface="+mn-lt"/>
                <a:ea typeface="+mn-ea"/>
                <a:cs typeface="+mn-cs"/>
              </a:rPr>
              <a:t>http://www.examiner.com/climate-change-in-national/snow-extent-northern-hemisphere-reaches-second-highest-level-44-years </a:t>
            </a:r>
          </a:p>
        </p:txBody>
      </p:sp>
    </p:spTree>
    <p:extLst>
      <p:ext uri="{BB962C8B-B14F-4D97-AF65-F5344CB8AC3E}">
        <p14:creationId xmlns:p14="http://schemas.microsoft.com/office/powerpoint/2010/main" val="3148559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 Winter Snow extent in N. Hemisphere 1980 - 2010"/>
          <p:cNvPicPr>
            <a:picLocks noChangeAspect="1" noChangeArrowheads="1"/>
          </p:cNvPicPr>
          <p:nvPr/>
        </p:nvPicPr>
        <p:blipFill>
          <a:blip r:embed="rId2" cstate="print"/>
          <a:srcRect/>
          <a:stretch>
            <a:fillRect/>
          </a:stretch>
        </p:blipFill>
        <p:spPr bwMode="auto">
          <a:xfrm>
            <a:off x="0" y="838200"/>
            <a:ext cx="9152283" cy="5181600"/>
          </a:xfrm>
          <a:prstGeom prst="rect">
            <a:avLst/>
          </a:prstGeom>
          <a:noFill/>
          <a:ln w="9525">
            <a:noFill/>
            <a:miter lim="800000"/>
            <a:headEnd/>
            <a:tailEnd/>
          </a:ln>
        </p:spPr>
      </p:pic>
    </p:spTree>
    <p:extLst>
      <p:ext uri="{BB962C8B-B14F-4D97-AF65-F5344CB8AC3E}">
        <p14:creationId xmlns:p14="http://schemas.microsoft.com/office/powerpoint/2010/main" val="35591467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6978" name="Picture 2" descr="4-panel-seasons2008"/>
          <p:cNvPicPr>
            <a:picLocks noChangeAspect="1" noChangeArrowheads="1"/>
          </p:cNvPicPr>
          <p:nvPr/>
        </p:nvPicPr>
        <p:blipFill>
          <a:blip r:embed="rId2" cstate="print"/>
          <a:srcRect/>
          <a:stretch>
            <a:fillRect/>
          </a:stretch>
        </p:blipFill>
        <p:spPr bwMode="auto">
          <a:xfrm>
            <a:off x="685800" y="-1"/>
            <a:ext cx="7772400" cy="6881813"/>
          </a:xfrm>
          <a:prstGeom prst="rect">
            <a:avLst/>
          </a:prstGeom>
          <a:noFill/>
          <a:ln w="9525">
            <a:noFill/>
            <a:miter lim="800000"/>
            <a:headEnd/>
            <a:tailEnd/>
          </a:ln>
        </p:spPr>
      </p:pic>
      <p:sp>
        <p:nvSpPr>
          <p:cNvPr id="5" name="Content Placeholder 2"/>
          <p:cNvSpPr txBox="1">
            <a:spLocks/>
          </p:cNvSpPr>
          <p:nvPr/>
        </p:nvSpPr>
        <p:spPr bwMode="auto">
          <a:xfrm>
            <a:off x="1981200" y="3200400"/>
            <a:ext cx="5486400" cy="381000"/>
          </a:xfrm>
          <a:prstGeom prst="rect">
            <a:avLst/>
          </a:prstGeom>
          <a:solidFill>
            <a:srgbClr val="0066FF"/>
          </a:solid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pPr>
            <a:r>
              <a:rPr lang="en-US" sz="2000" kern="0" dirty="0">
                <a:solidFill>
                  <a:schemeClr val="bg1"/>
                </a:solidFill>
                <a:latin typeface="+mn-lt"/>
              </a:rPr>
              <a:t>http://climate.rutgers.edu/snowcover/index.php </a:t>
            </a:r>
            <a:endParaRPr kumimoji="0" lang="en-US" sz="2000" b="0" i="0" u="none" strike="noStrike" kern="0" cap="none" spc="0" normalizeH="0" baseline="0" noProof="0" dirty="0">
              <a:ln>
                <a:noFill/>
              </a:ln>
              <a:solidFill>
                <a:schemeClr val="bg1"/>
              </a:solidFill>
              <a:effectLst/>
              <a:uLnTx/>
              <a:uFillTx/>
              <a:latin typeface="+mn-lt"/>
              <a:ea typeface="+mn-ea"/>
              <a:cs typeface="+mn-cs"/>
            </a:endParaRPr>
          </a:p>
        </p:txBody>
      </p:sp>
      <p:cxnSp>
        <p:nvCxnSpPr>
          <p:cNvPr id="7" name="Straight Connector 6"/>
          <p:cNvCxnSpPr/>
          <p:nvPr/>
        </p:nvCxnSpPr>
        <p:spPr>
          <a:xfrm flipV="1">
            <a:off x="3048000" y="1524000"/>
            <a:ext cx="1295400"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climate change</a:t>
            </a:r>
          </a:p>
        </p:txBody>
      </p:sp>
      <p:sp>
        <p:nvSpPr>
          <p:cNvPr id="115715" name="Rectangle 3"/>
          <p:cNvSpPr>
            <a:spLocks noGrp="1" noChangeArrowheads="1"/>
          </p:cNvSpPr>
          <p:nvPr>
            <p:ph type="body" idx="1"/>
          </p:nvPr>
        </p:nvSpPr>
        <p:spPr/>
        <p:txBody>
          <a:bodyPr/>
          <a:lstStyle/>
          <a:p>
            <a:r>
              <a:rPr lang="en-US" dirty="0"/>
              <a:t>climate change will alter wildlife and plant communities</a:t>
            </a:r>
          </a:p>
          <a:p>
            <a:r>
              <a:rPr lang="en-US" dirty="0"/>
              <a:t>unpredictable nature of change is the problem </a:t>
            </a:r>
          </a:p>
          <a:p>
            <a:r>
              <a:rPr lang="en-US" dirty="0"/>
              <a:t>Unpredicted climatic changes will decrease efficiency of numerous activities (crop production, infrastructure maintenance), which will reduce funds for natural resource management.  </a:t>
            </a:r>
          </a:p>
        </p:txBody>
      </p:sp>
    </p:spTree>
    <p:extLst>
      <p:ext uri="{BB962C8B-B14F-4D97-AF65-F5344CB8AC3E}">
        <p14:creationId xmlns:p14="http://schemas.microsoft.com/office/powerpoint/2010/main" val="406856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Reprinted from the Journal of Wildlife Management 4(4), October 1940.  Excerpt from &quot;Blasting to improve wildlife environment in marsh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023938"/>
            <a:ext cx="823912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77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7th North American Wildlife Conference. April 1942. Excerpt from &quot;Management of Salt marshes on the Atlantic coast of the United States.  by Robert H. Smith, USFWS">
            <a:extLst>
              <a:ext uri="{FF2B5EF4-FFF2-40B4-BE49-F238E27FC236}">
                <a16:creationId xmlns:a16="http://schemas.microsoft.com/office/drawing/2014/main" id="{DAF2CEF2-2342-C9F8-75A9-11D4B562E2BE}"/>
              </a:ext>
            </a:extLst>
          </p:cNvPr>
          <p:cNvGrpSpPr/>
          <p:nvPr/>
        </p:nvGrpSpPr>
        <p:grpSpPr>
          <a:xfrm>
            <a:off x="0" y="7085"/>
            <a:ext cx="8988575" cy="6686340"/>
            <a:chOff x="0" y="7085"/>
            <a:chExt cx="8988575" cy="6686340"/>
          </a:xfrm>
        </p:grpSpPr>
        <p:pic>
          <p:nvPicPr>
            <p:cNvPr id="179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85"/>
              <a:ext cx="31432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153" y="1664225"/>
              <a:ext cx="629242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77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urnal of Wildlife Management 9(1), Jan 1945, Excerpt: Muskrat investigations in Texas, by Daniel W. 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0"/>
            <a:ext cx="47361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Journal of Wildlife Management 10(4), Oct 1946, Excerpt: &quot;Food Habits of wild geese on the Gulf Coast of Texas&quot; by W. C Glaze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0"/>
            <a:ext cx="46387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02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Journal of Wildlife Management 11(1), Jan 1947, Excerpt: &quot;Management significance of damage by geese and muskrats to gulf coast marshes&quot; by Lynch et al">
            <a:extLst>
              <a:ext uri="{FF2B5EF4-FFF2-40B4-BE49-F238E27FC236}">
                <a16:creationId xmlns:a16="http://schemas.microsoft.com/office/drawing/2014/main" id="{AF6802E6-41C3-CA93-7D52-FA5AFDCB8F40}"/>
              </a:ext>
            </a:extLst>
          </p:cNvPr>
          <p:cNvGrpSpPr/>
          <p:nvPr/>
        </p:nvGrpSpPr>
        <p:grpSpPr>
          <a:xfrm>
            <a:off x="1565679" y="318195"/>
            <a:ext cx="6155531" cy="5245753"/>
            <a:chOff x="1565679" y="318195"/>
            <a:chExt cx="6155531" cy="5245753"/>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679" y="789542"/>
              <a:ext cx="6155531" cy="477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186" y="318195"/>
              <a:ext cx="51911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3541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xcerpt: &quot;Wetlands Habitat Improvement - Ammonium nitrate blasting agent &quot; in Louisiana Conservationist 18(9-10), 1966">
            <a:extLst>
              <a:ext uri="{FF2B5EF4-FFF2-40B4-BE49-F238E27FC236}">
                <a16:creationId xmlns:a16="http://schemas.microsoft.com/office/drawing/2014/main" id="{88F3E6D9-2688-222D-A067-903D2FAC87A2}"/>
              </a:ext>
            </a:extLst>
          </p:cNvPr>
          <p:cNvGrpSpPr/>
          <p:nvPr/>
        </p:nvGrpSpPr>
        <p:grpSpPr>
          <a:xfrm>
            <a:off x="-2370" y="0"/>
            <a:ext cx="8914135" cy="6858000"/>
            <a:chOff x="-2370" y="0"/>
            <a:chExt cx="8914135" cy="6858000"/>
          </a:xfrm>
        </p:grpSpPr>
        <p:pic>
          <p:nvPicPr>
            <p:cNvPr id="180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 y="4035"/>
              <a:ext cx="497009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934" y="0"/>
              <a:ext cx="34358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29" y="3774644"/>
              <a:ext cx="4570195" cy="300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2270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Today vs the future of Coastal Wetland Managers"/>
          <p:cNvSpPr>
            <a:spLocks noGrp="1"/>
          </p:cNvSpPr>
          <p:nvPr>
            <p:ph idx="1"/>
          </p:nvPr>
        </p:nvSpPr>
        <p:spPr>
          <a:xfrm>
            <a:off x="462665" y="548625"/>
            <a:ext cx="8218669" cy="4114800"/>
          </a:xfrm>
        </p:spPr>
        <p:txBody>
          <a:bodyPr/>
          <a:lstStyle/>
          <a:p>
            <a:r>
              <a:rPr lang="en-US" dirty="0">
                <a:solidFill>
                  <a:schemeClr val="tx2"/>
                </a:solidFill>
              </a:rPr>
              <a:t>Today: </a:t>
            </a:r>
            <a:r>
              <a:rPr lang="en-US" dirty="0"/>
              <a:t>Coastal Wetland Wildlife Managers apply ecological knowledge to favor vegetation that provides food and cover for a variety of wildlife.  </a:t>
            </a:r>
          </a:p>
          <a:p>
            <a:r>
              <a:rPr lang="en-US" dirty="0">
                <a:solidFill>
                  <a:schemeClr val="tx2"/>
                </a:solidFill>
              </a:rPr>
              <a:t>The Future:  </a:t>
            </a:r>
            <a:r>
              <a:rPr lang="en-US" dirty="0"/>
              <a:t>One hundred years from now, Coastal Wetland Wildlife Managers will apply ecological knowledge to favor vegetation that creates elevation and provides food and cover for a variety of wildlife. </a:t>
            </a:r>
          </a:p>
        </p:txBody>
      </p:sp>
    </p:spTree>
    <p:extLst>
      <p:ext uri="{BB962C8B-B14F-4D97-AF65-F5344CB8AC3E}">
        <p14:creationId xmlns:p14="http://schemas.microsoft.com/office/powerpoint/2010/main" val="132482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orkshop topics"/>
          <p:cNvSpPr>
            <a:spLocks noGrp="1"/>
          </p:cNvSpPr>
          <p:nvPr>
            <p:ph type="title"/>
          </p:nvPr>
        </p:nvSpPr>
        <p:spPr>
          <a:xfrm>
            <a:off x="685800" y="10955"/>
            <a:ext cx="7772400" cy="1143000"/>
          </a:xfrm>
        </p:spPr>
        <p:txBody>
          <a:bodyPr/>
          <a:lstStyle/>
          <a:p>
            <a:r>
              <a:rPr lang="en-US" dirty="0"/>
              <a:t>Workshop Topics</a:t>
            </a:r>
          </a:p>
        </p:txBody>
      </p:sp>
      <p:sp>
        <p:nvSpPr>
          <p:cNvPr id="3" name="Content Placeholder 2" descr="Workshop topics"/>
          <p:cNvSpPr>
            <a:spLocks noGrp="1"/>
          </p:cNvSpPr>
          <p:nvPr>
            <p:ph idx="1"/>
          </p:nvPr>
        </p:nvSpPr>
        <p:spPr>
          <a:xfrm>
            <a:off x="693095" y="1153955"/>
            <a:ext cx="7772400" cy="4608600"/>
          </a:xfrm>
        </p:spPr>
        <p:txBody>
          <a:bodyPr/>
          <a:lstStyle/>
          <a:p>
            <a:r>
              <a:rPr lang="en-US" sz="2800" dirty="0"/>
              <a:t>Vegetation Management</a:t>
            </a:r>
          </a:p>
          <a:p>
            <a:pPr lvl="1"/>
            <a:r>
              <a:rPr lang="en-US" sz="2400" dirty="0"/>
              <a:t>Species composition</a:t>
            </a:r>
          </a:p>
          <a:p>
            <a:pPr lvl="2"/>
            <a:r>
              <a:rPr lang="en-US" sz="2000" dirty="0"/>
              <a:t>Water Salinity/Depth Management</a:t>
            </a:r>
          </a:p>
          <a:p>
            <a:pPr lvl="2"/>
            <a:r>
              <a:rPr lang="en-US" sz="2000" dirty="0"/>
              <a:t>Prescribed Fire</a:t>
            </a:r>
          </a:p>
          <a:p>
            <a:pPr lvl="1"/>
            <a:r>
              <a:rPr lang="en-US" sz="2400" dirty="0"/>
              <a:t>Interspersion/edge</a:t>
            </a:r>
          </a:p>
          <a:p>
            <a:pPr lvl="2"/>
            <a:r>
              <a:rPr lang="en-US" sz="2000" dirty="0"/>
              <a:t>Water Salinity/Depth Management</a:t>
            </a:r>
          </a:p>
          <a:p>
            <a:pPr lvl="2"/>
            <a:r>
              <a:rPr lang="en-US" sz="2000" dirty="0"/>
              <a:t>Terraces</a:t>
            </a:r>
          </a:p>
          <a:p>
            <a:r>
              <a:rPr lang="en-US" sz="2800" dirty="0"/>
              <a:t>Erosion Management</a:t>
            </a:r>
          </a:p>
          <a:p>
            <a:r>
              <a:rPr lang="en-US" sz="2800" dirty="0"/>
              <a:t>Marsh Creation</a:t>
            </a:r>
          </a:p>
          <a:p>
            <a:r>
              <a:rPr lang="en-US" sz="2800" dirty="0"/>
              <a:t>Basics of Marsh Surface Elevation</a:t>
            </a:r>
          </a:p>
          <a:p>
            <a:pPr lvl="1"/>
            <a:r>
              <a:rPr lang="en-US" sz="2400" dirty="0"/>
              <a:t>Sea level and Subsidence</a:t>
            </a:r>
          </a:p>
          <a:p>
            <a:pPr lvl="1"/>
            <a:r>
              <a:rPr lang="en-US" sz="2400" dirty="0"/>
              <a:t>Marsh vertical accretion</a:t>
            </a:r>
          </a:p>
        </p:txBody>
      </p:sp>
    </p:spTree>
    <p:extLst>
      <p:ext uri="{BB962C8B-B14F-4D97-AF65-F5344CB8AC3E}">
        <p14:creationId xmlns:p14="http://schemas.microsoft.com/office/powerpoint/2010/main" val="280864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p of United States showing  the approximate distribution of large wetlands in the nation"/>
          <p:cNvPicPr>
            <a:picLocks noChangeAspect="1" noChangeArrowheads="1"/>
          </p:cNvPicPr>
          <p:nvPr/>
        </p:nvPicPr>
        <p:blipFill>
          <a:blip r:embed="rId2" cstate="print"/>
          <a:srcRect/>
          <a:stretch>
            <a:fillRect/>
          </a:stretch>
        </p:blipFill>
        <p:spPr bwMode="auto">
          <a:xfrm>
            <a:off x="539750" y="0"/>
            <a:ext cx="8026400" cy="68389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rsh Surface Elevation explaination"/>
          <p:cNvSpPr>
            <a:spLocks noGrp="1"/>
          </p:cNvSpPr>
          <p:nvPr>
            <p:ph type="title"/>
          </p:nvPr>
        </p:nvSpPr>
        <p:spPr/>
        <p:txBody>
          <a:bodyPr/>
          <a:lstStyle/>
          <a:p>
            <a:r>
              <a:rPr lang="en-US" dirty="0"/>
              <a:t>Marsh Surface Elevation</a:t>
            </a:r>
          </a:p>
        </p:txBody>
      </p:sp>
      <p:sp>
        <p:nvSpPr>
          <p:cNvPr id="4" name="Content Placeholder 3" descr="Marsh Surface Elevation explaination"/>
          <p:cNvSpPr>
            <a:spLocks noGrp="1"/>
          </p:cNvSpPr>
          <p:nvPr>
            <p:ph idx="1"/>
          </p:nvPr>
        </p:nvSpPr>
        <p:spPr/>
        <p:txBody>
          <a:bodyPr/>
          <a:lstStyle/>
          <a:p>
            <a:r>
              <a:rPr lang="en-US" dirty="0"/>
              <a:t>Coastal marshes “experience” relative sea level rise (RSLR)</a:t>
            </a:r>
          </a:p>
          <a:p>
            <a:pPr marL="457200" lvl="1" indent="0">
              <a:buNone/>
            </a:pPr>
            <a:r>
              <a:rPr lang="en-US" dirty="0">
                <a:solidFill>
                  <a:schemeClr val="tx2"/>
                </a:solidFill>
              </a:rPr>
              <a:t>relative sea level rise = </a:t>
            </a:r>
          </a:p>
          <a:p>
            <a:pPr marL="457200" lvl="1" indent="0">
              <a:buNone/>
            </a:pPr>
            <a:r>
              <a:rPr lang="en-US" dirty="0">
                <a:solidFill>
                  <a:schemeClr val="tx2"/>
                </a:solidFill>
              </a:rPr>
              <a:t>local subsidence + global sea level rise</a:t>
            </a:r>
          </a:p>
          <a:p>
            <a:pPr>
              <a:buFont typeface="Arial" panose="020B0604020202020204" pitchFamily="34" charset="0"/>
              <a:buChar char="•"/>
            </a:pPr>
            <a:r>
              <a:rPr lang="en-US" dirty="0"/>
              <a:t>RSLR generally measured from tide gauges</a:t>
            </a:r>
          </a:p>
          <a:p>
            <a:pPr>
              <a:buFont typeface="Arial" panose="020B0604020202020204" pitchFamily="34" charset="0"/>
              <a:buChar char="•"/>
            </a:pPr>
            <a:r>
              <a:rPr lang="en-US" dirty="0"/>
              <a:t>Coastal marshes respond to RSLR either by </a:t>
            </a:r>
          </a:p>
          <a:p>
            <a:pPr lvl="1">
              <a:buFont typeface="Arial" panose="020B0604020202020204" pitchFamily="34" charset="0"/>
              <a:buChar char="•"/>
            </a:pPr>
            <a:r>
              <a:rPr lang="en-US" dirty="0"/>
              <a:t>vertically accreting</a:t>
            </a:r>
          </a:p>
          <a:p>
            <a:pPr lvl="1">
              <a:buFont typeface="Arial" panose="020B0604020202020204" pitchFamily="34" charset="0"/>
              <a:buChar char="•"/>
            </a:pPr>
            <a:r>
              <a:rPr lang="en-US" dirty="0"/>
              <a:t>drowning</a:t>
            </a:r>
          </a:p>
        </p:txBody>
      </p:sp>
    </p:spTree>
    <p:extLst>
      <p:ext uri="{BB962C8B-B14F-4D97-AF65-F5344CB8AC3E}">
        <p14:creationId xmlns:p14="http://schemas.microsoft.com/office/powerpoint/2010/main" val="2476221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2675"/>
            <a:ext cx="4763294" cy="295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a:extLst>
              <a:ext uri="{FF2B5EF4-FFF2-40B4-BE49-F238E27FC236}">
                <a16:creationId xmlns:a16="http://schemas.microsoft.com/office/drawing/2014/main" id="{629B66F3-710B-8D31-AFA0-236B8085FE9E}"/>
              </a:ext>
            </a:extLst>
          </p:cNvPr>
          <p:cNvGrpSpPr/>
          <p:nvPr/>
        </p:nvGrpSpPr>
        <p:grpSpPr>
          <a:xfrm>
            <a:off x="103228" y="433410"/>
            <a:ext cx="8751248" cy="6239279"/>
            <a:chOff x="103228" y="433410"/>
            <a:chExt cx="8751248" cy="6239279"/>
          </a:xfrm>
        </p:grpSpPr>
        <p:pic>
          <p:nvPicPr>
            <p:cNvPr id="176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75" y="932675"/>
              <a:ext cx="5242601" cy="455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descr="Graphs from Kolker et al. 2011. Geophysical Research Letters 38:L21404&#10;1. Gulf coast map 2. Graph: Elevation above PSMSL for 3 coastal locations"/>
            <p:cNvSpPr txBox="1"/>
            <p:nvPr/>
          </p:nvSpPr>
          <p:spPr>
            <a:xfrm>
              <a:off x="649876" y="433410"/>
              <a:ext cx="7721794" cy="461665"/>
            </a:xfrm>
            <a:prstGeom prst="rect">
              <a:avLst/>
            </a:prstGeom>
            <a:noFill/>
          </p:spPr>
          <p:txBody>
            <a:bodyPr wrap="none" rtlCol="0">
              <a:spAutoFit/>
            </a:bodyPr>
            <a:lstStyle/>
            <a:p>
              <a:pPr algn="ctr"/>
              <a:r>
                <a:rPr lang="en-US" dirty="0" err="1"/>
                <a:t>Kolker</a:t>
              </a:r>
              <a:r>
                <a:rPr lang="en-US" dirty="0"/>
                <a:t> et al. 2011. Geophysical Research Letters 38:L21404</a:t>
              </a:r>
            </a:p>
          </p:txBody>
        </p:sp>
        <p:sp>
          <p:nvSpPr>
            <p:cNvPr id="2" name="TextBox 1"/>
            <p:cNvSpPr txBox="1"/>
            <p:nvPr/>
          </p:nvSpPr>
          <p:spPr>
            <a:xfrm>
              <a:off x="103228" y="4005075"/>
              <a:ext cx="3312262" cy="1015663"/>
            </a:xfrm>
            <a:prstGeom prst="rect">
              <a:avLst/>
            </a:prstGeom>
            <a:noFill/>
          </p:spPr>
          <p:txBody>
            <a:bodyPr wrap="square" rtlCol="0">
              <a:spAutoFit/>
            </a:bodyPr>
            <a:lstStyle/>
            <a:p>
              <a:pPr algn="r"/>
              <a:r>
                <a:rPr lang="en-US" sz="2000" dirty="0"/>
                <a:t>Galveston = 6.4 mm/</a:t>
              </a:r>
              <a:r>
                <a:rPr lang="en-US" sz="2000" dirty="0" err="1"/>
                <a:t>yr</a:t>
              </a:r>
              <a:endParaRPr lang="en-US" sz="2000" dirty="0"/>
            </a:p>
            <a:p>
              <a:pPr algn="r"/>
              <a:r>
                <a:rPr lang="en-US" sz="2000" dirty="0"/>
                <a:t>Grand Island = 9.3 mm/</a:t>
              </a:r>
              <a:r>
                <a:rPr lang="en-US" sz="2000" dirty="0" err="1"/>
                <a:t>yr</a:t>
              </a:r>
              <a:endParaRPr lang="en-US" sz="2000" dirty="0"/>
            </a:p>
            <a:p>
              <a:pPr algn="r"/>
              <a:r>
                <a:rPr lang="en-US" sz="2000" dirty="0"/>
                <a:t>Pensacola = 2.2 mm/</a:t>
              </a:r>
              <a:r>
                <a:rPr lang="en-US" sz="2000" dirty="0" err="1"/>
                <a:t>yr</a:t>
              </a:r>
              <a:endParaRPr lang="en-US" sz="2000" dirty="0"/>
            </a:p>
          </p:txBody>
        </p:sp>
        <p:sp>
          <p:nvSpPr>
            <p:cNvPr id="3" name="TextBox 2"/>
            <p:cNvSpPr txBox="1"/>
            <p:nvPr/>
          </p:nvSpPr>
          <p:spPr>
            <a:xfrm>
              <a:off x="103228" y="5349250"/>
              <a:ext cx="3583160" cy="1323439"/>
            </a:xfrm>
            <a:prstGeom prst="rect">
              <a:avLst/>
            </a:prstGeom>
            <a:noFill/>
          </p:spPr>
          <p:txBody>
            <a:bodyPr wrap="none" rtlCol="0">
              <a:spAutoFit/>
            </a:bodyPr>
            <a:lstStyle/>
            <a:p>
              <a:r>
                <a:rPr lang="en-US" sz="2000" dirty="0"/>
                <a:t>In the last 100 years, RSL rose…</a:t>
              </a:r>
            </a:p>
            <a:p>
              <a:r>
                <a:rPr lang="en-US" sz="2000" dirty="0"/>
                <a:t>Galveston 2.1 </a:t>
              </a:r>
              <a:r>
                <a:rPr lang="en-US" sz="2000" dirty="0" err="1"/>
                <a:t>ft</a:t>
              </a:r>
              <a:r>
                <a:rPr lang="en-US" sz="2000" dirty="0"/>
                <a:t>    </a:t>
              </a:r>
            </a:p>
            <a:p>
              <a:r>
                <a:rPr lang="en-US" sz="2000" dirty="0"/>
                <a:t>Grand Isle 3.0 </a:t>
              </a:r>
              <a:r>
                <a:rPr lang="en-US" sz="2000" dirty="0" err="1"/>
                <a:t>ft</a:t>
              </a:r>
              <a:r>
                <a:rPr lang="en-US" sz="2000" dirty="0"/>
                <a:t>   </a:t>
              </a:r>
            </a:p>
            <a:p>
              <a:r>
                <a:rPr lang="en-US" sz="2000" dirty="0"/>
                <a:t>Pensacola 0.7 </a:t>
              </a:r>
              <a:r>
                <a:rPr lang="en-US" sz="2000" dirty="0" err="1"/>
                <a:t>ft</a:t>
              </a:r>
              <a:endParaRPr lang="en-US" sz="2000" dirty="0"/>
            </a:p>
          </p:txBody>
        </p:sp>
      </p:grpSp>
    </p:spTree>
    <p:extLst>
      <p:ext uri="{BB962C8B-B14F-4D97-AF65-F5344CB8AC3E}">
        <p14:creationId xmlns:p14="http://schemas.microsoft.com/office/powerpoint/2010/main" val="178819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1. Map of gulf coastal florida&#10;2. Graph of annual-average relative sea level measured by 4 long-running tide gauges on the Gulf of Mexico coast of Flor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338" y="1163105"/>
            <a:ext cx="655059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62" y="2161635"/>
            <a:ext cx="2743200" cy="283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22790" y="625434"/>
            <a:ext cx="6351419" cy="461665"/>
          </a:xfrm>
          <a:prstGeom prst="rect">
            <a:avLst/>
          </a:prstGeom>
          <a:noFill/>
        </p:spPr>
        <p:txBody>
          <a:bodyPr wrap="none" rtlCol="0">
            <a:spAutoFit/>
          </a:bodyPr>
          <a:lstStyle/>
          <a:p>
            <a:r>
              <a:rPr lang="en-US" dirty="0" err="1"/>
              <a:t>Gerlach</a:t>
            </a:r>
            <a:r>
              <a:rPr lang="en-US" dirty="0"/>
              <a:t> et al. 2017 Marine Geology 390:254-269.</a:t>
            </a:r>
          </a:p>
        </p:txBody>
      </p:sp>
      <p:sp>
        <p:nvSpPr>
          <p:cNvPr id="5" name="TextBox 4"/>
          <p:cNvSpPr txBox="1"/>
          <p:nvPr/>
        </p:nvSpPr>
        <p:spPr>
          <a:xfrm>
            <a:off x="616285" y="5963730"/>
            <a:ext cx="8103455" cy="707886"/>
          </a:xfrm>
          <a:prstGeom prst="rect">
            <a:avLst/>
          </a:prstGeom>
          <a:noFill/>
        </p:spPr>
        <p:txBody>
          <a:bodyPr wrap="square" rtlCol="0">
            <a:spAutoFit/>
          </a:bodyPr>
          <a:lstStyle/>
          <a:p>
            <a:pPr algn="ctr"/>
            <a:r>
              <a:rPr lang="en-US" sz="2000" dirty="0"/>
              <a:t>Relative sea level rise accelerated from 1.3 mm/</a:t>
            </a:r>
            <a:r>
              <a:rPr lang="en-US" sz="2000" dirty="0" err="1"/>
              <a:t>yr</a:t>
            </a:r>
            <a:r>
              <a:rPr lang="en-US" sz="2000" dirty="0"/>
              <a:t> to 2.0 mm/yr.</a:t>
            </a:r>
          </a:p>
          <a:p>
            <a:pPr algn="ctr"/>
            <a:r>
              <a:rPr lang="en-US" sz="2000" dirty="0"/>
              <a:t>In the last 100 years, RSL rose at least 1.3 feet</a:t>
            </a:r>
          </a:p>
        </p:txBody>
      </p:sp>
    </p:spTree>
    <p:extLst>
      <p:ext uri="{BB962C8B-B14F-4D97-AF65-F5344CB8AC3E}">
        <p14:creationId xmlns:p14="http://schemas.microsoft.com/office/powerpoint/2010/main" val="20746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 Table: Relative Sea level of North Carolina  2. Coastal map of North Carolina showing the study locations">
            <a:extLst>
              <a:ext uri="{FF2B5EF4-FFF2-40B4-BE49-F238E27FC236}">
                <a16:creationId xmlns:a16="http://schemas.microsoft.com/office/drawing/2014/main" id="{95CC94E8-0540-07AA-8FB3-FF9BB7E3893F}"/>
              </a:ext>
            </a:extLst>
          </p:cNvPr>
          <p:cNvGrpSpPr/>
          <p:nvPr/>
        </p:nvGrpSpPr>
        <p:grpSpPr>
          <a:xfrm>
            <a:off x="78616" y="625434"/>
            <a:ext cx="8924415" cy="6029586"/>
            <a:chOff x="78616" y="625434"/>
            <a:chExt cx="8924415" cy="6029586"/>
          </a:xfrm>
        </p:grpSpPr>
        <p:pic>
          <p:nvPicPr>
            <p:cNvPr id="174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480" y="1431939"/>
              <a:ext cx="3816551" cy="467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16" y="1087099"/>
              <a:ext cx="6989710" cy="2302968"/>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422790" y="625434"/>
              <a:ext cx="5388270" cy="461665"/>
            </a:xfrm>
            <a:prstGeom prst="rect">
              <a:avLst/>
            </a:prstGeom>
            <a:noFill/>
          </p:spPr>
          <p:txBody>
            <a:bodyPr wrap="none" rtlCol="0">
              <a:spAutoFit/>
            </a:bodyPr>
            <a:lstStyle/>
            <a:p>
              <a:r>
                <a:rPr lang="en-US" dirty="0" err="1"/>
                <a:t>Jararell</a:t>
              </a:r>
              <a:r>
                <a:rPr lang="en-US" dirty="0"/>
                <a:t> et al. 2016 Wetlands 36:607-619.</a:t>
              </a:r>
            </a:p>
          </p:txBody>
        </p:sp>
        <p:sp>
          <p:nvSpPr>
            <p:cNvPr id="5" name="TextBox 4"/>
            <p:cNvSpPr txBox="1"/>
            <p:nvPr/>
          </p:nvSpPr>
          <p:spPr>
            <a:xfrm>
              <a:off x="616285" y="6254910"/>
              <a:ext cx="8103455" cy="400110"/>
            </a:xfrm>
            <a:prstGeom prst="rect">
              <a:avLst/>
            </a:prstGeom>
            <a:noFill/>
          </p:spPr>
          <p:txBody>
            <a:bodyPr wrap="square" rtlCol="0">
              <a:spAutoFit/>
            </a:bodyPr>
            <a:lstStyle/>
            <a:p>
              <a:pPr algn="ctr"/>
              <a:r>
                <a:rPr lang="en-US" sz="2000" dirty="0"/>
                <a:t>In the last 100 years, RSL rose at 0.6 to 1.3 feet</a:t>
              </a:r>
            </a:p>
          </p:txBody>
        </p:sp>
      </p:grpSp>
    </p:spTree>
    <p:extLst>
      <p:ext uri="{BB962C8B-B14F-4D97-AF65-F5344CB8AC3E}">
        <p14:creationId xmlns:p14="http://schemas.microsoft.com/office/powerpoint/2010/main" val="328945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Relative sea level has risen by very different amounts in different places"/>
          <p:cNvSpPr>
            <a:spLocks noGrp="1"/>
          </p:cNvSpPr>
          <p:nvPr>
            <p:ph type="title"/>
          </p:nvPr>
        </p:nvSpPr>
        <p:spPr>
          <a:xfrm>
            <a:off x="685800" y="318195"/>
            <a:ext cx="7772400" cy="1143000"/>
          </a:xfrm>
        </p:spPr>
        <p:txBody>
          <a:bodyPr/>
          <a:lstStyle/>
          <a:p>
            <a:r>
              <a:rPr lang="en-US" sz="4000" dirty="0"/>
              <a:t>Relative sea level has risen by very different amounts in different places</a:t>
            </a:r>
            <a:endParaRPr lang="en-US" dirty="0"/>
          </a:p>
        </p:txBody>
      </p:sp>
      <p:sp>
        <p:nvSpPr>
          <p:cNvPr id="3" name="Content Placeholder 2"/>
          <p:cNvSpPr>
            <a:spLocks noGrp="1"/>
          </p:cNvSpPr>
          <p:nvPr>
            <p:ph idx="1"/>
          </p:nvPr>
        </p:nvSpPr>
        <p:spPr>
          <a:xfrm>
            <a:off x="685800" y="1689795"/>
            <a:ext cx="7772400" cy="4114800"/>
          </a:xfrm>
        </p:spPr>
        <p:txBody>
          <a:bodyPr/>
          <a:lstStyle/>
          <a:p>
            <a:r>
              <a:rPr lang="en-US" dirty="0"/>
              <a:t>Marshes that have survived the last 100 years have vertically accreted different amounts in different places.</a:t>
            </a:r>
          </a:p>
          <a:p>
            <a:pPr lvl="1"/>
            <a:r>
              <a:rPr lang="en-US" sz="2400" dirty="0"/>
              <a:t>Why?</a:t>
            </a:r>
          </a:p>
          <a:p>
            <a:pPr lvl="1"/>
            <a:r>
              <a:rPr lang="en-US" sz="2400" dirty="0"/>
              <a:t>Has this affected wildlife abundance, management practices, and/or management effectiveness?</a:t>
            </a:r>
          </a:p>
          <a:p>
            <a:pPr lvl="1"/>
            <a:r>
              <a:rPr lang="en-US" sz="2400" dirty="0"/>
              <a:t>Can we manage the factors that cause these differences in Relative Sea Level Rise?</a:t>
            </a:r>
          </a:p>
          <a:p>
            <a:pPr lvl="1"/>
            <a:r>
              <a:rPr lang="en-US" sz="2400" dirty="0"/>
              <a:t>Can we improve the effectiveness of our management by planning for these differences? </a:t>
            </a:r>
          </a:p>
        </p:txBody>
      </p:sp>
    </p:spTree>
    <p:extLst>
      <p:ext uri="{BB962C8B-B14F-4D97-AF65-F5344CB8AC3E}">
        <p14:creationId xmlns:p14="http://schemas.microsoft.com/office/powerpoint/2010/main" val="1850199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 y="49360"/>
            <a:ext cx="9144000" cy="413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82783" y="6485340"/>
            <a:ext cx="5384807" cy="400110"/>
          </a:xfrm>
          <a:prstGeom prst="rect">
            <a:avLst/>
          </a:prstGeom>
          <a:noFill/>
        </p:spPr>
        <p:txBody>
          <a:bodyPr wrap="none" rtlCol="0">
            <a:spAutoFit/>
          </a:bodyPr>
          <a:lstStyle/>
          <a:p>
            <a:r>
              <a:rPr lang="en-US" sz="2000" dirty="0" err="1"/>
              <a:t>Mitrovica</a:t>
            </a:r>
            <a:r>
              <a:rPr lang="en-US" sz="2000" dirty="0"/>
              <a:t> et al. 2001. </a:t>
            </a:r>
            <a:r>
              <a:rPr lang="en-US" sz="2000" dirty="0" err="1"/>
              <a:t>Geophys</a:t>
            </a:r>
            <a:r>
              <a:rPr lang="en-US" sz="2000" dirty="0"/>
              <a:t> J. Int. 147:562-578</a:t>
            </a:r>
          </a:p>
        </p:txBody>
      </p:sp>
      <p:sp>
        <p:nvSpPr>
          <p:cNvPr id="3" name="TextBox 2" descr="World map with glaciated vs non glaciated areas"/>
          <p:cNvSpPr txBox="1"/>
          <p:nvPr/>
        </p:nvSpPr>
        <p:spPr>
          <a:xfrm>
            <a:off x="153620" y="4273910"/>
            <a:ext cx="8833150" cy="1938992"/>
          </a:xfrm>
          <a:prstGeom prst="rect">
            <a:avLst/>
          </a:prstGeom>
          <a:noFill/>
        </p:spPr>
        <p:txBody>
          <a:bodyPr wrap="square" rtlCol="0">
            <a:spAutoFit/>
          </a:bodyPr>
          <a:lstStyle/>
          <a:p>
            <a:r>
              <a:rPr lang="en-US" dirty="0"/>
              <a:t>Areas covered by glaciers during the last ice </a:t>
            </a:r>
            <a:r>
              <a:rPr lang="en-US" dirty="0" err="1"/>
              <a:t>ageare</a:t>
            </a:r>
            <a:r>
              <a:rPr lang="en-US" dirty="0"/>
              <a:t> rising; i.e. “rebounding.”  Areas far from glaciers are “collapsing.”</a:t>
            </a:r>
          </a:p>
          <a:p>
            <a:endParaRPr lang="en-US" dirty="0"/>
          </a:p>
          <a:p>
            <a:r>
              <a:rPr lang="en-US" dirty="0"/>
              <a:t>Differences in rebound/collapse are not responsible for differences in RSLR on previous slides.</a:t>
            </a:r>
          </a:p>
        </p:txBody>
      </p:sp>
    </p:spTree>
    <p:extLst>
      <p:ext uri="{BB962C8B-B14F-4D97-AF65-F5344CB8AC3E}">
        <p14:creationId xmlns:p14="http://schemas.microsoft.com/office/powerpoint/2010/main" val="150851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and map. Glacier vs non-glacier a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 y="252364"/>
            <a:ext cx="9144000" cy="413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descr="Text and map. Glacier vs non-glacier areas"/>
          <p:cNvSpPr>
            <a:spLocks noGrp="1"/>
          </p:cNvSpPr>
          <p:nvPr>
            <p:ph idx="1"/>
          </p:nvPr>
        </p:nvSpPr>
        <p:spPr>
          <a:xfrm>
            <a:off x="78615" y="2194575"/>
            <a:ext cx="8988575" cy="4114800"/>
          </a:xfrm>
          <a:solidFill>
            <a:srgbClr val="0066FF">
              <a:alpha val="80000"/>
            </a:srgbClr>
          </a:solidFill>
        </p:spPr>
        <p:txBody>
          <a:bodyPr/>
          <a:lstStyle/>
          <a:p>
            <a:r>
              <a:rPr lang="en-US" sz="2800" dirty="0"/>
              <a:t>Areas covered by glaciers</a:t>
            </a:r>
          </a:p>
          <a:p>
            <a:pPr lvl="1"/>
            <a:r>
              <a:rPr lang="en-US" sz="2400" dirty="0"/>
              <a:t>were compressed during the ice age</a:t>
            </a:r>
          </a:p>
          <a:p>
            <a:pPr lvl="1"/>
            <a:r>
              <a:rPr lang="en-US" sz="2400" dirty="0"/>
              <a:t>are “rebounding” now</a:t>
            </a:r>
          </a:p>
          <a:p>
            <a:r>
              <a:rPr lang="en-US" sz="2800" dirty="0"/>
              <a:t>Areas not covered by glaciers</a:t>
            </a:r>
          </a:p>
          <a:p>
            <a:pPr lvl="1"/>
            <a:r>
              <a:rPr lang="en-US" sz="2400" dirty="0"/>
              <a:t>“bulged” during the ice age</a:t>
            </a:r>
          </a:p>
          <a:p>
            <a:pPr lvl="1"/>
            <a:r>
              <a:rPr lang="en-US" sz="2400" dirty="0"/>
              <a:t>are “collapsing” now</a:t>
            </a:r>
          </a:p>
          <a:p>
            <a:r>
              <a:rPr lang="en-US" sz="2800" dirty="0"/>
              <a:t>Differences in rebound/collapse are not responsible for differences in RSLR on previous slides</a:t>
            </a:r>
          </a:p>
          <a:p>
            <a:pPr lvl="1"/>
            <a:endParaRPr lang="en-US" dirty="0"/>
          </a:p>
        </p:txBody>
      </p:sp>
    </p:spTree>
    <p:extLst>
      <p:ext uri="{BB962C8B-B14F-4D97-AF65-F5344CB8AC3E}">
        <p14:creationId xmlns:p14="http://schemas.microsoft.com/office/powerpoint/2010/main" val="4255842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Locations and characteristics of the ocean's life zones.">
            <a:extLst>
              <a:ext uri="{FF2B5EF4-FFF2-40B4-BE49-F238E27FC236}">
                <a16:creationId xmlns:a16="http://schemas.microsoft.com/office/drawing/2014/main" id="{A6BE0876-4C90-150D-9C61-6307B80270CE}"/>
              </a:ext>
            </a:extLst>
          </p:cNvPr>
          <p:cNvGrpSpPr/>
          <p:nvPr/>
        </p:nvGrpSpPr>
        <p:grpSpPr>
          <a:xfrm>
            <a:off x="0" y="0"/>
            <a:ext cx="7924800" cy="6781800"/>
            <a:chOff x="0" y="0"/>
            <a:chExt cx="7924800" cy="6781800"/>
          </a:xfrm>
        </p:grpSpPr>
        <p:pic>
          <p:nvPicPr>
            <p:cNvPr id="336898" name="Picture 2" descr="ocean1"/>
            <p:cNvPicPr>
              <a:picLocks noChangeAspect="1" noChangeArrowheads="1"/>
            </p:cNvPicPr>
            <p:nvPr/>
          </p:nvPicPr>
          <p:blipFill>
            <a:blip r:embed="rId2" cstate="print"/>
            <a:srcRect/>
            <a:stretch>
              <a:fillRect/>
            </a:stretch>
          </p:blipFill>
          <p:spPr bwMode="auto">
            <a:xfrm>
              <a:off x="0" y="0"/>
              <a:ext cx="7924800" cy="6781800"/>
            </a:xfrm>
            <a:prstGeom prst="rect">
              <a:avLst/>
            </a:prstGeom>
            <a:noFill/>
          </p:spPr>
        </p:pic>
        <p:sp>
          <p:nvSpPr>
            <p:cNvPr id="336899" name="Line 3"/>
            <p:cNvSpPr>
              <a:spLocks noChangeShapeType="1"/>
            </p:cNvSpPr>
            <p:nvPr/>
          </p:nvSpPr>
          <p:spPr bwMode="auto">
            <a:xfrm flipH="1" flipV="1">
              <a:off x="309564" y="1009650"/>
              <a:ext cx="5145087" cy="38100"/>
            </a:xfrm>
            <a:prstGeom prst="line">
              <a:avLst/>
            </a:prstGeom>
            <a:noFill/>
            <a:ln w="9525">
              <a:solidFill>
                <a:srgbClr val="3366FF"/>
              </a:solidFill>
              <a:round/>
              <a:headEnd/>
              <a:tailEnd/>
            </a:ln>
            <a:effectLst/>
          </p:spPr>
          <p:txBody>
            <a:bodyPr lIns="91440" tIns="45720" rIns="91440" bIns="45720"/>
            <a:lstStyle/>
            <a:p>
              <a:endParaRPr lang="en-US"/>
            </a:p>
          </p:txBody>
        </p:sp>
        <p:sp>
          <p:nvSpPr>
            <p:cNvPr id="2" name="TextBox 1"/>
            <p:cNvSpPr txBox="1"/>
            <p:nvPr/>
          </p:nvSpPr>
          <p:spPr>
            <a:xfrm>
              <a:off x="319976" y="3121760"/>
              <a:ext cx="7478044" cy="3302830"/>
            </a:xfrm>
            <a:prstGeom prst="rect">
              <a:avLst/>
            </a:prstGeom>
            <a:solidFill>
              <a:srgbClr val="0066FF"/>
            </a:solidFill>
          </p:spPr>
          <p:txBody>
            <a:bodyPr wrap="square" rtlCol="0">
              <a:noAutofit/>
            </a:bodyPr>
            <a:lstStyle/>
            <a:p>
              <a:r>
                <a:rPr lang="en-US" dirty="0">
                  <a:solidFill>
                    <a:schemeClr val="bg1"/>
                  </a:solidFill>
                </a:rPr>
                <a:t>Sea level was ~300 feet lower during the last ice age (120,0000 to 20,000 years ago)</a:t>
              </a:r>
            </a:p>
            <a:p>
              <a:r>
                <a:rPr lang="en-US" sz="2800" dirty="0">
                  <a:solidFill>
                    <a:schemeClr val="bg1"/>
                  </a:solidFill>
                </a:rPr>
                <a:t>  </a:t>
              </a:r>
              <a:r>
                <a:rPr lang="en-US" i="1" dirty="0">
                  <a:solidFill>
                    <a:schemeClr val="bg1"/>
                  </a:solidFill>
                </a:rPr>
                <a:t>Rivers dug valleys (~300 feet deep).</a:t>
              </a:r>
            </a:p>
            <a:p>
              <a:endParaRPr lang="en-US" sz="2800" dirty="0">
                <a:solidFill>
                  <a:schemeClr val="bg1"/>
                </a:solidFill>
              </a:endParaRPr>
            </a:p>
            <a:p>
              <a:r>
                <a:rPr lang="en-US" dirty="0">
                  <a:solidFill>
                    <a:schemeClr val="bg1"/>
                  </a:solidFill>
                </a:rPr>
                <a:t>Sea level rose rapidly while the glaciers melted (20,000 to 7,000 years ago)</a:t>
              </a:r>
            </a:p>
            <a:p>
              <a:r>
                <a:rPr lang="en-US" sz="2800" dirty="0">
                  <a:solidFill>
                    <a:schemeClr val="bg1"/>
                  </a:solidFill>
                </a:rPr>
                <a:t>  </a:t>
              </a:r>
              <a:r>
                <a:rPr lang="en-US" i="1" dirty="0">
                  <a:solidFill>
                    <a:schemeClr val="bg1"/>
                  </a:solidFill>
                </a:rPr>
                <a:t>Rivers dug valleys filled with seawater or river sediments</a:t>
              </a:r>
              <a:r>
                <a:rPr lang="en-US" sz="2000" i="1" dirty="0">
                  <a:solidFill>
                    <a:schemeClr val="bg1"/>
                  </a:solidFill>
                </a:rPr>
                <a:t>.</a:t>
              </a:r>
            </a:p>
            <a:p>
              <a:endParaRPr lang="en-US" dirty="0">
                <a:solidFill>
                  <a:schemeClr val="bg1"/>
                </a:solidFill>
              </a:endParaRPr>
            </a:p>
          </p:txBody>
        </p:sp>
      </p:grpSp>
    </p:spTree>
    <p:extLst>
      <p:ext uri="{BB962C8B-B14F-4D97-AF65-F5344CB8AC3E}">
        <p14:creationId xmlns:p14="http://schemas.microsoft.com/office/powerpoint/2010/main" val="318414324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ce Age shoreline of Lousiana showing the Mississippi river">
            <a:extLst>
              <a:ext uri="{FF2B5EF4-FFF2-40B4-BE49-F238E27FC236}">
                <a16:creationId xmlns:a16="http://schemas.microsoft.com/office/drawing/2014/main" id="{857C5C60-56ED-3130-B196-80A33D3C3B18}"/>
              </a:ext>
            </a:extLst>
          </p:cNvPr>
          <p:cNvGrpSpPr/>
          <p:nvPr/>
        </p:nvGrpSpPr>
        <p:grpSpPr>
          <a:xfrm>
            <a:off x="1" y="1"/>
            <a:ext cx="8915399" cy="7138927"/>
            <a:chOff x="1" y="1"/>
            <a:chExt cx="8915399" cy="7138927"/>
          </a:xfrm>
        </p:grpSpPr>
        <p:pic>
          <p:nvPicPr>
            <p:cNvPr id="337922" name="Picture 2" descr="IceAgeShoreline"/>
            <p:cNvPicPr>
              <a:picLocks noChangeAspect="1" noChangeArrowheads="1"/>
            </p:cNvPicPr>
            <p:nvPr/>
          </p:nvPicPr>
          <p:blipFill>
            <a:blip r:embed="rId2" cstate="print"/>
            <a:srcRect/>
            <a:stretch>
              <a:fillRect/>
            </a:stretch>
          </p:blipFill>
          <p:spPr bwMode="auto">
            <a:xfrm>
              <a:off x="1" y="1"/>
              <a:ext cx="4627563" cy="6640513"/>
            </a:xfrm>
            <a:prstGeom prst="rect">
              <a:avLst/>
            </a:prstGeom>
            <a:noFill/>
          </p:spPr>
        </p:pic>
        <p:sp>
          <p:nvSpPr>
            <p:cNvPr id="337923" name="Text Box 3"/>
            <p:cNvSpPr txBox="1">
              <a:spLocks noChangeArrowheads="1"/>
            </p:cNvSpPr>
            <p:nvPr/>
          </p:nvSpPr>
          <p:spPr bwMode="auto">
            <a:xfrm>
              <a:off x="4724400" y="152400"/>
              <a:ext cx="4191000" cy="6986528"/>
            </a:xfrm>
            <a:prstGeom prst="rect">
              <a:avLst/>
            </a:prstGeom>
            <a:noFill/>
            <a:ln w="9525">
              <a:noFill/>
              <a:miter lim="800000"/>
              <a:headEnd/>
              <a:tailEnd/>
            </a:ln>
            <a:effectLst/>
          </p:spPr>
          <p:txBody>
            <a:bodyPr wrap="square" lIns="91440" tIns="45720" rIns="91440" bIns="45720">
              <a:spAutoFit/>
            </a:bodyPr>
            <a:lstStyle/>
            <a:p>
              <a:pPr fontAlgn="base">
                <a:spcBef>
                  <a:spcPct val="0"/>
                </a:spcBef>
                <a:spcAft>
                  <a:spcPct val="0"/>
                </a:spcAft>
              </a:pPr>
              <a:r>
                <a:rPr lang="en-US" sz="2800" dirty="0">
                  <a:solidFill>
                    <a:srgbClr val="FFFFFF"/>
                  </a:solidFill>
                  <a:latin typeface="Times New Roman" panose="02020603050405020304" pitchFamily="18" charset="0"/>
                  <a:cs typeface="Times New Roman" panose="02020603050405020304" pitchFamily="18" charset="0"/>
                </a:rPr>
                <a:t>The Miss. River cut a deep (200 – 400 ft deep) valley during the last ice age (80,000 to 20,000 years ago).</a:t>
              </a:r>
            </a:p>
            <a:p>
              <a:pPr fontAlgn="base">
                <a:spcBef>
                  <a:spcPct val="0"/>
                </a:spcBef>
                <a:spcAft>
                  <a:spcPct val="0"/>
                </a:spcAft>
              </a:pPr>
              <a:endParaRPr lang="en-US" sz="2800" dirty="0">
                <a:solidFill>
                  <a:srgbClr val="FFFF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sz="2800" dirty="0">
                  <a:solidFill>
                    <a:srgbClr val="FFFFFF"/>
                  </a:solidFill>
                  <a:latin typeface="Times New Roman" panose="02020603050405020304" pitchFamily="18" charset="0"/>
                  <a:cs typeface="Times New Roman" panose="02020603050405020304" pitchFamily="18" charset="0"/>
                </a:rPr>
                <a:t>As ice age ended (20,000 – 10,000 years ago) sea level rose quickly.</a:t>
              </a:r>
            </a:p>
            <a:p>
              <a:pPr fontAlgn="base">
                <a:spcBef>
                  <a:spcPct val="0"/>
                </a:spcBef>
                <a:spcAft>
                  <a:spcPct val="0"/>
                </a:spcAft>
              </a:pPr>
              <a:endParaRPr lang="en-US" sz="2800" dirty="0">
                <a:solidFill>
                  <a:srgbClr val="FFFF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sz="2800" dirty="0">
                  <a:solidFill>
                    <a:srgbClr val="FFFFFF"/>
                  </a:solidFill>
                  <a:latin typeface="Times New Roman" panose="02020603050405020304" pitchFamily="18" charset="0"/>
                  <a:cs typeface="Times New Roman" panose="02020603050405020304" pitchFamily="18" charset="0"/>
                </a:rPr>
                <a:t>From 10,000 years until recently, sea level rose only (0.1 – 0.2 mm/</a:t>
              </a:r>
              <a:r>
                <a:rPr lang="en-US" sz="2800" dirty="0" err="1">
                  <a:solidFill>
                    <a:srgbClr val="FFFFFF"/>
                  </a:solidFill>
                  <a:latin typeface="Times New Roman" panose="02020603050405020304" pitchFamily="18" charset="0"/>
                  <a:cs typeface="Times New Roman" panose="02020603050405020304" pitchFamily="18" charset="0"/>
                </a:rPr>
                <a:t>yr</a:t>
              </a:r>
              <a:r>
                <a:rPr lang="en-US" sz="2800" dirty="0">
                  <a:solidFill>
                    <a:srgbClr val="FFFFFF"/>
                  </a:solidFill>
                  <a:latin typeface="Times New Roman" panose="02020603050405020304" pitchFamily="18" charset="0"/>
                  <a:cs typeface="Times New Roman" panose="02020603050405020304" pitchFamily="18" charset="0"/>
                </a:rPr>
                <a:t>).</a:t>
              </a:r>
            </a:p>
            <a:p>
              <a:pPr fontAlgn="base">
                <a:spcBef>
                  <a:spcPct val="0"/>
                </a:spcBef>
                <a:spcAft>
                  <a:spcPct val="0"/>
                </a:spcAft>
              </a:pPr>
              <a:endParaRPr lang="en-US" sz="2400" dirty="0">
                <a:solidFill>
                  <a:srgbClr val="FFFF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sz="2400" dirty="0">
                  <a:solidFill>
                    <a:srgbClr val="FFFFFF"/>
                  </a:solidFill>
                  <a:latin typeface="Times New Roman" panose="02020603050405020304" pitchFamily="18" charset="0"/>
                  <a:cs typeface="Times New Roman" panose="02020603050405020304" pitchFamily="18" charset="0"/>
                </a:rPr>
                <a:t>We need to consider SE and SW LA separately.</a:t>
              </a:r>
            </a:p>
          </p:txBody>
        </p:sp>
      </p:grpSp>
    </p:spTree>
    <p:extLst>
      <p:ext uri="{BB962C8B-B14F-4D97-AF65-F5344CB8AC3E}">
        <p14:creationId xmlns:p14="http://schemas.microsoft.com/office/powerpoint/2010/main" val="14549299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hesapeake watershed map">
            <a:hlinkClick r:id="rId3"/>
          </p:cNvPr>
          <p:cNvPicPr>
            <a:picLocks noChangeAspect="1" noChangeArrowheads="1"/>
          </p:cNvPicPr>
          <p:nvPr/>
        </p:nvPicPr>
        <p:blipFill>
          <a:blip r:embed="rId4" cstate="print"/>
          <a:srcRect/>
          <a:stretch>
            <a:fillRect/>
          </a:stretch>
        </p:blipFill>
        <p:spPr bwMode="auto">
          <a:xfrm>
            <a:off x="1447800" y="0"/>
            <a:ext cx="6216850" cy="6858000"/>
          </a:xfrm>
          <a:prstGeom prst="rect">
            <a:avLst/>
          </a:prstGeom>
          <a:noFill/>
        </p:spPr>
      </p:pic>
    </p:spTree>
    <p:extLst>
      <p:ext uri="{BB962C8B-B14F-4D97-AF65-F5344CB8AC3E}">
        <p14:creationId xmlns:p14="http://schemas.microsoft.com/office/powerpoint/2010/main" val="263466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2098" name="Picture 2" descr="US National Wildlife refuge locations.  177 of  the 547 are coastal"/>
          <p:cNvPicPr>
            <a:picLocks noChangeAspect="1" noChangeArrowheads="1"/>
          </p:cNvPicPr>
          <p:nvPr/>
        </p:nvPicPr>
        <p:blipFill>
          <a:blip r:embed="rId2" cstate="print"/>
          <a:srcRect/>
          <a:stretch>
            <a:fillRect/>
          </a:stretch>
        </p:blipFill>
        <p:spPr bwMode="auto">
          <a:xfrm rot="5400000">
            <a:off x="1135696" y="-1095483"/>
            <a:ext cx="6858000" cy="9048971"/>
          </a:xfrm>
          <a:prstGeom prst="rect">
            <a:avLst/>
          </a:prstGeom>
          <a:noFill/>
          <a:ln w="9525">
            <a:noFill/>
            <a:miter lim="800000"/>
            <a:headEnd/>
            <a:tailEnd/>
          </a:ln>
        </p:spPr>
      </p:pic>
      <p:sp>
        <p:nvSpPr>
          <p:cNvPr id="5" name="TextBox 4"/>
          <p:cNvSpPr txBox="1"/>
          <p:nvPr/>
        </p:nvSpPr>
        <p:spPr>
          <a:xfrm>
            <a:off x="2152485" y="228600"/>
            <a:ext cx="4802981" cy="369332"/>
          </a:xfrm>
          <a:prstGeom prst="rect">
            <a:avLst/>
          </a:prstGeom>
          <a:solidFill>
            <a:schemeClr val="accent6">
              <a:lumMod val="75000"/>
            </a:schemeClr>
          </a:solidFill>
        </p:spPr>
        <p:txBody>
          <a:bodyPr wrap="none" rtlCol="0">
            <a:spAutoFit/>
          </a:bodyPr>
          <a:lstStyle/>
          <a:p>
            <a:pPr fontAlgn="auto">
              <a:spcBef>
                <a:spcPts val="0"/>
              </a:spcBef>
              <a:spcAft>
                <a:spcPts val="0"/>
              </a:spcAft>
            </a:pPr>
            <a:r>
              <a:rPr lang="en-US" sz="1800" dirty="0">
                <a:solidFill>
                  <a:srgbClr val="FFFF00"/>
                </a:solidFill>
                <a:latin typeface="Calibri"/>
              </a:rPr>
              <a:t>177 of the 547 federal wildlife refuges are coastal</a:t>
            </a:r>
          </a:p>
        </p:txBody>
      </p:sp>
    </p:spTree>
    <p:extLst>
      <p:ext uri="{BB962C8B-B14F-4D97-AF65-F5344CB8AC3E}">
        <p14:creationId xmlns:p14="http://schemas.microsoft.com/office/powerpoint/2010/main" val="187649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 Earth image of Del-Mar-Va area"/>
          <p:cNvPicPr>
            <a:picLocks noChangeAspect="1"/>
          </p:cNvPicPr>
          <p:nvPr/>
        </p:nvPicPr>
        <p:blipFill>
          <a:blip r:embed="rId2" cstate="print"/>
          <a:stretch>
            <a:fillRect/>
          </a:stretch>
        </p:blipFill>
        <p:spPr>
          <a:xfrm>
            <a:off x="452465" y="0"/>
            <a:ext cx="8239070" cy="6858000"/>
          </a:xfrm>
          <a:prstGeom prst="rect">
            <a:avLst/>
          </a:prstGeom>
        </p:spPr>
      </p:pic>
    </p:spTree>
    <p:extLst>
      <p:ext uri="{BB962C8B-B14F-4D97-AF65-F5344CB8AC3E}">
        <p14:creationId xmlns:p14="http://schemas.microsoft.com/office/powerpoint/2010/main" val="102189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h image of Louisiana Coast line"/>
          <p:cNvPicPr>
            <a:picLocks noChangeAspect="1"/>
          </p:cNvPicPr>
          <p:nvPr/>
        </p:nvPicPr>
        <p:blipFill>
          <a:blip r:embed="rId2" cstate="print"/>
          <a:stretch>
            <a:fillRect/>
          </a:stretch>
        </p:blipFill>
        <p:spPr>
          <a:xfrm>
            <a:off x="0" y="-753242"/>
            <a:ext cx="9144000" cy="7611242"/>
          </a:xfrm>
          <a:prstGeom prst="rect">
            <a:avLst/>
          </a:prstGeom>
        </p:spPr>
      </p:pic>
    </p:spTree>
    <p:extLst>
      <p:ext uri="{BB962C8B-B14F-4D97-AF65-F5344CB8AC3E}">
        <p14:creationId xmlns:p14="http://schemas.microsoft.com/office/powerpoint/2010/main" val="3428730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ace Shuttle View of Louisiana&#10;"/>
          <p:cNvPicPr>
            <a:picLocks noChangeAspect="1"/>
          </p:cNvPicPr>
          <p:nvPr/>
        </p:nvPicPr>
        <p:blipFill>
          <a:blip r:embed="rId2" cstate="print"/>
          <a:srcRect l="5993" t="3993" r="6991" b="2662"/>
          <a:stretch>
            <a:fillRect/>
          </a:stretch>
        </p:blipFill>
        <p:spPr>
          <a:xfrm>
            <a:off x="318810" y="0"/>
            <a:ext cx="8520390" cy="6858000"/>
          </a:xfrm>
          <a:prstGeom prst="rect">
            <a:avLst/>
          </a:prstGeom>
        </p:spPr>
      </p:pic>
    </p:spTree>
    <p:extLst>
      <p:ext uri="{BB962C8B-B14F-4D97-AF65-F5344CB8AC3E}">
        <p14:creationId xmlns:p14="http://schemas.microsoft.com/office/powerpoint/2010/main" val="27109720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 Graphic: Late quaternary sedimentary fill of the entrenched valley of hte Mississippi River at the northern limit of the deltaic plain. 2.  Satellite imagery of coastal Louisiana">
            <a:extLst>
              <a:ext uri="{FF2B5EF4-FFF2-40B4-BE49-F238E27FC236}">
                <a16:creationId xmlns:a16="http://schemas.microsoft.com/office/drawing/2014/main" id="{48B7CF06-62C6-43CB-BC7D-D87E4249B6FC}"/>
              </a:ext>
            </a:extLst>
          </p:cNvPr>
          <p:cNvGrpSpPr/>
          <p:nvPr/>
        </p:nvGrpSpPr>
        <p:grpSpPr>
          <a:xfrm>
            <a:off x="0" y="0"/>
            <a:ext cx="9144000" cy="6642100"/>
            <a:chOff x="0" y="0"/>
            <a:chExt cx="9144000" cy="6642100"/>
          </a:xfrm>
        </p:grpSpPr>
        <p:pic>
          <p:nvPicPr>
            <p:cNvPr id="3"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14600" y="1915762"/>
              <a:ext cx="5765800" cy="4726338"/>
            </a:xfrm>
            <a:prstGeom prst="rect">
              <a:avLst/>
            </a:prstGeom>
            <a:noFill/>
            <a:ln w="9525">
              <a:noFill/>
              <a:miter lim="800000"/>
              <a:headEnd/>
              <a:tailEnd/>
            </a:ln>
            <a:effectLst/>
          </p:spPr>
        </p:pic>
        <p:cxnSp>
          <p:nvCxnSpPr>
            <p:cNvPr id="4" name="Straight Connector 3"/>
            <p:cNvCxnSpPr/>
            <p:nvPr/>
          </p:nvCxnSpPr>
          <p:spPr>
            <a:xfrm flipH="1">
              <a:off x="5105402" y="5105400"/>
              <a:ext cx="380998" cy="609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srcRect/>
            <a:stretch>
              <a:fillRect/>
            </a:stretch>
          </p:blipFill>
          <p:spPr bwMode="auto">
            <a:xfrm>
              <a:off x="0" y="0"/>
              <a:ext cx="9144000" cy="3919789"/>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1788187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Saucier and Snead 1989.  Quaternary Geology of the Lower Mississippi Valley.  Geological Society of America&#10;"/>
          <p:cNvSpPr txBox="1"/>
          <p:nvPr/>
        </p:nvSpPr>
        <p:spPr>
          <a:xfrm>
            <a:off x="762000" y="6248400"/>
            <a:ext cx="8077200" cy="646331"/>
          </a:xfrm>
          <a:prstGeom prst="rect">
            <a:avLst/>
          </a:prstGeom>
          <a:noFill/>
        </p:spPr>
        <p:txBody>
          <a:bodyPr wrap="square" rtlCol="0">
            <a:spAutoFit/>
          </a:bodyPr>
          <a:lstStyle/>
          <a:p>
            <a:pPr fontAlgn="auto">
              <a:spcBef>
                <a:spcPts val="0"/>
              </a:spcBef>
              <a:spcAft>
                <a:spcPts val="0"/>
              </a:spcAft>
            </a:pPr>
            <a:r>
              <a:rPr lang="en-US" sz="1800" dirty="0">
                <a:solidFill>
                  <a:prstClr val="white"/>
                </a:solidFill>
                <a:latin typeface="Calibri"/>
              </a:rPr>
              <a:t>Saucier and Snead 1989.  Quaternary Geology of the Lower Mississippi Valley.  Geological Society of America</a:t>
            </a:r>
          </a:p>
        </p:txBody>
      </p:sp>
    </p:spTree>
    <p:extLst>
      <p:ext uri="{BB962C8B-B14F-4D97-AF65-F5344CB8AC3E}">
        <p14:creationId xmlns:p14="http://schemas.microsoft.com/office/powerpoint/2010/main" val="3747288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8195"/>
            <a:ext cx="7772400" cy="1143000"/>
          </a:xfrm>
        </p:spPr>
        <p:txBody>
          <a:bodyPr>
            <a:normAutofit fontScale="90000"/>
          </a:bodyPr>
          <a:lstStyle/>
          <a:p>
            <a:r>
              <a:rPr lang="en-US" sz="4000" dirty="0"/>
              <a:t>Relative sea level has risen by very different amounts in different places</a:t>
            </a:r>
            <a:endParaRPr lang="en-US" dirty="0"/>
          </a:p>
        </p:txBody>
      </p:sp>
      <p:sp>
        <p:nvSpPr>
          <p:cNvPr id="3" name="Content Placeholder 2"/>
          <p:cNvSpPr>
            <a:spLocks noGrp="1"/>
          </p:cNvSpPr>
          <p:nvPr>
            <p:ph idx="1"/>
          </p:nvPr>
        </p:nvSpPr>
        <p:spPr>
          <a:xfrm>
            <a:off x="685800" y="1689795"/>
            <a:ext cx="7772400" cy="4114800"/>
          </a:xfrm>
        </p:spPr>
        <p:txBody>
          <a:bodyPr>
            <a:normAutofit lnSpcReduction="10000"/>
          </a:bodyPr>
          <a:lstStyle/>
          <a:p>
            <a:r>
              <a:rPr lang="en-US" dirty="0"/>
              <a:t>Marshes that have survived the last 100 years have vertically accreted different amounts in different places.</a:t>
            </a:r>
          </a:p>
          <a:p>
            <a:pPr lvl="1"/>
            <a:r>
              <a:rPr lang="en-US" sz="2400" dirty="0"/>
              <a:t>Why?</a:t>
            </a:r>
          </a:p>
          <a:p>
            <a:pPr lvl="1"/>
            <a:r>
              <a:rPr lang="en-US" sz="2400" dirty="0"/>
              <a:t>Has this affected wildlife abundance, management practices, and/or management effectiveness?</a:t>
            </a:r>
          </a:p>
          <a:p>
            <a:pPr lvl="1"/>
            <a:r>
              <a:rPr lang="en-US" sz="2400" dirty="0"/>
              <a:t>Can we manage the factors that cause these differences in Relative Sea Level Rise?</a:t>
            </a:r>
          </a:p>
          <a:p>
            <a:pPr lvl="1"/>
            <a:r>
              <a:rPr lang="en-US" sz="2400" dirty="0"/>
              <a:t>Can we improve the effectiveness of our management by planning for these differences? </a:t>
            </a:r>
          </a:p>
        </p:txBody>
      </p:sp>
    </p:spTree>
    <p:extLst>
      <p:ext uri="{BB962C8B-B14F-4D97-AF65-F5344CB8AC3E}">
        <p14:creationId xmlns:p14="http://schemas.microsoft.com/office/powerpoint/2010/main" val="2300165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955"/>
            <a:ext cx="7772400" cy="1143000"/>
          </a:xfrm>
        </p:spPr>
        <p:txBody>
          <a:bodyPr/>
          <a:lstStyle/>
          <a:p>
            <a:r>
              <a:rPr lang="en-US" dirty="0"/>
              <a:t>Marsh Surface Elevation</a:t>
            </a:r>
          </a:p>
        </p:txBody>
      </p:sp>
      <p:sp>
        <p:nvSpPr>
          <p:cNvPr id="4" name="Content Placeholder 3"/>
          <p:cNvSpPr>
            <a:spLocks noGrp="1"/>
          </p:cNvSpPr>
          <p:nvPr>
            <p:ph idx="1"/>
          </p:nvPr>
        </p:nvSpPr>
        <p:spPr>
          <a:xfrm>
            <a:off x="685800" y="1382555"/>
            <a:ext cx="7772400" cy="4114800"/>
          </a:xfrm>
        </p:spPr>
        <p:txBody>
          <a:bodyPr/>
          <a:lstStyle/>
          <a:p>
            <a:pPr>
              <a:buFont typeface="Arial" panose="020B0604020202020204" pitchFamily="34" charset="0"/>
              <a:buChar char="•"/>
            </a:pPr>
            <a:r>
              <a:rPr lang="en-US" sz="2800" dirty="0"/>
              <a:t>In the last 100 years, some coastal marshes have vertically accreted enough to offset up to 0.93 m (~3ft) of RSLS.</a:t>
            </a:r>
          </a:p>
          <a:p>
            <a:pPr>
              <a:buFont typeface="Arial" panose="020B0604020202020204" pitchFamily="34" charset="0"/>
              <a:buChar char="•"/>
            </a:pPr>
            <a:r>
              <a:rPr lang="en-US" sz="2800" dirty="0"/>
              <a:t>Within the 100 years, many coastal marshes will experience similar or faster RSLR.  </a:t>
            </a:r>
          </a:p>
        </p:txBody>
      </p:sp>
    </p:spTree>
    <p:extLst>
      <p:ext uri="{BB962C8B-B14F-4D97-AF65-F5344CB8AC3E}">
        <p14:creationId xmlns:p14="http://schemas.microsoft.com/office/powerpoint/2010/main" val="1033700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xcerpt:  &quot;Sea level in Roman time in the central Mediterranean and implications for recent change&quot; Lambeck, et al 2004">
            <a:extLst>
              <a:ext uri="{FF2B5EF4-FFF2-40B4-BE49-F238E27FC236}">
                <a16:creationId xmlns:a16="http://schemas.microsoft.com/office/drawing/2014/main" id="{00683168-D702-9C1F-4F2A-493D73BEFD24}"/>
              </a:ext>
            </a:extLst>
          </p:cNvPr>
          <p:cNvGrpSpPr/>
          <p:nvPr/>
        </p:nvGrpSpPr>
        <p:grpSpPr>
          <a:xfrm>
            <a:off x="117020" y="130675"/>
            <a:ext cx="9026980" cy="6646855"/>
            <a:chOff x="117020" y="130675"/>
            <a:chExt cx="9026980" cy="6646855"/>
          </a:xfrm>
        </p:grpSpPr>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0" y="130675"/>
              <a:ext cx="746711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2891330"/>
              <a:ext cx="28765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0" y="3352190"/>
              <a:ext cx="5486400" cy="301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0794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ea level rise data -1">
            <a:extLst>
              <a:ext uri="{FF2B5EF4-FFF2-40B4-BE49-F238E27FC236}">
                <a16:creationId xmlns:a16="http://schemas.microsoft.com/office/drawing/2014/main" id="{66AAA065-4214-9524-F819-301820AC0DE6}"/>
              </a:ext>
            </a:extLst>
          </p:cNvPr>
          <p:cNvGrpSpPr/>
          <p:nvPr/>
        </p:nvGrpSpPr>
        <p:grpSpPr>
          <a:xfrm>
            <a:off x="3628481" y="20130"/>
            <a:ext cx="4591994" cy="6837870"/>
            <a:chOff x="3628481" y="20130"/>
            <a:chExt cx="4591994" cy="683787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18" y="6039196"/>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481" y="20130"/>
              <a:ext cx="45919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28481" y="1316725"/>
              <a:ext cx="4591994" cy="330283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55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ea level rise data -2">
            <a:extLst>
              <a:ext uri="{FF2B5EF4-FFF2-40B4-BE49-F238E27FC236}">
                <a16:creationId xmlns:a16="http://schemas.microsoft.com/office/drawing/2014/main" id="{61DD2FAA-0454-62E1-2DC8-B7955526D5D0}"/>
              </a:ext>
            </a:extLst>
          </p:cNvPr>
          <p:cNvGrpSpPr/>
          <p:nvPr/>
        </p:nvGrpSpPr>
        <p:grpSpPr>
          <a:xfrm>
            <a:off x="385855" y="20130"/>
            <a:ext cx="7834620" cy="6837870"/>
            <a:chOff x="385855" y="20130"/>
            <a:chExt cx="7834620" cy="683787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18" y="6039196"/>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481" y="20130"/>
              <a:ext cx="45919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855" y="2084825"/>
              <a:ext cx="2918780" cy="3785652"/>
            </a:xfrm>
            <a:prstGeom prst="rect">
              <a:avLst/>
            </a:prstGeom>
            <a:noFill/>
          </p:spPr>
          <p:txBody>
            <a:bodyPr wrap="square" rtlCol="0">
              <a:spAutoFit/>
            </a:bodyPr>
            <a:lstStyle/>
            <a:p>
              <a:r>
                <a:rPr lang="en-US" dirty="0"/>
                <a:t>Sea level has risen 15-20 cm since most coastal refuges and management areas were created.  </a:t>
              </a:r>
            </a:p>
            <a:p>
              <a:endParaRPr lang="en-US" dirty="0"/>
            </a:p>
            <a:p>
              <a:r>
                <a:rPr lang="en-US" dirty="0"/>
                <a:t>In the last 100 years, this has increased caused 0.5 to 0.6 </a:t>
              </a:r>
              <a:r>
                <a:rPr lang="en-US" dirty="0" err="1"/>
                <a:t>ft</a:t>
              </a:r>
              <a:r>
                <a:rPr lang="en-US" dirty="0"/>
                <a:t> of RSLR</a:t>
              </a:r>
            </a:p>
          </p:txBody>
        </p:sp>
        <p:sp>
          <p:nvSpPr>
            <p:cNvPr id="6" name="Rectangle 5"/>
            <p:cNvSpPr/>
            <p:nvPr/>
          </p:nvSpPr>
          <p:spPr>
            <a:xfrm>
              <a:off x="6108200" y="1316725"/>
              <a:ext cx="2112275" cy="1651415"/>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28482" y="2852925"/>
              <a:ext cx="2218452" cy="1651415"/>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042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B8CBE6-43DB-5781-37C0-8CF2835D8D65}"/>
              </a:ext>
            </a:extLst>
          </p:cNvPr>
          <p:cNvGrpSpPr/>
          <p:nvPr/>
        </p:nvGrpSpPr>
        <p:grpSpPr>
          <a:xfrm>
            <a:off x="155425" y="0"/>
            <a:ext cx="8774520" cy="6035428"/>
            <a:chOff x="155425" y="0"/>
            <a:chExt cx="8774520" cy="6035428"/>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25" y="0"/>
              <a:ext cx="3571665" cy="603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370" y="1623965"/>
              <a:ext cx="612457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descr="Images of USDA yearbook. Oldys, H.  1911.  The game markets of to-day.  The yearbook of the Department of Agriculture.  U.S. Department of Agriculture, Washington, D.C.  pages 243-254"/>
          <p:cNvSpPr txBox="1"/>
          <p:nvPr/>
        </p:nvSpPr>
        <p:spPr>
          <a:xfrm>
            <a:off x="490292" y="6058933"/>
            <a:ext cx="8218670" cy="646331"/>
          </a:xfrm>
          <a:prstGeom prst="rect">
            <a:avLst/>
          </a:prstGeom>
          <a:noFill/>
        </p:spPr>
        <p:txBody>
          <a:bodyPr wrap="square" rtlCol="0">
            <a:spAutoFit/>
          </a:bodyPr>
          <a:lstStyle/>
          <a:p>
            <a:r>
              <a:rPr lang="en-US" sz="1800" dirty="0" err="1"/>
              <a:t>Oldys</a:t>
            </a:r>
            <a:r>
              <a:rPr lang="en-US" sz="1800" dirty="0"/>
              <a:t>, H.  1911.  The game markets of to-day.  The yearbook of the Department of Agriculture.  U.S. Department of Agriculture, Washington, D.C.  pages 243-254.</a:t>
            </a:r>
          </a:p>
        </p:txBody>
      </p:sp>
    </p:spTree>
    <p:extLst>
      <p:ext uri="{BB962C8B-B14F-4D97-AF65-F5344CB8AC3E}">
        <p14:creationId xmlns:p14="http://schemas.microsoft.com/office/powerpoint/2010/main" val="1983927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466FB6-8D5D-94A8-C59C-A013118D720C}"/>
              </a:ext>
            </a:extLst>
          </p:cNvPr>
          <p:cNvGrpSpPr/>
          <p:nvPr/>
        </p:nvGrpSpPr>
        <p:grpSpPr>
          <a:xfrm>
            <a:off x="385855" y="20130"/>
            <a:ext cx="7834620" cy="6837870"/>
            <a:chOff x="385855" y="20130"/>
            <a:chExt cx="7834620" cy="6837870"/>
          </a:xfrm>
        </p:grpSpPr>
        <p:pic>
          <p:nvPicPr>
            <p:cNvPr id="4" name="Picture 7" descr="Sea level rise dat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18" y="6039196"/>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Sea level rise data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481" y="20130"/>
              <a:ext cx="45919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descr="Sea level rise data -3"/>
            <p:cNvSpPr txBox="1"/>
            <p:nvPr/>
          </p:nvSpPr>
          <p:spPr>
            <a:xfrm>
              <a:off x="385855" y="2084825"/>
              <a:ext cx="2918780" cy="3416320"/>
            </a:xfrm>
            <a:prstGeom prst="rect">
              <a:avLst/>
            </a:prstGeom>
            <a:noFill/>
          </p:spPr>
          <p:txBody>
            <a:bodyPr wrap="square" rtlCol="0">
              <a:spAutoFit/>
            </a:bodyPr>
            <a:lstStyle/>
            <a:p>
              <a:r>
                <a:rPr lang="en-US" dirty="0"/>
                <a:t>Sea level has risen 15-20 cm since most coastal refuges and management areas were created.  </a:t>
              </a:r>
            </a:p>
            <a:p>
              <a:endParaRPr lang="en-US" dirty="0"/>
            </a:p>
            <a:p>
              <a:r>
                <a:rPr lang="en-US" dirty="0"/>
                <a:t>In the last 100 years, this has caused 0.5 to 0.6 </a:t>
              </a:r>
              <a:r>
                <a:rPr lang="en-US" dirty="0" err="1"/>
                <a:t>ft</a:t>
              </a:r>
              <a:r>
                <a:rPr lang="en-US" dirty="0"/>
                <a:t> of RSLR</a:t>
              </a:r>
            </a:p>
          </p:txBody>
        </p:sp>
        <p:sp>
          <p:nvSpPr>
            <p:cNvPr id="7" name="Rectangle 6" descr="Sea level rise data -3"/>
            <p:cNvSpPr/>
            <p:nvPr/>
          </p:nvSpPr>
          <p:spPr>
            <a:xfrm>
              <a:off x="3628482" y="2852925"/>
              <a:ext cx="2218452" cy="1651415"/>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7927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ea level rise data -4">
            <a:extLst>
              <a:ext uri="{FF2B5EF4-FFF2-40B4-BE49-F238E27FC236}">
                <a16:creationId xmlns:a16="http://schemas.microsoft.com/office/drawing/2014/main" id="{01D3E386-6093-796A-EA86-8CF6BAF1F5F8}"/>
              </a:ext>
            </a:extLst>
          </p:cNvPr>
          <p:cNvGrpSpPr/>
          <p:nvPr/>
        </p:nvGrpSpPr>
        <p:grpSpPr>
          <a:xfrm>
            <a:off x="385855" y="20130"/>
            <a:ext cx="7834620" cy="6837870"/>
            <a:chOff x="385855" y="20130"/>
            <a:chExt cx="7834620" cy="683787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18" y="6039196"/>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481" y="20130"/>
              <a:ext cx="45919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855" y="2084825"/>
              <a:ext cx="2918780" cy="3785652"/>
            </a:xfrm>
            <a:prstGeom prst="rect">
              <a:avLst/>
            </a:prstGeom>
            <a:noFill/>
          </p:spPr>
          <p:txBody>
            <a:bodyPr wrap="square" rtlCol="0">
              <a:spAutoFit/>
            </a:bodyPr>
            <a:lstStyle/>
            <a:p>
              <a:r>
                <a:rPr lang="en-US" dirty="0"/>
                <a:t>Sea level has risen 15-20 cm since most coastal refuges and management areas were created.  </a:t>
              </a:r>
            </a:p>
            <a:p>
              <a:endParaRPr lang="en-US" dirty="0"/>
            </a:p>
            <a:p>
              <a:r>
                <a:rPr lang="en-US" dirty="0"/>
                <a:t>In the last 100 years, this has increased caused 0.5 to 0.6 </a:t>
              </a:r>
              <a:r>
                <a:rPr lang="en-US" dirty="0" err="1"/>
                <a:t>ft</a:t>
              </a:r>
              <a:r>
                <a:rPr lang="en-US" dirty="0"/>
                <a:t> of RSLR</a:t>
              </a:r>
            </a:p>
          </p:txBody>
        </p:sp>
      </p:grpSp>
    </p:spTree>
    <p:extLst>
      <p:ext uri="{BB962C8B-B14F-4D97-AF65-F5344CB8AC3E}">
        <p14:creationId xmlns:p14="http://schemas.microsoft.com/office/powerpoint/2010/main" val="470426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ea level rise data -5">
            <a:extLst>
              <a:ext uri="{FF2B5EF4-FFF2-40B4-BE49-F238E27FC236}">
                <a16:creationId xmlns:a16="http://schemas.microsoft.com/office/drawing/2014/main" id="{8BE97662-0DAE-7F30-7464-DA3C6F70F365}"/>
              </a:ext>
            </a:extLst>
          </p:cNvPr>
          <p:cNvGrpSpPr/>
          <p:nvPr/>
        </p:nvGrpSpPr>
        <p:grpSpPr>
          <a:xfrm>
            <a:off x="385855" y="20130"/>
            <a:ext cx="7834620" cy="6837870"/>
            <a:chOff x="385855" y="20130"/>
            <a:chExt cx="7834620" cy="683787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18" y="6039196"/>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481" y="20130"/>
              <a:ext cx="45919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855" y="2084825"/>
              <a:ext cx="2918780" cy="3785652"/>
            </a:xfrm>
            <a:prstGeom prst="rect">
              <a:avLst/>
            </a:prstGeom>
            <a:noFill/>
          </p:spPr>
          <p:txBody>
            <a:bodyPr wrap="square" rtlCol="0">
              <a:spAutoFit/>
            </a:bodyPr>
            <a:lstStyle/>
            <a:p>
              <a:r>
                <a:rPr lang="en-US" dirty="0"/>
                <a:t>Sea level has risen 15-20 cm since most coastal refuges and management areas were created.  </a:t>
              </a:r>
            </a:p>
            <a:p>
              <a:endParaRPr lang="en-US" dirty="0"/>
            </a:p>
            <a:p>
              <a:r>
                <a:rPr lang="en-US" dirty="0"/>
                <a:t>In the last 100 years, this has increased caused 0.5 to 0.6 </a:t>
              </a:r>
              <a:r>
                <a:rPr lang="en-US" dirty="0" err="1"/>
                <a:t>ft</a:t>
              </a:r>
              <a:r>
                <a:rPr lang="en-US" dirty="0"/>
                <a:t> of RSLR</a:t>
              </a:r>
            </a:p>
          </p:txBody>
        </p:sp>
      </p:grpSp>
    </p:spTree>
    <p:extLst>
      <p:ext uri="{BB962C8B-B14F-4D97-AF65-F5344CB8AC3E}">
        <p14:creationId xmlns:p14="http://schemas.microsoft.com/office/powerpoint/2010/main" val="47042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ea level rise data -6">
            <a:extLst>
              <a:ext uri="{FF2B5EF4-FFF2-40B4-BE49-F238E27FC236}">
                <a16:creationId xmlns:a16="http://schemas.microsoft.com/office/drawing/2014/main" id="{B816A1C2-EF78-C2EE-13DC-0D951C52EA52}"/>
              </a:ext>
            </a:extLst>
          </p:cNvPr>
          <p:cNvGrpSpPr/>
          <p:nvPr/>
        </p:nvGrpSpPr>
        <p:grpSpPr>
          <a:xfrm>
            <a:off x="67665" y="1124700"/>
            <a:ext cx="4389120" cy="5124461"/>
            <a:chOff x="67665" y="1124700"/>
            <a:chExt cx="4389120" cy="5124461"/>
          </a:xfrm>
        </p:grpSpPr>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 y="1124700"/>
              <a:ext cx="4389120" cy="429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665" y="5541275"/>
              <a:ext cx="4310505" cy="707886"/>
            </a:xfrm>
            <a:prstGeom prst="rect">
              <a:avLst/>
            </a:prstGeom>
            <a:noFill/>
          </p:spPr>
          <p:txBody>
            <a:bodyPr wrap="square" rtlCol="0">
              <a:spAutoFit/>
            </a:bodyPr>
            <a:lstStyle/>
            <a:p>
              <a:r>
                <a:rPr lang="en-US" sz="2000" dirty="0" err="1"/>
                <a:t>Rhamstorf</a:t>
              </a:r>
              <a:r>
                <a:rPr lang="en-US" sz="2000" dirty="0"/>
                <a:t> et al. 2012.  Environmental Research Letters 7(2012)044035 (5pp) </a:t>
              </a:r>
            </a:p>
          </p:txBody>
        </p:sp>
      </p:grpSp>
    </p:spTree>
    <p:extLst>
      <p:ext uri="{BB962C8B-B14F-4D97-AF65-F5344CB8AC3E}">
        <p14:creationId xmlns:p14="http://schemas.microsoft.com/office/powerpoint/2010/main" val="2324734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ea level rise data -7&#10;">
            <a:extLst>
              <a:ext uri="{FF2B5EF4-FFF2-40B4-BE49-F238E27FC236}">
                <a16:creationId xmlns:a16="http://schemas.microsoft.com/office/drawing/2014/main" id="{32B77307-0D36-A61E-0D6F-78913DB2AA6B}"/>
              </a:ext>
            </a:extLst>
          </p:cNvPr>
          <p:cNvGrpSpPr/>
          <p:nvPr/>
        </p:nvGrpSpPr>
        <p:grpSpPr>
          <a:xfrm>
            <a:off x="67665" y="70755"/>
            <a:ext cx="8931860" cy="6608757"/>
            <a:chOff x="67665" y="70755"/>
            <a:chExt cx="8931860" cy="6608757"/>
          </a:xfrm>
        </p:grpSpPr>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 y="164575"/>
              <a:ext cx="4389120" cy="429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665" y="4581150"/>
              <a:ext cx="4310505" cy="707886"/>
            </a:xfrm>
            <a:prstGeom prst="rect">
              <a:avLst/>
            </a:prstGeom>
            <a:noFill/>
          </p:spPr>
          <p:txBody>
            <a:bodyPr wrap="square" rtlCol="0">
              <a:spAutoFit/>
            </a:bodyPr>
            <a:lstStyle/>
            <a:p>
              <a:r>
                <a:rPr lang="en-US" sz="2000" dirty="0" err="1"/>
                <a:t>Rhamstorf</a:t>
              </a:r>
              <a:r>
                <a:rPr lang="en-US" sz="2000" dirty="0"/>
                <a:t> et al. 2012.  Environmental Research Letters 7(2012)044035 (5pp) </a:t>
              </a:r>
            </a:p>
          </p:txBody>
        </p:sp>
        <p:pic>
          <p:nvPicPr>
            <p:cNvPr id="17920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405" y="70755"/>
              <a:ext cx="4389120" cy="319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405" y="3429000"/>
              <a:ext cx="4389120" cy="81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31620" y="4312315"/>
              <a:ext cx="3296095" cy="400110"/>
            </a:xfrm>
            <a:prstGeom prst="rect">
              <a:avLst/>
            </a:prstGeom>
            <a:noFill/>
          </p:spPr>
          <p:txBody>
            <a:bodyPr wrap="none" rtlCol="0">
              <a:spAutoFit/>
            </a:bodyPr>
            <a:lstStyle/>
            <a:p>
              <a:r>
                <a:rPr lang="en-US" sz="2000" dirty="0"/>
                <a:t>next IPCC review due in 2022</a:t>
              </a:r>
            </a:p>
          </p:txBody>
        </p:sp>
        <p:sp>
          <p:nvSpPr>
            <p:cNvPr id="4" name="TextBox 3"/>
            <p:cNvSpPr txBox="1"/>
            <p:nvPr/>
          </p:nvSpPr>
          <p:spPr>
            <a:xfrm>
              <a:off x="309045" y="5848515"/>
              <a:ext cx="8613670" cy="830997"/>
            </a:xfrm>
            <a:prstGeom prst="rect">
              <a:avLst/>
            </a:prstGeom>
            <a:noFill/>
          </p:spPr>
          <p:txBody>
            <a:bodyPr wrap="square" rtlCol="0">
              <a:spAutoFit/>
            </a:bodyPr>
            <a:lstStyle/>
            <a:p>
              <a:r>
                <a:rPr lang="en-US" dirty="0">
                  <a:solidFill>
                    <a:schemeClr val="tx2"/>
                  </a:solidFill>
                </a:rPr>
                <a:t>The biggest problem with climate change is not change; the problem is that we can’t yet predict the change.</a:t>
              </a:r>
            </a:p>
          </p:txBody>
        </p:sp>
      </p:grpSp>
    </p:spTree>
    <p:extLst>
      <p:ext uri="{BB962C8B-B14F-4D97-AF65-F5344CB8AC3E}">
        <p14:creationId xmlns:p14="http://schemas.microsoft.com/office/powerpoint/2010/main" val="3240072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955"/>
            <a:ext cx="7772400" cy="1143000"/>
          </a:xfrm>
        </p:spPr>
        <p:txBody>
          <a:bodyPr/>
          <a:lstStyle/>
          <a:p>
            <a:r>
              <a:rPr lang="en-US" dirty="0"/>
              <a:t>Marsh Surface Elevation</a:t>
            </a:r>
          </a:p>
        </p:txBody>
      </p:sp>
      <p:sp>
        <p:nvSpPr>
          <p:cNvPr id="4" name="Content Placeholder 3"/>
          <p:cNvSpPr>
            <a:spLocks noGrp="1"/>
          </p:cNvSpPr>
          <p:nvPr>
            <p:ph idx="1"/>
          </p:nvPr>
        </p:nvSpPr>
        <p:spPr>
          <a:xfrm>
            <a:off x="685800" y="1382555"/>
            <a:ext cx="7772400" cy="4114800"/>
          </a:xfrm>
        </p:spPr>
        <p:txBody>
          <a:bodyPr/>
          <a:lstStyle/>
          <a:p>
            <a:pPr>
              <a:buFont typeface="Arial" panose="020B0604020202020204" pitchFamily="34" charset="0"/>
              <a:buChar char="•"/>
            </a:pPr>
            <a:r>
              <a:rPr lang="en-US" sz="2800" dirty="0"/>
              <a:t>In the last 100 years, a few coastal marshes have vertically accreted enough to offset up to 0.93 m (~3ft) of RSLS.</a:t>
            </a:r>
          </a:p>
          <a:p>
            <a:pPr>
              <a:buFont typeface="Arial" panose="020B0604020202020204" pitchFamily="34" charset="0"/>
              <a:buChar char="•"/>
            </a:pPr>
            <a:r>
              <a:rPr lang="en-US" sz="2800" dirty="0"/>
              <a:t>Within the 100 years, many coastal marshes will experience similar or faster RSLR</a:t>
            </a:r>
            <a:r>
              <a:rPr lang="en-US" sz="2800"/>
              <a:t>.  </a:t>
            </a:r>
            <a:endParaRPr lang="en-US" sz="2800" dirty="0"/>
          </a:p>
        </p:txBody>
      </p:sp>
    </p:spTree>
    <p:extLst>
      <p:ext uri="{BB962C8B-B14F-4D97-AF65-F5344CB8AC3E}">
        <p14:creationId xmlns:p14="http://schemas.microsoft.com/office/powerpoint/2010/main" val="2000842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subTitle" idx="1"/>
          </p:nvPr>
        </p:nvSpPr>
        <p:spPr>
          <a:xfrm>
            <a:off x="1371600" y="1970088"/>
            <a:ext cx="6400800" cy="1752600"/>
          </a:xfrm>
        </p:spPr>
        <p:txBody>
          <a:bodyPr/>
          <a:lstStyle/>
          <a:p>
            <a:r>
              <a:rPr lang="en-US" dirty="0"/>
              <a:t>Coastal Wetlands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685800" y="779055"/>
            <a:ext cx="7772400" cy="4114800"/>
          </a:xfrm>
        </p:spPr>
        <p:txBody>
          <a:bodyPr/>
          <a:lstStyle/>
          <a:p>
            <a:r>
              <a:rPr lang="en-US" dirty="0"/>
              <a:t>Regional variation: </a:t>
            </a:r>
          </a:p>
          <a:p>
            <a:pPr lvl="1"/>
            <a:r>
              <a:rPr lang="en-US" dirty="0"/>
              <a:t>Gulf coast: 14,193 km</a:t>
            </a:r>
            <a:r>
              <a:rPr lang="en-US" baseline="30000" dirty="0"/>
              <a:t>2</a:t>
            </a:r>
          </a:p>
          <a:p>
            <a:pPr lvl="1"/>
            <a:r>
              <a:rPr lang="en-US" dirty="0"/>
              <a:t>Atlantic coast: 9,815 km</a:t>
            </a:r>
            <a:r>
              <a:rPr lang="en-US" baseline="30000" dirty="0"/>
              <a:t>2</a:t>
            </a:r>
          </a:p>
          <a:p>
            <a:pPr lvl="1"/>
            <a:r>
              <a:rPr lang="en-US" dirty="0"/>
              <a:t>Pacific coast: 375 km</a:t>
            </a:r>
            <a:r>
              <a:rPr lang="en-US" baseline="30000" dirty="0"/>
              <a:t>2</a:t>
            </a:r>
          </a:p>
          <a:p>
            <a:r>
              <a:rPr lang="en-US" dirty="0"/>
              <a:t>Marsh Types: reportedly classified according to salinity and tides, but actually according to dominant plant species</a:t>
            </a:r>
          </a:p>
          <a:p>
            <a:pPr lvl="1"/>
            <a:r>
              <a:rPr lang="en-US" sz="2400" dirty="0">
                <a:solidFill>
                  <a:schemeClr val="tx2"/>
                </a:solidFill>
              </a:rPr>
              <a:t>for this workshop, please avoid using terms such as “salt marsh” and “fresh marsh.”  Instead, please describe wetlands by the dominant plant species such as “Spartina patens” or “Phragmites” or “Avicenna.”</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dirty="0"/>
              <a:t>Description</a:t>
            </a:r>
          </a:p>
        </p:txBody>
      </p:sp>
      <p:sp>
        <p:nvSpPr>
          <p:cNvPr id="211971" name="Rectangle 3"/>
          <p:cNvSpPr>
            <a:spLocks noGrp="1" noChangeArrowheads="1"/>
          </p:cNvSpPr>
          <p:nvPr>
            <p:ph type="body" idx="1"/>
          </p:nvPr>
        </p:nvSpPr>
        <p:spPr/>
        <p:txBody>
          <a:bodyPr/>
          <a:lstStyle/>
          <a:p>
            <a:r>
              <a:rPr lang="en-US"/>
              <a:t>salt water, tides, and global sea-level rise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descr="Map: Global Tidal Range"/>
          <p:cNvPicPr>
            <a:picLocks noChangeAspect="1" noChangeArrowheads="1"/>
          </p:cNvPicPr>
          <p:nvPr/>
        </p:nvPicPr>
        <p:blipFill>
          <a:blip r:embed="rId2" cstate="print"/>
          <a:srcRect/>
          <a:stretch>
            <a:fillRect/>
          </a:stretch>
        </p:blipFill>
        <p:spPr bwMode="auto">
          <a:xfrm>
            <a:off x="8554" y="87765"/>
            <a:ext cx="9144000" cy="64008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Images of Bulletin of the USDA Number 58.  1914. excerpt: &quot;Five important Wild-Duck Food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
            <a:ext cx="5283798" cy="646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608" y="7695"/>
            <a:ext cx="2453312"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530" y="3223183"/>
            <a:ext cx="3573469" cy="363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211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endParaRPr lang="en-US"/>
          </a:p>
        </p:txBody>
      </p:sp>
      <p:sp>
        <p:nvSpPr>
          <p:cNvPr id="214019" name="Rectangle 3"/>
          <p:cNvSpPr>
            <a:spLocks noGrp="1" noChangeArrowheads="1"/>
          </p:cNvSpPr>
          <p:nvPr>
            <p:ph type="body" idx="1"/>
          </p:nvPr>
        </p:nvSpPr>
        <p:spPr/>
        <p:txBody>
          <a:bodyPr/>
          <a:lstStyle/>
          <a:p>
            <a:endParaRPr lang="en-US"/>
          </a:p>
        </p:txBody>
      </p:sp>
      <p:pic>
        <p:nvPicPr>
          <p:cNvPr id="214020" name="Picture 4" descr="Fundy Low Tid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 Marsh, Massachusetts, US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406309" y="6140924"/>
            <a:ext cx="4434227" cy="461665"/>
          </a:xfrm>
          <a:prstGeom prst="rect">
            <a:avLst/>
          </a:prstGeom>
          <a:solidFill>
            <a:schemeClr val="bg1"/>
          </a:solidFill>
        </p:spPr>
        <p:txBody>
          <a:bodyPr wrap="none" rtlCol="0">
            <a:spAutoFit/>
          </a:bodyPr>
          <a:lstStyle/>
          <a:p>
            <a:r>
              <a:rPr lang="en-US" dirty="0"/>
              <a:t>Great Marsh, Massachusetts, USA</a:t>
            </a:r>
          </a:p>
        </p:txBody>
      </p:sp>
    </p:spTree>
    <p:extLst>
      <p:ext uri="{BB962C8B-B14F-4D97-AF65-F5344CB8AC3E}">
        <p14:creationId xmlns:p14="http://schemas.microsoft.com/office/powerpoint/2010/main" val="309978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 Marsh, Massachusetts, US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406309" y="6140924"/>
            <a:ext cx="4434227" cy="461665"/>
          </a:xfrm>
          <a:prstGeom prst="rect">
            <a:avLst/>
          </a:prstGeom>
          <a:solidFill>
            <a:schemeClr val="bg1"/>
          </a:solidFill>
        </p:spPr>
        <p:txBody>
          <a:bodyPr wrap="none" rtlCol="0">
            <a:spAutoFit/>
          </a:bodyPr>
          <a:lstStyle/>
          <a:p>
            <a:r>
              <a:rPr lang="en-US" dirty="0"/>
              <a:t>Great Marsh, Massachusetts, USA</a:t>
            </a:r>
          </a:p>
        </p:txBody>
      </p:sp>
    </p:spTree>
    <p:extLst>
      <p:ext uri="{BB962C8B-B14F-4D97-AF65-F5344CB8AC3E}">
        <p14:creationId xmlns:p14="http://schemas.microsoft.com/office/powerpoint/2010/main" val="233295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ut bank 2"/>
          <p:cNvPicPr>
            <a:picLocks noChangeAspect="1" noChangeArrowheads="1"/>
          </p:cNvPicPr>
          <p:nvPr/>
        </p:nvPicPr>
        <p:blipFill>
          <a:blip r:embed="rId2" cstate="print"/>
          <a:srcRect/>
          <a:stretch>
            <a:fillRect/>
          </a:stretch>
        </p:blipFill>
        <p:spPr bwMode="auto">
          <a:xfrm>
            <a:off x="0" y="0"/>
            <a:ext cx="9144000" cy="730567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percent flooding relative to marsh elevation - 21">
            <a:extLst>
              <a:ext uri="{FF2B5EF4-FFF2-40B4-BE49-F238E27FC236}">
                <a16:creationId xmlns:a16="http://schemas.microsoft.com/office/drawing/2014/main" id="{6E553083-1F05-87F3-50B1-3606D0DDA3A4}"/>
              </a:ext>
            </a:extLst>
          </p:cNvPr>
          <p:cNvGrpSpPr/>
          <p:nvPr/>
        </p:nvGrpSpPr>
        <p:grpSpPr>
          <a:xfrm>
            <a:off x="634180" y="0"/>
            <a:ext cx="7875639" cy="6858000"/>
            <a:chOff x="634180" y="0"/>
            <a:chExt cx="7875639"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
          <p:nvSpPr>
            <p:cNvPr id="3" name="Rectangle 2"/>
            <p:cNvSpPr/>
            <p:nvPr/>
          </p:nvSpPr>
          <p:spPr>
            <a:xfrm>
              <a:off x="3880711" y="356600"/>
              <a:ext cx="4224550" cy="4416575"/>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9122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percent flooding relative to marsh elevation - 32">
            <a:extLst>
              <a:ext uri="{FF2B5EF4-FFF2-40B4-BE49-F238E27FC236}">
                <a16:creationId xmlns:a16="http://schemas.microsoft.com/office/drawing/2014/main" id="{DCBB0758-EB87-E705-D929-30A8B91916F1}"/>
              </a:ext>
            </a:extLst>
          </p:cNvPr>
          <p:cNvGrpSpPr/>
          <p:nvPr/>
        </p:nvGrpSpPr>
        <p:grpSpPr>
          <a:xfrm>
            <a:off x="634180" y="0"/>
            <a:ext cx="7875639" cy="6858000"/>
            <a:chOff x="634180" y="0"/>
            <a:chExt cx="7875639"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
          <p:nvSpPr>
            <p:cNvPr id="3" name="Rectangle 2"/>
            <p:cNvSpPr/>
            <p:nvPr/>
          </p:nvSpPr>
          <p:spPr>
            <a:xfrm>
              <a:off x="4764025" y="356600"/>
              <a:ext cx="3341235" cy="4416575"/>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632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percent flooding relative to marsh elevation - 22">
            <a:extLst>
              <a:ext uri="{FF2B5EF4-FFF2-40B4-BE49-F238E27FC236}">
                <a16:creationId xmlns:a16="http://schemas.microsoft.com/office/drawing/2014/main" id="{1446954B-3CE4-2619-B0F2-71978CFDFE59}"/>
              </a:ext>
            </a:extLst>
          </p:cNvPr>
          <p:cNvGrpSpPr/>
          <p:nvPr/>
        </p:nvGrpSpPr>
        <p:grpSpPr>
          <a:xfrm>
            <a:off x="634180" y="0"/>
            <a:ext cx="7875639" cy="6858000"/>
            <a:chOff x="634180" y="0"/>
            <a:chExt cx="7875639"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
          <p:nvSpPr>
            <p:cNvPr id="4" name="Rectangle 3"/>
            <p:cNvSpPr/>
            <p:nvPr/>
          </p:nvSpPr>
          <p:spPr>
            <a:xfrm>
              <a:off x="5800960" y="356600"/>
              <a:ext cx="2304300" cy="4416575"/>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632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percent flooding relative to marsh elevation - 10">
            <a:extLst>
              <a:ext uri="{FF2B5EF4-FFF2-40B4-BE49-F238E27FC236}">
                <a16:creationId xmlns:a16="http://schemas.microsoft.com/office/drawing/2014/main" id="{99CC7510-43A0-B656-E8F8-3A970F2AB2C7}"/>
              </a:ext>
            </a:extLst>
          </p:cNvPr>
          <p:cNvGrpSpPr/>
          <p:nvPr/>
        </p:nvGrpSpPr>
        <p:grpSpPr>
          <a:xfrm>
            <a:off x="634180" y="0"/>
            <a:ext cx="7875639" cy="6858000"/>
            <a:chOff x="634180" y="0"/>
            <a:chExt cx="7875639" cy="68580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
          <p:nvSpPr>
            <p:cNvPr id="4" name="Rectangle 3"/>
            <p:cNvSpPr/>
            <p:nvPr/>
          </p:nvSpPr>
          <p:spPr>
            <a:xfrm>
              <a:off x="6607464" y="356600"/>
              <a:ext cx="1497795" cy="4416575"/>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632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cent flooding relative to marsh elevation - 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80" y="0"/>
            <a:ext cx="7875639" cy="6858000"/>
          </a:xfrm>
          <a:prstGeom prst="rect">
            <a:avLst/>
          </a:prstGeom>
        </p:spPr>
      </p:pic>
    </p:spTree>
    <p:extLst>
      <p:ext uri="{BB962C8B-B14F-4D97-AF65-F5344CB8AC3E}">
        <p14:creationId xmlns:p14="http://schemas.microsoft.com/office/powerpoint/2010/main" val="207632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685800" y="1278320"/>
            <a:ext cx="7772400" cy="4114800"/>
          </a:xfrm>
        </p:spPr>
        <p:txBody>
          <a:bodyPr/>
          <a:lstStyle/>
          <a:p>
            <a:r>
              <a:rPr lang="en-US" dirty="0"/>
              <a:t>Regional variation: </a:t>
            </a:r>
          </a:p>
          <a:p>
            <a:pPr lvl="1"/>
            <a:r>
              <a:rPr lang="en-US" dirty="0"/>
              <a:t>Gulf coast: 14,193 km</a:t>
            </a:r>
            <a:r>
              <a:rPr lang="en-US" baseline="30000" dirty="0"/>
              <a:t>2</a:t>
            </a:r>
          </a:p>
          <a:p>
            <a:pPr lvl="1"/>
            <a:r>
              <a:rPr lang="en-US" dirty="0"/>
              <a:t>Atlantic coast: 9,815 km</a:t>
            </a:r>
            <a:r>
              <a:rPr lang="en-US" baseline="30000" dirty="0"/>
              <a:t>2</a:t>
            </a:r>
          </a:p>
          <a:p>
            <a:pPr lvl="1"/>
            <a:r>
              <a:rPr lang="en-US" dirty="0"/>
              <a:t>Pacific coast: 375 km</a:t>
            </a:r>
            <a:r>
              <a:rPr lang="en-US" baseline="30000" dirty="0"/>
              <a:t>2</a:t>
            </a:r>
          </a:p>
          <a:p>
            <a:r>
              <a:rPr lang="en-US" dirty="0"/>
              <a:t>Marsh Types: reportedly classified according to salinity and tides, but actually according to dominant plant species</a:t>
            </a:r>
          </a:p>
          <a:p>
            <a:endParaRPr lang="en-US" dirty="0"/>
          </a:p>
        </p:txBody>
      </p:sp>
    </p:spTree>
    <p:extLst>
      <p:ext uri="{BB962C8B-B14F-4D97-AF65-F5344CB8AC3E}">
        <p14:creationId xmlns:p14="http://schemas.microsoft.com/office/powerpoint/2010/main" val="197806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Images of Bulletin of the USDA Number 465.  1917. excerpt: &quot;Propagation of Wild-Duck Food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09538"/>
            <a:ext cx="59817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8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Graphic: marsh types: average salinity">
            <a:extLst>
              <a:ext uri="{FF2B5EF4-FFF2-40B4-BE49-F238E27FC236}">
                <a16:creationId xmlns:a16="http://schemas.microsoft.com/office/drawing/2014/main" id="{0EBFEC13-29D9-A1C8-4B76-78857388EBDF}"/>
              </a:ext>
            </a:extLst>
          </p:cNvPr>
          <p:cNvGrpSpPr/>
          <p:nvPr/>
        </p:nvGrpSpPr>
        <p:grpSpPr>
          <a:xfrm>
            <a:off x="0" y="0"/>
            <a:ext cx="8667750" cy="6780213"/>
            <a:chOff x="0" y="0"/>
            <a:chExt cx="8667750" cy="6780213"/>
          </a:xfrm>
        </p:grpSpPr>
        <p:pic>
          <p:nvPicPr>
            <p:cNvPr id="215042" name="Picture 2" descr="ChabNymFig1"/>
            <p:cNvPicPr>
              <a:picLocks noChangeAspect="1" noChangeArrowheads="1"/>
            </p:cNvPicPr>
            <p:nvPr/>
          </p:nvPicPr>
          <p:blipFill>
            <a:blip r:embed="rId2" cstate="print"/>
            <a:srcRect/>
            <a:stretch>
              <a:fillRect/>
            </a:stretch>
          </p:blipFill>
          <p:spPr bwMode="auto">
            <a:xfrm>
              <a:off x="0" y="0"/>
              <a:ext cx="7010400" cy="6780213"/>
            </a:xfrm>
            <a:prstGeom prst="rect">
              <a:avLst/>
            </a:prstGeom>
            <a:noFill/>
          </p:spPr>
        </p:pic>
        <p:sp>
          <p:nvSpPr>
            <p:cNvPr id="215043" name="Text Box 3"/>
            <p:cNvSpPr txBox="1">
              <a:spLocks noChangeArrowheads="1"/>
            </p:cNvSpPr>
            <p:nvPr/>
          </p:nvSpPr>
          <p:spPr bwMode="auto">
            <a:xfrm>
              <a:off x="7070725" y="1487488"/>
              <a:ext cx="862013" cy="457200"/>
            </a:xfrm>
            <a:prstGeom prst="rect">
              <a:avLst/>
            </a:prstGeom>
            <a:noFill/>
            <a:ln w="9525">
              <a:noFill/>
              <a:miter lim="800000"/>
              <a:headEnd/>
              <a:tailEnd/>
            </a:ln>
            <a:effectLst/>
          </p:spPr>
          <p:txBody>
            <a:bodyPr wrap="none">
              <a:spAutoFit/>
            </a:bodyPr>
            <a:lstStyle/>
            <a:p>
              <a:r>
                <a:rPr lang="en-US">
                  <a:latin typeface="Arial" charset="0"/>
                </a:rPr>
                <a:t>fresh</a:t>
              </a:r>
            </a:p>
          </p:txBody>
        </p:sp>
        <p:sp>
          <p:nvSpPr>
            <p:cNvPr id="215044" name="Text Box 4"/>
            <p:cNvSpPr txBox="1">
              <a:spLocks noChangeArrowheads="1"/>
            </p:cNvSpPr>
            <p:nvPr/>
          </p:nvSpPr>
          <p:spPr bwMode="auto">
            <a:xfrm>
              <a:off x="7086600" y="2427288"/>
              <a:ext cx="1581150" cy="396875"/>
            </a:xfrm>
            <a:prstGeom prst="rect">
              <a:avLst/>
            </a:prstGeom>
            <a:noFill/>
            <a:ln w="9525">
              <a:noFill/>
              <a:miter lim="800000"/>
              <a:headEnd/>
              <a:tailEnd/>
            </a:ln>
            <a:effectLst/>
          </p:spPr>
          <p:txBody>
            <a:bodyPr wrap="none">
              <a:spAutoFit/>
            </a:bodyPr>
            <a:lstStyle/>
            <a:p>
              <a:r>
                <a:rPr lang="en-US" sz="2000" dirty="0">
                  <a:latin typeface="Arial" charset="0"/>
                </a:rPr>
                <a:t>intermediate</a:t>
              </a:r>
            </a:p>
          </p:txBody>
        </p:sp>
        <p:sp>
          <p:nvSpPr>
            <p:cNvPr id="215045" name="Text Box 5"/>
            <p:cNvSpPr txBox="1">
              <a:spLocks noChangeArrowheads="1"/>
            </p:cNvSpPr>
            <p:nvPr/>
          </p:nvSpPr>
          <p:spPr bwMode="auto">
            <a:xfrm>
              <a:off x="7086600" y="3124200"/>
              <a:ext cx="1130300" cy="396875"/>
            </a:xfrm>
            <a:prstGeom prst="rect">
              <a:avLst/>
            </a:prstGeom>
            <a:noFill/>
            <a:ln w="9525">
              <a:noFill/>
              <a:miter lim="800000"/>
              <a:headEnd/>
              <a:tailEnd/>
            </a:ln>
            <a:effectLst/>
          </p:spPr>
          <p:txBody>
            <a:bodyPr wrap="none">
              <a:spAutoFit/>
            </a:bodyPr>
            <a:lstStyle/>
            <a:p>
              <a:r>
                <a:rPr lang="en-US" sz="2000">
                  <a:latin typeface="Arial" charset="0"/>
                </a:rPr>
                <a:t>brackish</a:t>
              </a:r>
            </a:p>
          </p:txBody>
        </p:sp>
        <p:sp>
          <p:nvSpPr>
            <p:cNvPr id="215046" name="Text Box 6"/>
            <p:cNvSpPr txBox="1">
              <a:spLocks noChangeArrowheads="1"/>
            </p:cNvSpPr>
            <p:nvPr/>
          </p:nvSpPr>
          <p:spPr bwMode="auto">
            <a:xfrm>
              <a:off x="7086600" y="4191000"/>
              <a:ext cx="849313" cy="396875"/>
            </a:xfrm>
            <a:prstGeom prst="rect">
              <a:avLst/>
            </a:prstGeom>
            <a:noFill/>
            <a:ln w="9525">
              <a:noFill/>
              <a:miter lim="800000"/>
              <a:headEnd/>
              <a:tailEnd/>
            </a:ln>
            <a:effectLst/>
          </p:spPr>
          <p:txBody>
            <a:bodyPr wrap="none">
              <a:spAutoFit/>
            </a:bodyPr>
            <a:lstStyle/>
            <a:p>
              <a:r>
                <a:rPr lang="en-US" sz="2000">
                  <a:latin typeface="Arial" charset="0"/>
                </a:rPr>
                <a:t>saline</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6" name="Picture 4" descr="Graphic: Marsh cross secton"/>
          <p:cNvPicPr>
            <a:picLocks noChangeAspect="1" noChangeArrowheads="1"/>
          </p:cNvPicPr>
          <p:nvPr/>
        </p:nvPicPr>
        <p:blipFill>
          <a:blip r:embed="rId2" cstate="print"/>
          <a:srcRect/>
          <a:stretch>
            <a:fillRect/>
          </a:stretch>
        </p:blipFill>
        <p:spPr bwMode="auto">
          <a:xfrm>
            <a:off x="0" y="433410"/>
            <a:ext cx="9144000" cy="551656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en-US"/>
          </a:p>
        </p:txBody>
      </p:sp>
      <p:sp>
        <p:nvSpPr>
          <p:cNvPr id="219139" name="Rectangle 3"/>
          <p:cNvSpPr>
            <a:spLocks noGrp="1" noChangeArrowheads="1"/>
          </p:cNvSpPr>
          <p:nvPr>
            <p:ph type="body" idx="1"/>
          </p:nvPr>
        </p:nvSpPr>
        <p:spPr/>
        <p:txBody>
          <a:bodyPr/>
          <a:lstStyle/>
          <a:p>
            <a:endParaRPr lang="en-US"/>
          </a:p>
        </p:txBody>
      </p:sp>
      <p:pic>
        <p:nvPicPr>
          <p:cNvPr id="219140" name="Picture 4" descr="Zonation Salt Spa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type="title"/>
          </p:nvPr>
        </p:nvSpPr>
        <p:spPr/>
        <p:txBody>
          <a:bodyPr/>
          <a:lstStyle/>
          <a:p>
            <a:endParaRPr lang="en-US" dirty="0"/>
          </a:p>
        </p:txBody>
      </p:sp>
      <p:sp>
        <p:nvSpPr>
          <p:cNvPr id="220165" name="Rectangle 5"/>
          <p:cNvSpPr>
            <a:spLocks noGrp="1" noChangeArrowheads="1"/>
          </p:cNvSpPr>
          <p:nvPr>
            <p:ph type="body" idx="1"/>
          </p:nvPr>
        </p:nvSpPr>
        <p:spPr>
          <a:xfrm>
            <a:off x="0" y="3086100"/>
            <a:ext cx="8834438" cy="3379787"/>
          </a:xfrm>
          <a:noFill/>
        </p:spPr>
        <p:txBody>
          <a:bodyPr/>
          <a:lstStyle/>
          <a:p>
            <a:r>
              <a:rPr lang="en-US" sz="2400" dirty="0"/>
              <a:t>this map shows coastal forests and the most common marsh classification system in coastal Louisiana</a:t>
            </a:r>
          </a:p>
          <a:p>
            <a:pPr lvl="1"/>
            <a:r>
              <a:rPr lang="en-US" sz="2000" dirty="0"/>
              <a:t>fresh marsh</a:t>
            </a:r>
          </a:p>
          <a:p>
            <a:pPr lvl="1"/>
            <a:r>
              <a:rPr lang="en-US" sz="2000" dirty="0"/>
              <a:t>intermediate marsh</a:t>
            </a:r>
          </a:p>
          <a:p>
            <a:pPr lvl="1"/>
            <a:r>
              <a:rPr lang="en-US" sz="2000" dirty="0"/>
              <a:t>brackish marsh</a:t>
            </a:r>
          </a:p>
          <a:p>
            <a:pPr lvl="1"/>
            <a:r>
              <a:rPr lang="en-US" sz="2000" dirty="0"/>
              <a:t>saline marsh</a:t>
            </a:r>
          </a:p>
          <a:p>
            <a:r>
              <a:rPr lang="en-US" sz="2400" dirty="0"/>
              <a:t>different types of marshes support different types of fish and wildlife</a:t>
            </a:r>
          </a:p>
        </p:txBody>
      </p:sp>
      <p:pic>
        <p:nvPicPr>
          <p:cNvPr id="5" name="Picture 4" descr="Marsh Type Swamp 97"/>
          <p:cNvPicPr>
            <a:picLocks noChangeAspect="1"/>
          </p:cNvPicPr>
          <p:nvPr/>
        </p:nvPicPr>
        <p:blipFill>
          <a:blip r:embed="rId2" cstate="print"/>
          <a:srcRect l="3608" t="30595" r="3608" b="30595"/>
          <a:stretch>
            <a:fillRect/>
          </a:stretch>
        </p:blipFill>
        <p:spPr>
          <a:xfrm>
            <a:off x="-1" y="0"/>
            <a:ext cx="9152889" cy="304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dirty="0"/>
              <a:t>Coastal alterations</a:t>
            </a:r>
          </a:p>
        </p:txBody>
      </p:sp>
      <p:sp>
        <p:nvSpPr>
          <p:cNvPr id="242691" name="Rectangle 3"/>
          <p:cNvSpPr>
            <a:spLocks noGrp="1" noChangeArrowheads="1"/>
          </p:cNvSpPr>
          <p:nvPr>
            <p:ph type="body" idx="1"/>
          </p:nvPr>
        </p:nvSpPr>
        <p:spPr>
          <a:xfrm>
            <a:off x="685800" y="1547813"/>
            <a:ext cx="7772400" cy="4114800"/>
          </a:xfrm>
        </p:spPr>
        <p:txBody>
          <a:bodyPr/>
          <a:lstStyle/>
          <a:p>
            <a:r>
              <a:rPr lang="en-US" dirty="0"/>
              <a:t>alterations to fresh water and salt water inflow/outflow will alter vegetation composition and abundance, which will alter niches, which will alter wildlife species composition and abundance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0955"/>
            <a:ext cx="7772400" cy="1143000"/>
          </a:xfrm>
        </p:spPr>
        <p:txBody>
          <a:bodyPr/>
          <a:lstStyle/>
          <a:p>
            <a:r>
              <a:rPr lang="en-US" dirty="0"/>
              <a:t>Coastal alterations</a:t>
            </a:r>
          </a:p>
        </p:txBody>
      </p:sp>
      <p:sp>
        <p:nvSpPr>
          <p:cNvPr id="243715" name="Rectangle 3"/>
          <p:cNvSpPr>
            <a:spLocks noGrp="1" noChangeArrowheads="1"/>
          </p:cNvSpPr>
          <p:nvPr>
            <p:ph type="body" idx="1"/>
          </p:nvPr>
        </p:nvSpPr>
        <p:spPr>
          <a:xfrm>
            <a:off x="685800" y="855865"/>
            <a:ext cx="7772400" cy="4114800"/>
          </a:xfrm>
        </p:spPr>
        <p:txBody>
          <a:bodyPr/>
          <a:lstStyle/>
          <a:p>
            <a:r>
              <a:rPr lang="en-US" sz="2400" dirty="0"/>
              <a:t>Human features that traverse the coast, such as navigation channels, generally replace low salinity wetlands with high salinity wetlands (aka salt-water intrusion </a:t>
            </a:r>
            <a:r>
              <a:rPr lang="en-US" sz="1800" dirty="0"/>
              <a:t>but marine intrusion is a better term because naturally hyper-saline can have their salinity reduced to 35 </a:t>
            </a:r>
            <a:r>
              <a:rPr lang="en-US" sz="1800" dirty="0" err="1"/>
              <a:t>ppt</a:t>
            </a:r>
            <a:r>
              <a:rPr lang="en-US" sz="1800" dirty="0"/>
              <a:t> if they are artificially connected to the ocean</a:t>
            </a:r>
            <a:r>
              <a:rPr lang="en-US" sz="2400" dirty="0"/>
              <a:t>).</a:t>
            </a:r>
          </a:p>
        </p:txBody>
      </p:sp>
      <p:pic>
        <p:nvPicPr>
          <p:cNvPr id="4" name="Picture 2" descr="Satellite imagery of mash"/>
          <p:cNvPicPr>
            <a:picLocks noChangeAspect="1" noChangeArrowheads="1"/>
          </p:cNvPicPr>
          <p:nvPr/>
        </p:nvPicPr>
        <p:blipFill>
          <a:blip r:embed="rId2" cstate="print"/>
          <a:srcRect/>
          <a:stretch>
            <a:fillRect/>
          </a:stretch>
        </p:blipFill>
        <p:spPr bwMode="auto">
          <a:xfrm>
            <a:off x="4111140" y="2922945"/>
            <a:ext cx="5043134" cy="3921227"/>
          </a:xfrm>
          <a:prstGeom prst="rect">
            <a:avLst/>
          </a:prstGeom>
          <a:noFill/>
          <a:ln w="9525">
            <a:noFill/>
            <a:miter lim="800000"/>
            <a:headEnd/>
            <a:tailEnd/>
          </a:ln>
          <a:effectLst/>
        </p:spPr>
      </p:pic>
      <p:pic>
        <p:nvPicPr>
          <p:cNvPr id="2" name="Picture 1" descr="Marsh with dad tre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955" y="2680314"/>
            <a:ext cx="2682240" cy="2011680"/>
          </a:xfrm>
          <a:prstGeom prst="rect">
            <a:avLst/>
          </a:prstGeom>
        </p:spPr>
      </p:pic>
      <p:pic>
        <p:nvPicPr>
          <p:cNvPr id="3" name="Picture 2" descr="Marsh grass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30" y="4700881"/>
            <a:ext cx="2682240" cy="201168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0955"/>
            <a:ext cx="7772400" cy="1143000"/>
          </a:xfrm>
        </p:spPr>
        <p:txBody>
          <a:bodyPr/>
          <a:lstStyle/>
          <a:p>
            <a:r>
              <a:rPr lang="en-US" dirty="0"/>
              <a:t>Coastal alterations</a:t>
            </a:r>
          </a:p>
        </p:txBody>
      </p:sp>
      <p:sp>
        <p:nvSpPr>
          <p:cNvPr id="243715" name="Rectangle 3"/>
          <p:cNvSpPr>
            <a:spLocks noGrp="1" noChangeArrowheads="1"/>
          </p:cNvSpPr>
          <p:nvPr>
            <p:ph type="body" idx="1"/>
          </p:nvPr>
        </p:nvSpPr>
        <p:spPr>
          <a:xfrm>
            <a:off x="685800" y="855865"/>
            <a:ext cx="7772400" cy="4114800"/>
          </a:xfrm>
        </p:spPr>
        <p:txBody>
          <a:bodyPr/>
          <a:lstStyle/>
          <a:p>
            <a:r>
              <a:rPr lang="en-US" sz="2400" dirty="0"/>
              <a:t>Human features that traverse the coast, such as navigation channels, generally replace low salinity wetlands with high salinity wetlands (aka salt-water intrusion </a:t>
            </a:r>
            <a:r>
              <a:rPr lang="en-US" sz="1800" dirty="0"/>
              <a:t>but marine intrusion is a better term because naturally hyper-saline can have their salinity reduced to 35 </a:t>
            </a:r>
            <a:r>
              <a:rPr lang="en-US" sz="1800" dirty="0" err="1"/>
              <a:t>ppt</a:t>
            </a:r>
            <a:r>
              <a:rPr lang="en-US" sz="1800" dirty="0"/>
              <a:t> if they are artificially connected to the ocean</a:t>
            </a:r>
            <a:r>
              <a:rPr lang="en-US" sz="2400" dirty="0"/>
              <a:t>).</a:t>
            </a:r>
          </a:p>
        </p:txBody>
      </p:sp>
      <p:sp>
        <p:nvSpPr>
          <p:cNvPr id="7" name="AutoShape 2" descr="Map of Padre Is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Map of Padre Is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Map of Padre Is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http://www.nps.gov/pais/naturescience/images/GMP-PAIS-cropped-to-28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065" y="2814520"/>
            <a:ext cx="3367510" cy="413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497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0955"/>
            <a:ext cx="7772400" cy="1143000"/>
          </a:xfrm>
        </p:spPr>
        <p:txBody>
          <a:bodyPr/>
          <a:lstStyle/>
          <a:p>
            <a:r>
              <a:rPr lang="en-US" dirty="0"/>
              <a:t>Coastal alterations</a:t>
            </a:r>
          </a:p>
        </p:txBody>
      </p:sp>
      <p:sp>
        <p:nvSpPr>
          <p:cNvPr id="243715" name="Rectangle 3"/>
          <p:cNvSpPr>
            <a:spLocks noGrp="1" noChangeArrowheads="1"/>
          </p:cNvSpPr>
          <p:nvPr>
            <p:ph type="body" idx="1"/>
          </p:nvPr>
        </p:nvSpPr>
        <p:spPr>
          <a:xfrm>
            <a:off x="685800" y="1086295"/>
            <a:ext cx="7772400" cy="4114800"/>
          </a:xfrm>
        </p:spPr>
        <p:txBody>
          <a:bodyPr/>
          <a:lstStyle/>
          <a:p>
            <a:r>
              <a:rPr lang="en-US" sz="2400" dirty="0"/>
              <a:t>Human features in the coastal zone that run parallel to the coast, such as roads, generally replace high salinity wetlands with low salinity wetlands (aka freshwater impoundment).</a:t>
            </a:r>
          </a:p>
          <a:p>
            <a:endParaRPr lang="en-US" sz="2400" dirty="0"/>
          </a:p>
        </p:txBody>
      </p:sp>
      <p:pic>
        <p:nvPicPr>
          <p:cNvPr id="4" name="Picture 4" descr="Satellite imagery of human features in a coastal zone (roads and canals)"/>
          <p:cNvPicPr>
            <a:picLocks noChangeAspect="1" noChangeArrowheads="1"/>
          </p:cNvPicPr>
          <p:nvPr/>
        </p:nvPicPr>
        <p:blipFill>
          <a:blip r:embed="rId2" cstate="print"/>
          <a:srcRect/>
          <a:stretch>
            <a:fillRect/>
          </a:stretch>
        </p:blipFill>
        <p:spPr bwMode="auto">
          <a:xfrm>
            <a:off x="1576410" y="2671474"/>
            <a:ext cx="5594579" cy="4195934"/>
          </a:xfrm>
          <a:prstGeom prst="rect">
            <a:avLst/>
          </a:prstGeom>
          <a:noFill/>
          <a:ln w="9525">
            <a:noFill/>
            <a:miter lim="800000"/>
            <a:headEnd/>
            <a:tailEnd/>
          </a:ln>
          <a:effectLst/>
        </p:spPr>
      </p:pic>
    </p:spTree>
    <p:extLst>
      <p:ext uri="{BB962C8B-B14F-4D97-AF65-F5344CB8AC3E}">
        <p14:creationId xmlns:p14="http://schemas.microsoft.com/office/powerpoint/2010/main" val="2839509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0955"/>
            <a:ext cx="7772400" cy="1143000"/>
          </a:xfrm>
        </p:spPr>
        <p:txBody>
          <a:bodyPr/>
          <a:lstStyle/>
          <a:p>
            <a:r>
              <a:rPr lang="en-US" dirty="0"/>
              <a:t>Coastal alterations</a:t>
            </a:r>
          </a:p>
        </p:txBody>
      </p:sp>
      <p:sp>
        <p:nvSpPr>
          <p:cNvPr id="243715" name="Rectangle 3"/>
          <p:cNvSpPr>
            <a:spLocks noGrp="1" noChangeArrowheads="1"/>
          </p:cNvSpPr>
          <p:nvPr>
            <p:ph type="body" idx="1"/>
          </p:nvPr>
        </p:nvSpPr>
        <p:spPr>
          <a:xfrm>
            <a:off x="685800" y="1086295"/>
            <a:ext cx="7772400" cy="4114800"/>
          </a:xfrm>
        </p:spPr>
        <p:txBody>
          <a:bodyPr/>
          <a:lstStyle/>
          <a:p>
            <a:r>
              <a:rPr lang="en-US" sz="2400" dirty="0"/>
              <a:t>Human features such as ditches and canals, ….</a:t>
            </a:r>
          </a:p>
          <a:p>
            <a:endParaRPr lang="en-US" sz="2400" dirty="0"/>
          </a:p>
        </p:txBody>
      </p:sp>
      <p:pic>
        <p:nvPicPr>
          <p:cNvPr id="2" name="Picture 1" descr="Image of ditches and canals in mars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90" y="1828800"/>
            <a:ext cx="8940800" cy="5029200"/>
          </a:xfrm>
          <a:prstGeom prst="rect">
            <a:avLst/>
          </a:prstGeom>
        </p:spPr>
      </p:pic>
    </p:spTree>
    <p:extLst>
      <p:ext uri="{BB962C8B-B14F-4D97-AF65-F5344CB8AC3E}">
        <p14:creationId xmlns:p14="http://schemas.microsoft.com/office/powerpoint/2010/main" val="9421310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0955"/>
            <a:ext cx="7772400" cy="1143000"/>
          </a:xfrm>
        </p:spPr>
        <p:txBody>
          <a:bodyPr/>
          <a:lstStyle/>
          <a:p>
            <a:r>
              <a:rPr lang="en-US" dirty="0"/>
              <a:t>Coastal alterations</a:t>
            </a:r>
          </a:p>
        </p:txBody>
      </p:sp>
      <p:sp>
        <p:nvSpPr>
          <p:cNvPr id="243715" name="Rectangle 3"/>
          <p:cNvSpPr>
            <a:spLocks noGrp="1" noChangeArrowheads="1"/>
          </p:cNvSpPr>
          <p:nvPr>
            <p:ph type="body" idx="1"/>
          </p:nvPr>
        </p:nvSpPr>
        <p:spPr>
          <a:xfrm>
            <a:off x="685800" y="1086295"/>
            <a:ext cx="7772400" cy="4114800"/>
          </a:xfrm>
        </p:spPr>
        <p:txBody>
          <a:bodyPr/>
          <a:lstStyle/>
          <a:p>
            <a:r>
              <a:rPr lang="en-US" sz="2400" dirty="0"/>
              <a:t>Human features such as ditches and canals, ...</a:t>
            </a:r>
          </a:p>
          <a:p>
            <a:endParaRPr lang="en-US" sz="2400" dirty="0"/>
          </a:p>
        </p:txBody>
      </p:sp>
      <p:pic>
        <p:nvPicPr>
          <p:cNvPr id="2050" name="Picture 2" descr="Satellite imagery of coastal ditches and ca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170" y="1828800"/>
            <a:ext cx="695907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45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Images of Bulletin of the USDA Number 720.  1918. excerpt: &quot;Food habits of the mallard ducks of the United Stat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60" y="0"/>
            <a:ext cx="6750880" cy="684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360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Satellite imagery of coastal ditches and ca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90" y="0"/>
            <a:ext cx="78248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112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Satellite imagery of coastal ditches and ca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733425"/>
            <a:ext cx="71723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133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Satellite imagery of coastal ditches and ca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36" y="10719"/>
            <a:ext cx="78248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204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draining coastal wetlands; the problems with soils</a:t>
            </a:r>
          </a:p>
        </p:txBody>
      </p:sp>
      <p:sp>
        <p:nvSpPr>
          <p:cNvPr id="3" name="Content Placeholder 2"/>
          <p:cNvSpPr>
            <a:spLocks noGrp="1"/>
          </p:cNvSpPr>
          <p:nvPr>
            <p:ph idx="1"/>
          </p:nvPr>
        </p:nvSpPr>
        <p:spPr>
          <a:xfrm>
            <a:off x="419100" y="1981200"/>
            <a:ext cx="8420100" cy="4114800"/>
          </a:xfrm>
        </p:spPr>
        <p:txBody>
          <a:bodyPr/>
          <a:lstStyle/>
          <a:p>
            <a:r>
              <a:rPr lang="en-US" sz="2800" dirty="0"/>
              <a:t>acid sulfate soils</a:t>
            </a:r>
            <a:r>
              <a:rPr lang="en-US" sz="2000" dirty="0"/>
              <a:t> (only coastal wetlands)</a:t>
            </a:r>
            <a:endParaRPr lang="en-US" sz="2800" dirty="0"/>
          </a:p>
          <a:p>
            <a:pPr lvl="1"/>
            <a:r>
              <a:rPr lang="en-US" sz="2400" dirty="0"/>
              <a:t>pH gets very low (high acidity) because of high concentrations of sulfuric acid (H</a:t>
            </a:r>
            <a:r>
              <a:rPr lang="en-US" sz="2400" baseline="-25000" dirty="0"/>
              <a:t>2</a:t>
            </a:r>
            <a:r>
              <a:rPr lang="en-US" sz="2400" dirty="0"/>
              <a:t>SO</a:t>
            </a:r>
            <a:r>
              <a:rPr lang="en-US" sz="2400" baseline="-25000" dirty="0"/>
              <a:t>4</a:t>
            </a:r>
            <a:r>
              <a:rPr lang="en-US" sz="2400" dirty="0"/>
              <a:t>)</a:t>
            </a:r>
          </a:p>
          <a:p>
            <a:pPr lvl="1"/>
            <a:r>
              <a:rPr lang="en-US" sz="2400" dirty="0"/>
              <a:t>related to oxidation of chemicals formed under anoxic condition (</a:t>
            </a:r>
            <a:r>
              <a:rPr lang="en-US" sz="2400" dirty="0" err="1"/>
              <a:t>FeS</a:t>
            </a:r>
            <a:r>
              <a:rPr lang="en-US" sz="2400" dirty="0"/>
              <a:t>) when soil was a typical wetland</a:t>
            </a:r>
          </a:p>
          <a:p>
            <a:r>
              <a:rPr lang="en-US" sz="2800" dirty="0"/>
              <a:t>loss of elevation</a:t>
            </a:r>
            <a:r>
              <a:rPr lang="en-US" sz="2000" dirty="0"/>
              <a:t> (only organic soils)</a:t>
            </a:r>
            <a:endParaRPr lang="en-US" sz="2800" dirty="0"/>
          </a:p>
          <a:p>
            <a:pPr lvl="1"/>
            <a:r>
              <a:rPr lang="en-US" sz="2400" dirty="0"/>
              <a:t>soil organic matter decomposes very fast</a:t>
            </a:r>
          </a:p>
          <a:p>
            <a:pPr lvl="1"/>
            <a:r>
              <a:rPr lang="en-US" sz="2400" dirty="0"/>
              <a:t>related to oxidation of soil organic matter that decomposed very slowly when soil was a typical wetland</a:t>
            </a:r>
          </a:p>
        </p:txBody>
      </p:sp>
    </p:spTree>
    <p:extLst>
      <p:ext uri="{BB962C8B-B14F-4D97-AF65-F5344CB8AC3E}">
        <p14:creationId xmlns:p14="http://schemas.microsoft.com/office/powerpoint/2010/main" val="2056380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descr="23rd North American Wildlife Conference, March 1958. Exerpt: &quot;Irreversible drainage--a new factor in waterfowl managemen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74" y="1086295"/>
            <a:ext cx="8000114" cy="30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15395" y="3006545"/>
            <a:ext cx="1382580" cy="30724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080" y="10955"/>
            <a:ext cx="43243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390" y="4136094"/>
            <a:ext cx="3112610" cy="272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8985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www.clw.csiro.au/acidsulfatesoils/images/fig2.png"/>
          <p:cNvPicPr>
            <a:picLocks noChangeAspect="1" noChangeArrowheads="1"/>
          </p:cNvPicPr>
          <p:nvPr/>
        </p:nvPicPr>
        <p:blipFill>
          <a:blip r:embed="rId2" cstate="print"/>
          <a:srcRect/>
          <a:stretch>
            <a:fillRect/>
          </a:stretch>
        </p:blipFill>
        <p:spPr bwMode="auto">
          <a:xfrm>
            <a:off x="4673600" y="3505200"/>
            <a:ext cx="4470400" cy="3352800"/>
          </a:xfrm>
          <a:prstGeom prst="rect">
            <a:avLst/>
          </a:prstGeom>
          <a:noFill/>
        </p:spPr>
      </p:pic>
      <p:pic>
        <p:nvPicPr>
          <p:cNvPr id="185348" name="Picture 4" descr="http://www.scu.edu.au/geoscience/gfx/gallery/acid-sulphate/East-Trinity-tidal-inundation.jpg"/>
          <p:cNvPicPr>
            <a:picLocks noChangeAspect="1" noChangeArrowheads="1"/>
          </p:cNvPicPr>
          <p:nvPr/>
        </p:nvPicPr>
        <p:blipFill>
          <a:blip r:embed="rId3" cstate="print"/>
          <a:srcRect/>
          <a:stretch>
            <a:fillRect/>
          </a:stretch>
        </p:blipFill>
        <p:spPr bwMode="auto">
          <a:xfrm>
            <a:off x="63500" y="-136525"/>
            <a:ext cx="5715000" cy="4286250"/>
          </a:xfrm>
          <a:prstGeom prst="rect">
            <a:avLst/>
          </a:prstGeom>
          <a:noFill/>
        </p:spPr>
      </p:pic>
    </p:spTree>
    <p:extLst>
      <p:ext uri="{BB962C8B-B14F-4D97-AF65-F5344CB8AC3E}">
        <p14:creationId xmlns:p14="http://schemas.microsoft.com/office/powerpoint/2010/main" val="3234451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cramento Delta June07a"/>
          <p:cNvPicPr>
            <a:picLocks noChangeAspect="1"/>
          </p:cNvPicPr>
          <p:nvPr/>
        </p:nvPicPr>
        <p:blipFill>
          <a:blip r:embed="rId3" cstate="print"/>
          <a:stretch>
            <a:fillRect/>
          </a:stretch>
        </p:blipFill>
        <p:spPr>
          <a:xfrm>
            <a:off x="309045" y="552450"/>
            <a:ext cx="4114800" cy="3086100"/>
          </a:xfrm>
          <a:prstGeom prst="rect">
            <a:avLst/>
          </a:prstGeom>
        </p:spPr>
      </p:pic>
      <p:pic>
        <p:nvPicPr>
          <p:cNvPr id="9" name="Picture 8" descr="subsidence measured on a post."/>
          <p:cNvPicPr>
            <a:picLocks noChangeAspect="1"/>
          </p:cNvPicPr>
          <p:nvPr/>
        </p:nvPicPr>
        <p:blipFill>
          <a:blip r:embed="rId4" cstate="print"/>
          <a:stretch>
            <a:fillRect/>
          </a:stretch>
        </p:blipFill>
        <p:spPr>
          <a:xfrm>
            <a:off x="766245" y="3889860"/>
            <a:ext cx="3657600" cy="2743200"/>
          </a:xfrm>
          <a:prstGeom prst="rect">
            <a:avLst/>
          </a:prstGeom>
        </p:spPr>
      </p:pic>
      <p:pic>
        <p:nvPicPr>
          <p:cNvPr id="10" name="Picture 9" descr="New Orleans Is Below Sea Level map"/>
          <p:cNvPicPr>
            <a:picLocks noChangeAspect="1"/>
          </p:cNvPicPr>
          <p:nvPr/>
        </p:nvPicPr>
        <p:blipFill>
          <a:blip r:embed="rId5" cstate="print"/>
          <a:stretch>
            <a:fillRect/>
          </a:stretch>
        </p:blipFill>
        <p:spPr>
          <a:xfrm>
            <a:off x="5368774" y="0"/>
            <a:ext cx="3775226" cy="4191000"/>
          </a:xfrm>
          <a:prstGeom prst="rect">
            <a:avLst/>
          </a:prstGeom>
        </p:spPr>
      </p:pic>
    </p:spTree>
    <p:extLst>
      <p:ext uri="{BB962C8B-B14F-4D97-AF65-F5344CB8AC3E}">
        <p14:creationId xmlns:p14="http://schemas.microsoft.com/office/powerpoint/2010/main" val="13078596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3600" dirty="0"/>
              <a:t>MARSH VERTICAL ACCRETION</a:t>
            </a:r>
            <a:br>
              <a:rPr lang="en-US" sz="3600" dirty="0"/>
            </a:br>
            <a:r>
              <a:rPr lang="en-US" sz="3600" dirty="0">
                <a:solidFill>
                  <a:schemeClr val="tx1"/>
                </a:solidFill>
              </a:rPr>
              <a:t>Global Sea-Level Rise</a:t>
            </a:r>
          </a:p>
        </p:txBody>
      </p:sp>
      <p:sp>
        <p:nvSpPr>
          <p:cNvPr id="244739" name="Rectangle 3"/>
          <p:cNvSpPr>
            <a:spLocks noGrp="1" noChangeArrowheads="1"/>
          </p:cNvSpPr>
          <p:nvPr>
            <p:ph type="body" idx="1"/>
          </p:nvPr>
        </p:nvSpPr>
        <p:spPr>
          <a:xfrm>
            <a:off x="685800" y="4965700"/>
            <a:ext cx="7772400" cy="1130300"/>
          </a:xfrm>
        </p:spPr>
        <p:txBody>
          <a:bodyPr/>
          <a:lstStyle/>
          <a:p>
            <a:r>
              <a:rPr lang="en-US"/>
              <a:t>1 mm/yr in 1950’s to 2 mm/yr today</a:t>
            </a:r>
          </a:p>
        </p:txBody>
      </p:sp>
      <p:pic>
        <p:nvPicPr>
          <p:cNvPr id="244740" name="Picture 4" descr="Graphic: Marsh Accretion"/>
          <p:cNvPicPr>
            <a:picLocks noChangeAspect="1" noChangeArrowheads="1"/>
          </p:cNvPicPr>
          <p:nvPr/>
        </p:nvPicPr>
        <p:blipFill>
          <a:blip r:embed="rId2" cstate="print"/>
          <a:srcRect/>
          <a:stretch>
            <a:fillRect/>
          </a:stretch>
        </p:blipFill>
        <p:spPr bwMode="auto">
          <a:xfrm>
            <a:off x="0" y="1752600"/>
            <a:ext cx="9144000" cy="3148013"/>
          </a:xfrm>
          <a:prstGeom prst="rect">
            <a:avLst/>
          </a:prstGeom>
          <a:noFill/>
        </p:spPr>
      </p:pic>
      <p:sp>
        <p:nvSpPr>
          <p:cNvPr id="244742" name="Line 6"/>
          <p:cNvSpPr>
            <a:spLocks noChangeShapeType="1"/>
          </p:cNvSpPr>
          <p:nvPr/>
        </p:nvSpPr>
        <p:spPr bwMode="auto">
          <a:xfrm flipV="1">
            <a:off x="2728913" y="2276475"/>
            <a:ext cx="0" cy="1036638"/>
          </a:xfrm>
          <a:prstGeom prst="line">
            <a:avLst/>
          </a:prstGeom>
          <a:noFill/>
          <a:ln w="25400">
            <a:solidFill>
              <a:srgbClr val="FF0000"/>
            </a:solidFill>
            <a:round/>
            <a:headEnd/>
            <a:tailEnd type="triangle" w="med" len="med"/>
          </a:ln>
          <a:effectLst/>
        </p:spPr>
        <p:txBody>
          <a:bodyPr/>
          <a:lstStyle/>
          <a:p>
            <a:endParaRPr lang="en-US"/>
          </a:p>
        </p:txBody>
      </p:sp>
      <p:sp>
        <p:nvSpPr>
          <p:cNvPr id="244743" name="Line 7"/>
          <p:cNvSpPr>
            <a:spLocks noChangeShapeType="1"/>
          </p:cNvSpPr>
          <p:nvPr/>
        </p:nvSpPr>
        <p:spPr bwMode="auto">
          <a:xfrm>
            <a:off x="3151188" y="2928938"/>
            <a:ext cx="3956050" cy="0"/>
          </a:xfrm>
          <a:prstGeom prst="line">
            <a:avLst/>
          </a:prstGeom>
          <a:noFill/>
          <a:ln w="25400">
            <a:solidFill>
              <a:srgbClr val="FF0000"/>
            </a:solidFill>
            <a:round/>
            <a:headEnd/>
            <a:tailEnd type="triangle" w="med" len="med"/>
          </a:ln>
          <a:effectLst/>
        </p:spPr>
        <p:txBody>
          <a:bodyPr/>
          <a:lstStyle/>
          <a:p>
            <a:endParaRPr lang="en-US"/>
          </a:p>
        </p:txBody>
      </p:sp>
      <p:sp>
        <p:nvSpPr>
          <p:cNvPr id="244744" name="Line 8"/>
          <p:cNvSpPr>
            <a:spLocks noChangeShapeType="1"/>
          </p:cNvSpPr>
          <p:nvPr/>
        </p:nvSpPr>
        <p:spPr bwMode="auto">
          <a:xfrm flipH="1">
            <a:off x="501650" y="2928938"/>
            <a:ext cx="1689100" cy="0"/>
          </a:xfrm>
          <a:prstGeom prst="line">
            <a:avLst/>
          </a:prstGeom>
          <a:noFill/>
          <a:ln w="25400">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7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4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animBg="1"/>
      <p:bldP spid="244743" grpId="0" animBg="1"/>
      <p:bldP spid="24474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Climate change graphics: 1975 - 2005"/>
          <p:cNvPicPr>
            <a:picLocks noChangeAspect="1" noChangeArrowheads="1"/>
          </p:cNvPicPr>
          <p:nvPr/>
        </p:nvPicPr>
        <p:blipFill>
          <a:blip r:embed="rId2" cstate="print"/>
          <a:srcRect/>
          <a:stretch>
            <a:fillRect/>
          </a:stretch>
        </p:blipFill>
        <p:spPr bwMode="auto">
          <a:xfrm>
            <a:off x="2871788" y="376238"/>
            <a:ext cx="3400425" cy="61055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301625" y="1600200"/>
            <a:ext cx="3508375" cy="4498975"/>
          </a:xfrm>
        </p:spPr>
        <p:txBody>
          <a:bodyPr/>
          <a:lstStyle/>
          <a:p>
            <a:r>
              <a:rPr lang="en-US" sz="1800" dirty="0"/>
              <a:t>subsidence: spatially variable; the region in this photograph is subsiding fast enough that structures such as docks, roads, and houses become too low to use before they wear out.</a:t>
            </a:r>
          </a:p>
        </p:txBody>
      </p:sp>
      <p:pic>
        <p:nvPicPr>
          <p:cNvPr id="372740" name="Picture 4" descr="Subsiding Docks"/>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Images of Bulletin of the USDA Number 715.  1918. excerpt: &quot;Attracting birds to public and semipublic reservation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0"/>
            <a:ext cx="4572000" cy="400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131" name="Picture 3" descr="Images of Bulletin of the USDA Number 715.  1918. excerpt: &quot;Attracting birds to public and semipublic reservation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29251"/>
            <a:ext cx="4572000" cy="382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336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sidence and accretion and roadway be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1" y="202980"/>
            <a:ext cx="9144000" cy="5143500"/>
          </a:xfrm>
          <a:prstGeom prst="rect">
            <a:avLst/>
          </a:prstGeom>
        </p:spPr>
      </p:pic>
    </p:spTree>
    <p:extLst>
      <p:ext uri="{BB962C8B-B14F-4D97-AF65-F5344CB8AC3E}">
        <p14:creationId xmlns:p14="http://schemas.microsoft.com/office/powerpoint/2010/main" val="3301195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his marsh is vertically accreting fast enough to offset global sea-level rise and regional subsidence&#10;"/>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sp>
        <p:nvSpPr>
          <p:cNvPr id="3" name="TextBox 2"/>
          <p:cNvSpPr txBox="1"/>
          <p:nvPr/>
        </p:nvSpPr>
        <p:spPr>
          <a:xfrm>
            <a:off x="1219201" y="457200"/>
            <a:ext cx="7620000" cy="646331"/>
          </a:xfrm>
          <a:prstGeom prst="rect">
            <a:avLst/>
          </a:prstGeom>
          <a:noFill/>
        </p:spPr>
        <p:txBody>
          <a:bodyPr wrap="square" rtlCol="0">
            <a:spAutoFit/>
          </a:bodyPr>
          <a:lstStyle/>
          <a:p>
            <a:r>
              <a:rPr lang="en-US" dirty="0">
                <a:solidFill>
                  <a:srgbClr val="070804"/>
                </a:solidFill>
              </a:rPr>
              <a:t>this marsh is vertically accreting fast enough to offset global sea-level rise and regional subsidence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his marsh is not vertically accreting fast enough to offset global sea-level rise and regional subsidence; it may be accreting faster than the marsh in the previous picture but subsiding even faster&#10;"/>
          <p:cNvPicPr>
            <a:picLocks noChangeAspect="1" noChangeArrowheads="1"/>
          </p:cNvPicPr>
          <p:nvPr/>
        </p:nvPicPr>
        <p:blipFill>
          <a:blip r:embed="rId2" cstate="print"/>
          <a:srcRect/>
          <a:stretch>
            <a:fillRect/>
          </a:stretch>
        </p:blipFill>
        <p:spPr bwMode="auto">
          <a:xfrm>
            <a:off x="0" y="14288"/>
            <a:ext cx="8915400" cy="6691312"/>
          </a:xfrm>
          <a:prstGeom prst="rect">
            <a:avLst/>
          </a:prstGeom>
          <a:noFill/>
        </p:spPr>
      </p:pic>
      <p:sp>
        <p:nvSpPr>
          <p:cNvPr id="3" name="TextBox 2"/>
          <p:cNvSpPr txBox="1"/>
          <p:nvPr/>
        </p:nvSpPr>
        <p:spPr>
          <a:xfrm>
            <a:off x="1219201" y="457200"/>
            <a:ext cx="7620000" cy="923330"/>
          </a:xfrm>
          <a:prstGeom prst="rect">
            <a:avLst/>
          </a:prstGeom>
          <a:noFill/>
        </p:spPr>
        <p:txBody>
          <a:bodyPr wrap="square" rtlCol="0">
            <a:spAutoFit/>
          </a:bodyPr>
          <a:lstStyle/>
          <a:p>
            <a:r>
              <a:rPr lang="en-US" dirty="0">
                <a:solidFill>
                  <a:srgbClr val="070804"/>
                </a:solidFill>
              </a:rPr>
              <a:t>this marsh is not vertically accreting fast enough to offset global sea-level rise and regional subsidence; it may be accreting faster than the marsh in the previous picture but subsiding even faster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en-US"/>
          </a:p>
        </p:txBody>
      </p:sp>
      <p:sp>
        <p:nvSpPr>
          <p:cNvPr id="245763" name="Rectangle 3"/>
          <p:cNvSpPr>
            <a:spLocks noGrp="1" noChangeArrowheads="1"/>
          </p:cNvSpPr>
          <p:nvPr>
            <p:ph type="body" idx="1"/>
          </p:nvPr>
        </p:nvSpPr>
        <p:spPr/>
        <p:txBody>
          <a:bodyPr/>
          <a:lstStyle/>
          <a:p>
            <a:endParaRPr lang="en-US"/>
          </a:p>
        </p:txBody>
      </p:sp>
      <p:pic>
        <p:nvPicPr>
          <p:cNvPr id="245764" name="Picture 4" descr="Schematic model of processes governing marsh accretion"/>
          <p:cNvPicPr>
            <a:picLocks noChangeAspect="1" noChangeArrowheads="1"/>
          </p:cNvPicPr>
          <p:nvPr/>
        </p:nvPicPr>
        <p:blipFill>
          <a:blip r:embed="rId3" cstate="print"/>
          <a:srcRect/>
          <a:stretch>
            <a:fillRect/>
          </a:stretch>
        </p:blipFill>
        <p:spPr bwMode="auto">
          <a:xfrm>
            <a:off x="0" y="0"/>
            <a:ext cx="9144000" cy="6445250"/>
          </a:xfrm>
          <a:prstGeom prst="rect">
            <a:avLst/>
          </a:prstGeom>
          <a:noFill/>
        </p:spPr>
      </p:pic>
      <p:sp>
        <p:nvSpPr>
          <p:cNvPr id="245765" name="Text Box 5"/>
          <p:cNvSpPr txBox="1">
            <a:spLocks noChangeArrowheads="1"/>
          </p:cNvSpPr>
          <p:nvPr/>
        </p:nvSpPr>
        <p:spPr bwMode="auto">
          <a:xfrm>
            <a:off x="3001963" y="168275"/>
            <a:ext cx="3106737" cy="457200"/>
          </a:xfrm>
          <a:prstGeom prst="rect">
            <a:avLst/>
          </a:prstGeom>
          <a:solidFill>
            <a:schemeClr val="bg1">
              <a:alpha val="64999"/>
            </a:schemeClr>
          </a:solidFill>
          <a:ln w="9525">
            <a:noFill/>
            <a:miter lim="800000"/>
            <a:headEnd/>
            <a:tailEnd/>
          </a:ln>
          <a:effectLst/>
        </p:spPr>
        <p:txBody>
          <a:bodyPr wrap="none">
            <a:spAutoFit/>
          </a:bodyPr>
          <a:lstStyle/>
          <a:p>
            <a:r>
              <a:rPr lang="en-US"/>
              <a:t>marsh vertical accretion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p:spPr>
        <p:txBody>
          <a:bodyPr/>
          <a:lstStyle/>
          <a:p>
            <a:r>
              <a:rPr lang="en-US" dirty="0"/>
              <a:t>Limiting Factors</a:t>
            </a:r>
          </a:p>
        </p:txBody>
      </p:sp>
      <p:sp>
        <p:nvSpPr>
          <p:cNvPr id="16387" name="Rectangle 3"/>
          <p:cNvSpPr>
            <a:spLocks noGrp="1" noChangeArrowheads="1"/>
          </p:cNvSpPr>
          <p:nvPr>
            <p:ph type="body" idx="1"/>
          </p:nvPr>
        </p:nvSpPr>
        <p:spPr>
          <a:xfrm>
            <a:off x="228600" y="1295400"/>
            <a:ext cx="8610600" cy="5257800"/>
          </a:xfrm>
        </p:spPr>
        <p:txBody>
          <a:bodyPr/>
          <a:lstStyle/>
          <a:p>
            <a:r>
              <a:rPr lang="en-US" sz="2800" dirty="0"/>
              <a:t>Regarding chemical reactions:  the limiting reactant is the reactant whose supply is depleted first.</a:t>
            </a:r>
          </a:p>
          <a:p>
            <a:r>
              <a:rPr lang="en-US" sz="2800" dirty="0"/>
              <a:t>Plant growth often limited by N or P.</a:t>
            </a:r>
          </a:p>
          <a:p>
            <a:r>
              <a:rPr lang="en-US" sz="2800" dirty="0"/>
              <a:t>Liebig’s Law of the Minimum (1840):  each population increases until the supply of some resource (the limiting resource) no longer satisfies the populations requirement for it.</a:t>
            </a:r>
          </a:p>
          <a:p>
            <a:r>
              <a:rPr lang="en-US" sz="2800" b="1" dirty="0"/>
              <a:t>What limits vertical accretion?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Graphics: The relationship of orgaic matter, mineral matter, and pore space in soil of different marsh types of the inactive delta zone, Mississippi River Deltaic Plain"/>
          <p:cNvPicPr>
            <a:picLocks noChangeAspect="1" noChangeArrowheads="1"/>
          </p:cNvPicPr>
          <p:nvPr/>
        </p:nvPicPr>
        <p:blipFill>
          <a:blip r:embed="rId2" cstate="print"/>
          <a:srcRect/>
          <a:stretch>
            <a:fillRect/>
          </a:stretch>
        </p:blipFill>
        <p:spPr bwMode="auto">
          <a:xfrm>
            <a:off x="1390650" y="266700"/>
            <a:ext cx="6362700" cy="63246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  Figure: Decomposition and burial of organic matter and genesis of organic soil&#10;2.  Vertical accretion of organic matter using Cs-137 as an indicator in a  wetland soil profi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005" y="202980"/>
            <a:ext cx="6067990" cy="6411394"/>
          </a:xfrm>
          <a:prstGeom prst="rect">
            <a:avLst/>
          </a:prstGeom>
        </p:spPr>
      </p:pic>
    </p:spTree>
    <p:extLst>
      <p:ext uri="{BB962C8B-B14F-4D97-AF65-F5344CB8AC3E}">
        <p14:creationId xmlns:p14="http://schemas.microsoft.com/office/powerpoint/2010/main" val="378958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834" name="Object 2" descr="Cs-137 acvitity vs soil depth"/>
          <p:cNvGraphicFramePr>
            <a:graphicFrameLocks noChangeAspect="1"/>
          </p:cNvGraphicFramePr>
          <p:nvPr>
            <p:extLst>
              <p:ext uri="{D42A27DB-BD31-4B8C-83A1-F6EECF244321}">
                <p14:modId xmlns:p14="http://schemas.microsoft.com/office/powerpoint/2010/main" val="217908136"/>
              </p:ext>
            </p:extLst>
          </p:nvPr>
        </p:nvGraphicFramePr>
        <p:xfrm>
          <a:off x="0" y="0"/>
          <a:ext cx="8382000" cy="6773863"/>
        </p:xfrm>
        <a:graphic>
          <a:graphicData uri="http://schemas.openxmlformats.org/presentationml/2006/ole">
            <mc:AlternateContent xmlns:mc="http://schemas.openxmlformats.org/markup-compatibility/2006">
              <mc:Choice xmlns:v="urn:schemas-microsoft-com:vml" Requires="v">
                <p:oleObj name="SPW 7.0 Graph" r:id="rId2" imgW="5947920" imgH="4806720" progId="SigmaPlotGraphicObject.7">
                  <p:embed/>
                </p:oleObj>
              </mc:Choice>
              <mc:Fallback>
                <p:oleObj name="SPW 7.0 Graph" r:id="rId2" imgW="5947920" imgH="4806720" progId="SigmaPlotGraphicObject.7">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58" name="Object 2" descr="Bulk density vs soil depth"/>
          <p:cNvGraphicFramePr>
            <a:graphicFrameLocks noChangeAspect="1"/>
          </p:cNvGraphicFramePr>
          <p:nvPr>
            <p:extLst>
              <p:ext uri="{D42A27DB-BD31-4B8C-83A1-F6EECF244321}">
                <p14:modId xmlns:p14="http://schemas.microsoft.com/office/powerpoint/2010/main" val="1948184445"/>
              </p:ext>
            </p:extLst>
          </p:nvPr>
        </p:nvGraphicFramePr>
        <p:xfrm>
          <a:off x="0" y="0"/>
          <a:ext cx="8839200" cy="6804025"/>
        </p:xfrm>
        <a:graphic>
          <a:graphicData uri="http://schemas.openxmlformats.org/presentationml/2006/ole">
            <mc:AlternateContent xmlns:mc="http://schemas.openxmlformats.org/markup-compatibility/2006">
              <mc:Choice xmlns:v="urn:schemas-microsoft-com:vml" Requires="v">
                <p:oleObj name="SPW 7.0 Graph" r:id="rId2" imgW="5947920" imgH="4578120" progId="SigmaPlotGraphicObject.7">
                  <p:embed/>
                </p:oleObj>
              </mc:Choice>
              <mc:Fallback>
                <p:oleObj name="SPW 7.0 Graph" r:id="rId2" imgW="5947920" imgH="4578120" progId="SigmaPlotGraphicObject.7">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39200"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882" name="Object 2" descr="Mineral content vs soil depth"/>
          <p:cNvGraphicFramePr>
            <a:graphicFrameLocks noChangeAspect="1"/>
          </p:cNvGraphicFramePr>
          <p:nvPr>
            <p:extLst>
              <p:ext uri="{D42A27DB-BD31-4B8C-83A1-F6EECF244321}">
                <p14:modId xmlns:p14="http://schemas.microsoft.com/office/powerpoint/2010/main" val="2608638951"/>
              </p:ext>
            </p:extLst>
          </p:nvPr>
        </p:nvGraphicFramePr>
        <p:xfrm>
          <a:off x="0" y="0"/>
          <a:ext cx="8839200" cy="6762750"/>
        </p:xfrm>
        <a:graphic>
          <a:graphicData uri="http://schemas.openxmlformats.org/presentationml/2006/ole">
            <mc:AlternateContent xmlns:mc="http://schemas.openxmlformats.org/markup-compatibility/2006">
              <mc:Choice xmlns:v="urn:schemas-microsoft-com:vml" Requires="v">
                <p:oleObj name="SPW 7.0 Graph" r:id="rId2" imgW="5947920" imgH="4550760" progId="SigmaPlotGraphicObject.7">
                  <p:embed/>
                </p:oleObj>
              </mc:Choice>
              <mc:Fallback>
                <p:oleObj name="SPW 7.0 Graph" r:id="rId2" imgW="5947920" imgH="4550760" progId="SigmaPlotGraphicObject.7">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39200"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Images of Viosca, Jr.  P.  1928.  Ecology 9:216-229. excerpt: Louisiana wet lands and the value of their wild life and fishery resources - our vanishing aquatic life"/>
          <p:cNvSpPr txBox="1"/>
          <p:nvPr/>
        </p:nvSpPr>
        <p:spPr>
          <a:xfrm>
            <a:off x="1876385" y="587030"/>
            <a:ext cx="5268750" cy="461665"/>
          </a:xfrm>
          <a:prstGeom prst="rect">
            <a:avLst/>
          </a:prstGeom>
          <a:noFill/>
        </p:spPr>
        <p:txBody>
          <a:bodyPr wrap="none" rtlCol="0">
            <a:spAutoFit/>
          </a:bodyPr>
          <a:lstStyle/>
          <a:p>
            <a:pPr algn="ctr"/>
            <a:r>
              <a:rPr lang="en-US" dirty="0" err="1"/>
              <a:t>Viosca</a:t>
            </a:r>
            <a:r>
              <a:rPr lang="en-US" dirty="0"/>
              <a:t>, Jr.  P.  1928.  Ecology 9:216-229.</a:t>
            </a:r>
          </a:p>
        </p:txBody>
      </p:sp>
      <p:pic>
        <p:nvPicPr>
          <p:cNvPr id="6" name="Picture 2" descr="Images of Bulletin of the USDA Number 720.  1918. excerpt: &quot;Food habits of the mallard ducks of the United Stat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1165570"/>
            <a:ext cx="793432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075675" y="5676926"/>
            <a:ext cx="5338296" cy="249632"/>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564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9790"/>
            <a:ext cx="7772400" cy="1143000"/>
          </a:xfrm>
        </p:spPr>
        <p:txBody>
          <a:bodyPr/>
          <a:lstStyle/>
          <a:p>
            <a:r>
              <a:rPr lang="en-US" dirty="0"/>
              <a:t>Marsh vertical accretion</a:t>
            </a:r>
          </a:p>
        </p:txBody>
      </p:sp>
      <p:graphicFrame>
        <p:nvGraphicFramePr>
          <p:cNvPr id="5" name="Table 4" descr="Table: Marsh Vertical accretion"/>
          <p:cNvGraphicFramePr>
            <a:graphicFrameLocks noGrp="1"/>
          </p:cNvGraphicFramePr>
          <p:nvPr>
            <p:extLst>
              <p:ext uri="{D42A27DB-BD31-4B8C-83A1-F6EECF244321}">
                <p14:modId xmlns:p14="http://schemas.microsoft.com/office/powerpoint/2010/main" val="228861211"/>
              </p:ext>
            </p:extLst>
          </p:nvPr>
        </p:nvGraphicFramePr>
        <p:xfrm>
          <a:off x="616281" y="1393535"/>
          <a:ext cx="7681004" cy="4601276"/>
        </p:xfrm>
        <a:graphic>
          <a:graphicData uri="http://schemas.openxmlformats.org/drawingml/2006/table">
            <a:tbl>
              <a:tblPr firstRow="1" bandRow="1">
                <a:tableStyleId>{5C22544A-7EE6-4342-B048-85BDC9FD1C3A}</a:tableStyleId>
              </a:tblPr>
              <a:tblGrid>
                <a:gridCol w="1920251">
                  <a:extLst>
                    <a:ext uri="{9D8B030D-6E8A-4147-A177-3AD203B41FA5}">
                      <a16:colId xmlns:a16="http://schemas.microsoft.com/office/drawing/2014/main" val="20000"/>
                    </a:ext>
                  </a:extLst>
                </a:gridCol>
                <a:gridCol w="1920251">
                  <a:extLst>
                    <a:ext uri="{9D8B030D-6E8A-4147-A177-3AD203B41FA5}">
                      <a16:colId xmlns:a16="http://schemas.microsoft.com/office/drawing/2014/main" val="20001"/>
                    </a:ext>
                  </a:extLst>
                </a:gridCol>
                <a:gridCol w="1920251">
                  <a:extLst>
                    <a:ext uri="{9D8B030D-6E8A-4147-A177-3AD203B41FA5}">
                      <a16:colId xmlns:a16="http://schemas.microsoft.com/office/drawing/2014/main" val="20002"/>
                    </a:ext>
                  </a:extLst>
                </a:gridCol>
                <a:gridCol w="1920251">
                  <a:extLst>
                    <a:ext uri="{9D8B030D-6E8A-4147-A177-3AD203B41FA5}">
                      <a16:colId xmlns:a16="http://schemas.microsoft.com/office/drawing/2014/main" val="20003"/>
                    </a:ext>
                  </a:extLst>
                </a:gridCol>
              </a:tblGrid>
              <a:tr h="1523398">
                <a:tc>
                  <a:txBody>
                    <a:bodyPr/>
                    <a:lstStyle/>
                    <a:p>
                      <a:r>
                        <a:rPr lang="en-US" sz="3200" dirty="0"/>
                        <a:t>Limiting</a:t>
                      </a:r>
                      <a:r>
                        <a:rPr lang="en-US" sz="3200" baseline="0" dirty="0"/>
                        <a:t> factor</a:t>
                      </a:r>
                      <a:endParaRPr lang="en-US" sz="3200" dirty="0"/>
                    </a:p>
                  </a:txBody>
                  <a:tcPr/>
                </a:tc>
                <a:tc>
                  <a:txBody>
                    <a:bodyPr/>
                    <a:lstStyle/>
                    <a:p>
                      <a:r>
                        <a:rPr lang="en-US" sz="3200" dirty="0"/>
                        <a:t>Switch</a:t>
                      </a:r>
                      <a:r>
                        <a:rPr lang="en-US" sz="3200" baseline="0" dirty="0"/>
                        <a:t> on</a:t>
                      </a:r>
                      <a:endParaRPr lang="en-US" sz="3200" dirty="0"/>
                    </a:p>
                  </a:txBody>
                  <a:tcPr/>
                </a:tc>
                <a:tc>
                  <a:txBody>
                    <a:bodyPr/>
                    <a:lstStyle/>
                    <a:p>
                      <a:r>
                        <a:rPr lang="en-US" sz="3200" dirty="0"/>
                        <a:t>Switch off</a:t>
                      </a:r>
                    </a:p>
                  </a:txBody>
                  <a:tcPr/>
                </a:tc>
                <a:tc>
                  <a:txBody>
                    <a:bodyPr/>
                    <a:lstStyle/>
                    <a:p>
                      <a:r>
                        <a:rPr lang="en-US" sz="3200" dirty="0"/>
                        <a:t>Reverse switch</a:t>
                      </a:r>
                    </a:p>
                  </a:txBody>
                  <a:tcPr/>
                </a:tc>
                <a:extLst>
                  <a:ext uri="{0D108BD9-81ED-4DB2-BD59-A6C34878D82A}">
                    <a16:rowId xmlns:a16="http://schemas.microsoft.com/office/drawing/2014/main" val="10000"/>
                  </a:ext>
                </a:extLst>
              </a:tr>
              <a:tr h="1523398">
                <a:tc>
                  <a:txBody>
                    <a:bodyPr/>
                    <a:lstStyle/>
                    <a:p>
                      <a:r>
                        <a:rPr lang="en-US" sz="3200" dirty="0"/>
                        <a:t>roots</a:t>
                      </a:r>
                      <a:r>
                        <a:rPr lang="en-US" sz="3200" baseline="0" dirty="0"/>
                        <a:t> and rhizomes</a:t>
                      </a:r>
                      <a:endParaRPr lang="en-US" sz="3200" dirty="0"/>
                    </a:p>
                  </a:txBody>
                  <a:tcPr/>
                </a:tc>
                <a:tc>
                  <a:txBody>
                    <a:bodyPr/>
                    <a:lstStyle/>
                    <a:p>
                      <a:r>
                        <a:rPr lang="en-US" sz="3200" dirty="0"/>
                        <a:t>flooding</a:t>
                      </a:r>
                    </a:p>
                  </a:txBody>
                  <a:tcPr/>
                </a:tc>
                <a:tc>
                  <a:txBody>
                    <a:bodyPr/>
                    <a:lstStyle/>
                    <a:p>
                      <a:r>
                        <a:rPr lang="en-US" sz="3200" dirty="0"/>
                        <a:t>lack of flooding</a:t>
                      </a:r>
                    </a:p>
                  </a:txBody>
                  <a:tcPr/>
                </a:tc>
                <a:tc>
                  <a:txBody>
                    <a:bodyPr/>
                    <a:lstStyle/>
                    <a:p>
                      <a:r>
                        <a:rPr lang="en-US" sz="3200" dirty="0"/>
                        <a:t>aeration</a:t>
                      </a:r>
                    </a:p>
                  </a:txBody>
                  <a:tcPr/>
                </a:tc>
                <a:extLst>
                  <a:ext uri="{0D108BD9-81ED-4DB2-BD59-A6C34878D82A}">
                    <a16:rowId xmlns:a16="http://schemas.microsoft.com/office/drawing/2014/main" val="10001"/>
                  </a:ext>
                </a:extLst>
              </a:tr>
              <a:tr h="1523398">
                <a:tc>
                  <a:txBody>
                    <a:bodyPr/>
                    <a:lstStyle/>
                    <a:p>
                      <a:r>
                        <a:rPr lang="en-US" sz="3200" dirty="0"/>
                        <a:t>sand, silt, and/or clay</a:t>
                      </a:r>
                    </a:p>
                  </a:txBody>
                  <a:tcPr/>
                </a:tc>
                <a:tc>
                  <a:txBody>
                    <a:bodyPr/>
                    <a:lstStyle/>
                    <a:p>
                      <a:r>
                        <a:rPr lang="en-US" sz="3200" dirty="0"/>
                        <a:t>flooding</a:t>
                      </a:r>
                    </a:p>
                  </a:txBody>
                  <a:tcPr/>
                </a:tc>
                <a:tc>
                  <a:txBody>
                    <a:bodyPr/>
                    <a:lstStyle/>
                    <a:p>
                      <a:r>
                        <a:rPr lang="en-US" sz="3200" dirty="0"/>
                        <a:t>lack of flooding</a:t>
                      </a:r>
                    </a:p>
                  </a:txBody>
                  <a:tcPr/>
                </a:tc>
                <a:tc>
                  <a:txBody>
                    <a:bodyPr/>
                    <a:lstStyle/>
                    <a:p>
                      <a:r>
                        <a:rPr lang="en-US" sz="3200" dirty="0"/>
                        <a:t>none</a:t>
                      </a:r>
                      <a:r>
                        <a:rPr lang="en-US" sz="3200" baseline="30000" dirty="0"/>
                        <a:t>*</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805" y="6117350"/>
            <a:ext cx="9142246" cy="523220"/>
          </a:xfrm>
          <a:prstGeom prst="rect">
            <a:avLst/>
          </a:prstGeom>
          <a:noFill/>
        </p:spPr>
        <p:txBody>
          <a:bodyPr wrap="none" rtlCol="0">
            <a:spAutoFit/>
          </a:bodyPr>
          <a:lstStyle/>
          <a:p>
            <a:r>
              <a:rPr lang="en-US" sz="2800" baseline="30000" dirty="0"/>
              <a:t>* </a:t>
            </a:r>
            <a:r>
              <a:rPr lang="en-US" sz="2800" dirty="0"/>
              <a:t>aerating mineral soils can lead to cat clays (acid sulfate soils)</a:t>
            </a:r>
          </a:p>
        </p:txBody>
      </p:sp>
    </p:spTree>
    <p:extLst>
      <p:ext uri="{BB962C8B-B14F-4D97-AF65-F5344CB8AC3E}">
        <p14:creationId xmlns:p14="http://schemas.microsoft.com/office/powerpoint/2010/main" val="4262313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vertical accretion?</a:t>
            </a:r>
          </a:p>
        </p:txBody>
      </p:sp>
      <p:sp>
        <p:nvSpPr>
          <p:cNvPr id="3" name="Content Placeholder 2"/>
          <p:cNvSpPr>
            <a:spLocks noGrp="1"/>
          </p:cNvSpPr>
          <p:nvPr>
            <p:ph idx="1"/>
          </p:nvPr>
        </p:nvSpPr>
        <p:spPr/>
        <p:txBody>
          <a:bodyPr/>
          <a:lstStyle/>
          <a:p>
            <a:r>
              <a:rPr lang="en-US" dirty="0"/>
              <a:t>accumulation of mineral sediments delivered by tides and storms</a:t>
            </a:r>
          </a:p>
          <a:p>
            <a:r>
              <a:rPr lang="en-US" dirty="0"/>
              <a:t>accumulation of organic matter produced by marsh vegetation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CS activity vs depth and bulk density vs depth for LMP 1 and 2"/>
          <p:cNvPicPr>
            <a:picLocks noChangeAspect="1" noChangeArrowheads="1"/>
          </p:cNvPicPr>
          <p:nvPr/>
        </p:nvPicPr>
        <p:blipFill>
          <a:blip r:embed="rId2" cstate="print"/>
          <a:srcRect/>
          <a:stretch>
            <a:fillRect/>
          </a:stretch>
        </p:blipFill>
        <p:spPr bwMode="auto">
          <a:xfrm>
            <a:off x="0" y="0"/>
            <a:ext cx="8839200" cy="6829425"/>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CS activity vs depth and bulk density vs depth for DHB 1 and 2"/>
          <p:cNvPicPr>
            <a:picLocks noChangeAspect="1" noChangeArrowheads="1"/>
          </p:cNvPicPr>
          <p:nvPr/>
        </p:nvPicPr>
        <p:blipFill>
          <a:blip r:embed="rId2" cstate="print"/>
          <a:srcRect/>
          <a:stretch>
            <a:fillRect/>
          </a:stretch>
        </p:blipFill>
        <p:spPr bwMode="auto">
          <a:xfrm>
            <a:off x="0" y="0"/>
            <a:ext cx="8763000" cy="6770688"/>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Vertical Accretion since 1963, vs sedimentation since 1963 in non-fresh stable soil vs non-fresh deteriorating soil"/>
          <p:cNvPicPr>
            <a:picLocks noChangeAspect="1" noChangeArrowheads="1"/>
          </p:cNvPicPr>
          <p:nvPr/>
        </p:nvPicPr>
        <p:blipFill>
          <a:blip r:embed="rId2" cstate="print"/>
          <a:srcRect/>
          <a:stretch>
            <a:fillRect/>
          </a:stretch>
        </p:blipFill>
        <p:spPr bwMode="auto">
          <a:xfrm>
            <a:off x="0" y="0"/>
            <a:ext cx="5299075"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descr="Vertical Accretion since 1963, vs organic accumulation since 1963 in non-fresh stable soil vs non-fresh deteriorating soil"/>
          <p:cNvPicPr>
            <a:picLocks noChangeAspect="1" noChangeArrowheads="1"/>
          </p:cNvPicPr>
          <p:nvPr/>
        </p:nvPicPr>
        <p:blipFill>
          <a:blip r:embed="rId2" cstate="print"/>
          <a:srcRect/>
          <a:stretch>
            <a:fillRect/>
          </a:stretch>
        </p:blipFill>
        <p:spPr bwMode="auto">
          <a:xfrm>
            <a:off x="0" y="0"/>
            <a:ext cx="5299075" cy="6858000"/>
          </a:xfrm>
          <a:prstGeom prst="rect">
            <a:avLst/>
          </a:prstGeom>
          <a:noFill/>
        </p:spPr>
      </p:pic>
      <p:sp>
        <p:nvSpPr>
          <p:cNvPr id="254981" name="Text Box 5"/>
          <p:cNvSpPr txBox="1">
            <a:spLocks noChangeArrowheads="1"/>
          </p:cNvSpPr>
          <p:nvPr/>
        </p:nvSpPr>
        <p:spPr bwMode="auto">
          <a:xfrm>
            <a:off x="5437188" y="1585913"/>
            <a:ext cx="3706812" cy="1938992"/>
          </a:xfrm>
          <a:prstGeom prst="rect">
            <a:avLst/>
          </a:prstGeom>
          <a:noFill/>
          <a:ln w="9525">
            <a:noFill/>
            <a:miter lim="800000"/>
            <a:headEnd/>
            <a:tailEnd/>
          </a:ln>
          <a:effectLst/>
        </p:spPr>
        <p:txBody>
          <a:bodyPr>
            <a:spAutoFit/>
          </a:bodyPr>
          <a:lstStyle/>
          <a:p>
            <a:r>
              <a:rPr lang="en-US" dirty="0"/>
              <a:t>vertical accretion of these marshes varies with organic matter accumulation but not mineral sediment accumulation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
        <p:nvSpPr>
          <p:cNvPr id="256003" name="Rectangle 3"/>
          <p:cNvSpPr>
            <a:spLocks noChangeArrowheads="1"/>
          </p:cNvSpPr>
          <p:nvPr/>
        </p:nvSpPr>
        <p:spPr bwMode="auto">
          <a:xfrm>
            <a:off x="449580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6004" name="Rectangle 4"/>
          <p:cNvSpPr>
            <a:spLocks noChangeArrowheads="1"/>
          </p:cNvSpPr>
          <p:nvPr/>
        </p:nvSpPr>
        <p:spPr bwMode="auto">
          <a:xfrm>
            <a:off x="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56003"/>
                                        </p:tgtEl>
                                      </p:cBhvr>
                                    </p:animEffect>
                                    <p:set>
                                      <p:cBhvr>
                                        <p:cTn id="7" dur="1" fill="hold">
                                          <p:stCondLst>
                                            <p:cond delay="1999"/>
                                          </p:stCondLst>
                                        </p:cTn>
                                        <p:tgtEl>
                                          <p:spTgt spid="2560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56004"/>
                                        </p:tgtEl>
                                      </p:cBhvr>
                                    </p:animEffect>
                                    <p:set>
                                      <p:cBhvr>
                                        <p:cTn id="12" dur="1" fill="hold">
                                          <p:stCondLst>
                                            <p:cond delay="1999"/>
                                          </p:stCondLst>
                                        </p:cTn>
                                        <p:tgtEl>
                                          <p:spTgt spid="2560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animBg="1"/>
      <p:bldP spid="25600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
        <p:nvSpPr>
          <p:cNvPr id="257027" name="Rectangle 3"/>
          <p:cNvSpPr>
            <a:spLocks noChangeArrowheads="1"/>
          </p:cNvSpPr>
          <p:nvPr/>
        </p:nvSpPr>
        <p:spPr bwMode="auto">
          <a:xfrm>
            <a:off x="0" y="1524000"/>
            <a:ext cx="4648200" cy="4648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DIRT"/>
          <p:cNvPicPr>
            <a:picLocks noChangeAspect="1" noChangeArrowheads="1"/>
          </p:cNvPicPr>
          <p:nvPr/>
        </p:nvPicPr>
        <p:blipFill>
          <a:blip r:embed="rId2" cstate="print"/>
          <a:srcRect/>
          <a:stretch>
            <a:fillRect/>
          </a:stretch>
        </p:blipFill>
        <p:spPr bwMode="auto">
          <a:xfrm>
            <a:off x="0" y="0"/>
            <a:ext cx="9144000" cy="5991225"/>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STEMS"/>
          <p:cNvPicPr>
            <a:picLocks noChangeAspect="1" noChangeArrowheads="1"/>
          </p:cNvPicPr>
          <p:nvPr/>
        </p:nvPicPr>
        <p:blipFill>
          <a:blip r:embed="rId2" cstate="print"/>
          <a:srcRect/>
          <a:stretch>
            <a:fillRect/>
          </a:stretch>
        </p:blipFill>
        <p:spPr bwMode="auto">
          <a:xfrm>
            <a:off x="3997325" y="0"/>
            <a:ext cx="5146675" cy="6858000"/>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5910</TotalTime>
  <Words>2185</Words>
  <Application>Microsoft Office PowerPoint</Application>
  <PresentationFormat>On-screen Show (4:3)</PresentationFormat>
  <Paragraphs>240</Paragraphs>
  <Slides>118</Slides>
  <Notes>16</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118</vt:i4>
      </vt:variant>
    </vt:vector>
  </HeadingPairs>
  <TitlesOfParts>
    <vt:vector size="125" baseType="lpstr">
      <vt:lpstr>Arial</vt:lpstr>
      <vt:lpstr>Calibri</vt:lpstr>
      <vt:lpstr>Times New Roman</vt:lpstr>
      <vt:lpstr>Default Design</vt:lpstr>
      <vt:lpstr>Office Theme</vt:lpstr>
      <vt:lpstr>1_Office Theme</vt:lpstr>
      <vt:lpstr>SPW 7.0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Topics</vt:lpstr>
      <vt:lpstr>Marsh Surface Elevation</vt:lpstr>
      <vt:lpstr>PowerPoint Presentation</vt:lpstr>
      <vt:lpstr>PowerPoint Presentation</vt:lpstr>
      <vt:lpstr>PowerPoint Presentation</vt:lpstr>
      <vt:lpstr>Relative sea level has risen by very different amounts in different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sea level has risen by very different amounts in different places</vt:lpstr>
      <vt:lpstr>Marsh Surface Elevation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Marsh Surface Elevation</vt:lpstr>
      <vt:lpstr>PowerPoint Presentation</vt:lpstr>
      <vt:lpstr>PowerPoint Presentation</vt:lpstr>
      <vt:lpstr>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Coastal alterations</vt:lpstr>
      <vt:lpstr>Coastal alterations</vt:lpstr>
      <vt:lpstr>Coastal alterations</vt:lpstr>
      <vt:lpstr>Coastal alterations</vt:lpstr>
      <vt:lpstr>Coastal alterations</vt:lpstr>
      <vt:lpstr>Coastal alterations</vt:lpstr>
      <vt:lpstr>PowerPoint Presentation</vt:lpstr>
      <vt:lpstr>PowerPoint Presentation</vt:lpstr>
      <vt:lpstr>PowerPoint Presentation</vt:lpstr>
      <vt:lpstr>draining coastal wetlands; the problems with soils</vt:lpstr>
      <vt:lpstr>PowerPoint Presentation</vt:lpstr>
      <vt:lpstr>PowerPoint Presentation</vt:lpstr>
      <vt:lpstr>PowerPoint Presentation</vt:lpstr>
      <vt:lpstr>MARSH VERTICAL ACCRETION Global Sea-Level Rise</vt:lpstr>
      <vt:lpstr>PowerPoint Presentation</vt:lpstr>
      <vt:lpstr>PowerPoint Presentation</vt:lpstr>
      <vt:lpstr>PowerPoint Presentation</vt:lpstr>
      <vt:lpstr>PowerPoint Presentation</vt:lpstr>
      <vt:lpstr>PowerPoint Presentation</vt:lpstr>
      <vt:lpstr>PowerPoint Presentation</vt:lpstr>
      <vt:lpstr>Limiting Factors</vt:lpstr>
      <vt:lpstr>PowerPoint Presentation</vt:lpstr>
      <vt:lpstr>PowerPoint Presentation</vt:lpstr>
      <vt:lpstr>PowerPoint Presentation</vt:lpstr>
      <vt:lpstr>PowerPoint Presentation</vt:lpstr>
      <vt:lpstr>PowerPoint Presentation</vt:lpstr>
      <vt:lpstr>Marsh vertical accretion</vt:lpstr>
      <vt:lpstr>what limits vertical 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Marsh vertical accretion</vt:lpstr>
      <vt:lpstr>PowerPoint Presentation</vt:lpstr>
      <vt:lpstr>PowerPoint Presentation</vt:lpstr>
      <vt:lpstr>verify/challenge: IPCC</vt:lpstr>
      <vt:lpstr>PowerPoint Presentation</vt:lpstr>
      <vt:lpstr>PowerPoint Presentation</vt:lpstr>
      <vt:lpstr>PowerPoint Presentation</vt:lpstr>
      <vt:lpstr>PowerPoint Presentation</vt:lpstr>
      <vt:lpstr>PowerPoint Presentation</vt:lpstr>
      <vt:lpstr>PowerPoint Presentation</vt:lpstr>
      <vt:lpstr>verify/challenge</vt:lpstr>
      <vt:lpstr>PowerPoint Presentation</vt:lpstr>
      <vt:lpstr>PowerPoint Presentation</vt:lpstr>
      <vt:lpstr>climate change</vt:lpstr>
    </vt:vector>
  </TitlesOfParts>
  <Company>School of Forestry, Wildlife and Fisheries, LSU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Odds and Ends</dc:title>
  <dc:creator>John Andrew Nyman</dc:creator>
  <cp:lastModifiedBy>MARY BOWEN</cp:lastModifiedBy>
  <cp:revision>477</cp:revision>
  <dcterms:created xsi:type="dcterms:W3CDTF">2001-11-12T14:34:06Z</dcterms:created>
  <dcterms:modified xsi:type="dcterms:W3CDTF">2022-10-03T21:49:50Z</dcterms:modified>
</cp:coreProperties>
</file>