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 id="267" r:id="rId11"/>
    <p:sldId id="264" r:id="rId12"/>
    <p:sldId id="266" r:id="rId13"/>
    <p:sldId id="269" r:id="rId14"/>
    <p:sldId id="268"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38"/>
  </p:normalViewPr>
  <p:slideViewPr>
    <p:cSldViewPr snapToGrid="0" snapToObjects="1">
      <p:cViewPr>
        <p:scale>
          <a:sx n="100" d="100"/>
          <a:sy n="100" d="100"/>
        </p:scale>
        <p:origin x="368"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7A5A2-1F83-9142-8B85-DE6C6DFC93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5EC92B-0DE6-4742-A1AB-74D15EAC11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F31B1E-17A2-CA42-870E-BFE5E11AB214}"/>
              </a:ext>
            </a:extLst>
          </p:cNvPr>
          <p:cNvSpPr>
            <a:spLocks noGrp="1"/>
          </p:cNvSpPr>
          <p:nvPr>
            <p:ph type="dt" sz="half" idx="10"/>
          </p:nvPr>
        </p:nvSpPr>
        <p:spPr/>
        <p:txBody>
          <a:bodyPr/>
          <a:lstStyle/>
          <a:p>
            <a:fld id="{6DC70CE9-4A4D-5C46-971A-5DF14160F19E}" type="datetimeFigureOut">
              <a:rPr lang="en-US" smtClean="0"/>
              <a:t>9/28/21</a:t>
            </a:fld>
            <a:endParaRPr lang="en-US"/>
          </a:p>
        </p:txBody>
      </p:sp>
      <p:sp>
        <p:nvSpPr>
          <p:cNvPr id="5" name="Footer Placeholder 4">
            <a:extLst>
              <a:ext uri="{FF2B5EF4-FFF2-40B4-BE49-F238E27FC236}">
                <a16:creationId xmlns:a16="http://schemas.microsoft.com/office/drawing/2014/main" id="{23BAE1CA-41D0-8743-A4BF-2FF4DA939D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3AFC4-089F-694E-9073-3AAE8964E1CF}"/>
              </a:ext>
            </a:extLst>
          </p:cNvPr>
          <p:cNvSpPr>
            <a:spLocks noGrp="1"/>
          </p:cNvSpPr>
          <p:nvPr>
            <p:ph type="sldNum" sz="quarter" idx="12"/>
          </p:nvPr>
        </p:nvSpPr>
        <p:spPr/>
        <p:txBody>
          <a:bodyPr/>
          <a:lstStyle/>
          <a:p>
            <a:fld id="{C2A85389-756F-CC4D-87EC-3B0515FF838D}" type="slidenum">
              <a:rPr lang="en-US" smtClean="0"/>
              <a:t>‹#›</a:t>
            </a:fld>
            <a:endParaRPr lang="en-US"/>
          </a:p>
        </p:txBody>
      </p:sp>
    </p:spTree>
    <p:extLst>
      <p:ext uri="{BB962C8B-B14F-4D97-AF65-F5344CB8AC3E}">
        <p14:creationId xmlns:p14="http://schemas.microsoft.com/office/powerpoint/2010/main" val="141192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CCA7E-50FD-C340-A98E-2B5D27D862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BD1FB8-7F93-224E-908B-50C3243AD1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9E2DBF-B523-0B47-A3CC-0ACA01E95AB9}"/>
              </a:ext>
            </a:extLst>
          </p:cNvPr>
          <p:cNvSpPr>
            <a:spLocks noGrp="1"/>
          </p:cNvSpPr>
          <p:nvPr>
            <p:ph type="dt" sz="half" idx="10"/>
          </p:nvPr>
        </p:nvSpPr>
        <p:spPr/>
        <p:txBody>
          <a:bodyPr/>
          <a:lstStyle/>
          <a:p>
            <a:fld id="{6DC70CE9-4A4D-5C46-971A-5DF14160F19E}" type="datetimeFigureOut">
              <a:rPr lang="en-US" smtClean="0"/>
              <a:t>9/28/21</a:t>
            </a:fld>
            <a:endParaRPr lang="en-US"/>
          </a:p>
        </p:txBody>
      </p:sp>
      <p:sp>
        <p:nvSpPr>
          <p:cNvPr id="5" name="Footer Placeholder 4">
            <a:extLst>
              <a:ext uri="{FF2B5EF4-FFF2-40B4-BE49-F238E27FC236}">
                <a16:creationId xmlns:a16="http://schemas.microsoft.com/office/drawing/2014/main" id="{1F1E7686-E9B6-3043-B41A-5B2F30AA6C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1C54B9-59AD-674C-BE60-B9B22A14C0A8}"/>
              </a:ext>
            </a:extLst>
          </p:cNvPr>
          <p:cNvSpPr>
            <a:spLocks noGrp="1"/>
          </p:cNvSpPr>
          <p:nvPr>
            <p:ph type="sldNum" sz="quarter" idx="12"/>
          </p:nvPr>
        </p:nvSpPr>
        <p:spPr/>
        <p:txBody>
          <a:bodyPr/>
          <a:lstStyle/>
          <a:p>
            <a:fld id="{C2A85389-756F-CC4D-87EC-3B0515FF838D}" type="slidenum">
              <a:rPr lang="en-US" smtClean="0"/>
              <a:t>‹#›</a:t>
            </a:fld>
            <a:endParaRPr lang="en-US"/>
          </a:p>
        </p:txBody>
      </p:sp>
    </p:spTree>
    <p:extLst>
      <p:ext uri="{BB962C8B-B14F-4D97-AF65-F5344CB8AC3E}">
        <p14:creationId xmlns:p14="http://schemas.microsoft.com/office/powerpoint/2010/main" val="2511045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5EF6B1-43FF-DB4D-B319-7301D4D310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93A1FF-3391-FA45-BEDE-6FA7DD6CAA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473912-EF2B-564A-AA56-1B0965DDBCAD}"/>
              </a:ext>
            </a:extLst>
          </p:cNvPr>
          <p:cNvSpPr>
            <a:spLocks noGrp="1"/>
          </p:cNvSpPr>
          <p:nvPr>
            <p:ph type="dt" sz="half" idx="10"/>
          </p:nvPr>
        </p:nvSpPr>
        <p:spPr/>
        <p:txBody>
          <a:bodyPr/>
          <a:lstStyle/>
          <a:p>
            <a:fld id="{6DC70CE9-4A4D-5C46-971A-5DF14160F19E}" type="datetimeFigureOut">
              <a:rPr lang="en-US" smtClean="0"/>
              <a:t>9/28/21</a:t>
            </a:fld>
            <a:endParaRPr lang="en-US"/>
          </a:p>
        </p:txBody>
      </p:sp>
      <p:sp>
        <p:nvSpPr>
          <p:cNvPr id="5" name="Footer Placeholder 4">
            <a:extLst>
              <a:ext uri="{FF2B5EF4-FFF2-40B4-BE49-F238E27FC236}">
                <a16:creationId xmlns:a16="http://schemas.microsoft.com/office/drawing/2014/main" id="{5E331376-94C7-364A-B041-90329B6C2D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06D7A-F661-0F43-AA9F-B9DC73A3D8C0}"/>
              </a:ext>
            </a:extLst>
          </p:cNvPr>
          <p:cNvSpPr>
            <a:spLocks noGrp="1"/>
          </p:cNvSpPr>
          <p:nvPr>
            <p:ph type="sldNum" sz="quarter" idx="12"/>
          </p:nvPr>
        </p:nvSpPr>
        <p:spPr/>
        <p:txBody>
          <a:bodyPr/>
          <a:lstStyle/>
          <a:p>
            <a:fld id="{C2A85389-756F-CC4D-87EC-3B0515FF838D}" type="slidenum">
              <a:rPr lang="en-US" smtClean="0"/>
              <a:t>‹#›</a:t>
            </a:fld>
            <a:endParaRPr lang="en-US"/>
          </a:p>
        </p:txBody>
      </p:sp>
    </p:spTree>
    <p:extLst>
      <p:ext uri="{BB962C8B-B14F-4D97-AF65-F5344CB8AC3E}">
        <p14:creationId xmlns:p14="http://schemas.microsoft.com/office/powerpoint/2010/main" val="3652203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E6606-6835-8D4F-849F-1790D6EEE1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19FB26-670B-C745-BEDC-8837067ED6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D7AD55-AA2F-1741-A8E2-C6760F9D46DC}"/>
              </a:ext>
            </a:extLst>
          </p:cNvPr>
          <p:cNvSpPr>
            <a:spLocks noGrp="1"/>
          </p:cNvSpPr>
          <p:nvPr>
            <p:ph type="dt" sz="half" idx="10"/>
          </p:nvPr>
        </p:nvSpPr>
        <p:spPr/>
        <p:txBody>
          <a:bodyPr/>
          <a:lstStyle/>
          <a:p>
            <a:fld id="{6DC70CE9-4A4D-5C46-971A-5DF14160F19E}" type="datetimeFigureOut">
              <a:rPr lang="en-US" smtClean="0"/>
              <a:t>9/28/21</a:t>
            </a:fld>
            <a:endParaRPr lang="en-US"/>
          </a:p>
        </p:txBody>
      </p:sp>
      <p:sp>
        <p:nvSpPr>
          <p:cNvPr id="5" name="Footer Placeholder 4">
            <a:extLst>
              <a:ext uri="{FF2B5EF4-FFF2-40B4-BE49-F238E27FC236}">
                <a16:creationId xmlns:a16="http://schemas.microsoft.com/office/drawing/2014/main" id="{84A5E0C5-2704-CC40-99AF-F42A4BC16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EABB7-AEC1-D643-A8F5-55C01AB471E7}"/>
              </a:ext>
            </a:extLst>
          </p:cNvPr>
          <p:cNvSpPr>
            <a:spLocks noGrp="1"/>
          </p:cNvSpPr>
          <p:nvPr>
            <p:ph type="sldNum" sz="quarter" idx="12"/>
          </p:nvPr>
        </p:nvSpPr>
        <p:spPr/>
        <p:txBody>
          <a:bodyPr/>
          <a:lstStyle/>
          <a:p>
            <a:fld id="{C2A85389-756F-CC4D-87EC-3B0515FF838D}" type="slidenum">
              <a:rPr lang="en-US" smtClean="0"/>
              <a:t>‹#›</a:t>
            </a:fld>
            <a:endParaRPr lang="en-US"/>
          </a:p>
        </p:txBody>
      </p:sp>
    </p:spTree>
    <p:extLst>
      <p:ext uri="{BB962C8B-B14F-4D97-AF65-F5344CB8AC3E}">
        <p14:creationId xmlns:p14="http://schemas.microsoft.com/office/powerpoint/2010/main" val="92021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8CB23-88D9-2743-A9B5-6780FE2F32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025588-C0C1-904A-B4F0-C0080D56A9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542F10-3F75-B448-9159-A33C5894EB56}"/>
              </a:ext>
            </a:extLst>
          </p:cNvPr>
          <p:cNvSpPr>
            <a:spLocks noGrp="1"/>
          </p:cNvSpPr>
          <p:nvPr>
            <p:ph type="dt" sz="half" idx="10"/>
          </p:nvPr>
        </p:nvSpPr>
        <p:spPr/>
        <p:txBody>
          <a:bodyPr/>
          <a:lstStyle/>
          <a:p>
            <a:fld id="{6DC70CE9-4A4D-5C46-971A-5DF14160F19E}" type="datetimeFigureOut">
              <a:rPr lang="en-US" smtClean="0"/>
              <a:t>9/28/21</a:t>
            </a:fld>
            <a:endParaRPr lang="en-US"/>
          </a:p>
        </p:txBody>
      </p:sp>
      <p:sp>
        <p:nvSpPr>
          <p:cNvPr id="5" name="Footer Placeholder 4">
            <a:extLst>
              <a:ext uri="{FF2B5EF4-FFF2-40B4-BE49-F238E27FC236}">
                <a16:creationId xmlns:a16="http://schemas.microsoft.com/office/drawing/2014/main" id="{33242B13-6EBF-0F4F-9724-ED6BAC71F0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6B844-14E6-0D4E-BBE7-8A46936F4239}"/>
              </a:ext>
            </a:extLst>
          </p:cNvPr>
          <p:cNvSpPr>
            <a:spLocks noGrp="1"/>
          </p:cNvSpPr>
          <p:nvPr>
            <p:ph type="sldNum" sz="quarter" idx="12"/>
          </p:nvPr>
        </p:nvSpPr>
        <p:spPr/>
        <p:txBody>
          <a:bodyPr/>
          <a:lstStyle/>
          <a:p>
            <a:fld id="{C2A85389-756F-CC4D-87EC-3B0515FF838D}" type="slidenum">
              <a:rPr lang="en-US" smtClean="0"/>
              <a:t>‹#›</a:t>
            </a:fld>
            <a:endParaRPr lang="en-US"/>
          </a:p>
        </p:txBody>
      </p:sp>
    </p:spTree>
    <p:extLst>
      <p:ext uri="{BB962C8B-B14F-4D97-AF65-F5344CB8AC3E}">
        <p14:creationId xmlns:p14="http://schemas.microsoft.com/office/powerpoint/2010/main" val="1522063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B566D-C673-FF4C-B65D-DDC6909A50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39FA6B-A99C-0640-9692-ECA4D224CB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651C6C-7D11-954D-9D51-F70FDA9353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E8F705-2168-614E-81D5-0C74CFB46CCD}"/>
              </a:ext>
            </a:extLst>
          </p:cNvPr>
          <p:cNvSpPr>
            <a:spLocks noGrp="1"/>
          </p:cNvSpPr>
          <p:nvPr>
            <p:ph type="dt" sz="half" idx="10"/>
          </p:nvPr>
        </p:nvSpPr>
        <p:spPr/>
        <p:txBody>
          <a:bodyPr/>
          <a:lstStyle/>
          <a:p>
            <a:fld id="{6DC70CE9-4A4D-5C46-971A-5DF14160F19E}" type="datetimeFigureOut">
              <a:rPr lang="en-US" smtClean="0"/>
              <a:t>9/28/21</a:t>
            </a:fld>
            <a:endParaRPr lang="en-US"/>
          </a:p>
        </p:txBody>
      </p:sp>
      <p:sp>
        <p:nvSpPr>
          <p:cNvPr id="6" name="Footer Placeholder 5">
            <a:extLst>
              <a:ext uri="{FF2B5EF4-FFF2-40B4-BE49-F238E27FC236}">
                <a16:creationId xmlns:a16="http://schemas.microsoft.com/office/drawing/2014/main" id="{293C0609-4941-6240-B693-DBE0E6CE34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7B30D9-5B69-2E4E-B905-F08D664988F4}"/>
              </a:ext>
            </a:extLst>
          </p:cNvPr>
          <p:cNvSpPr>
            <a:spLocks noGrp="1"/>
          </p:cNvSpPr>
          <p:nvPr>
            <p:ph type="sldNum" sz="quarter" idx="12"/>
          </p:nvPr>
        </p:nvSpPr>
        <p:spPr/>
        <p:txBody>
          <a:bodyPr/>
          <a:lstStyle/>
          <a:p>
            <a:fld id="{C2A85389-756F-CC4D-87EC-3B0515FF838D}" type="slidenum">
              <a:rPr lang="en-US" smtClean="0"/>
              <a:t>‹#›</a:t>
            </a:fld>
            <a:endParaRPr lang="en-US"/>
          </a:p>
        </p:txBody>
      </p:sp>
    </p:spTree>
    <p:extLst>
      <p:ext uri="{BB962C8B-B14F-4D97-AF65-F5344CB8AC3E}">
        <p14:creationId xmlns:p14="http://schemas.microsoft.com/office/powerpoint/2010/main" val="342831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82AF8-761D-4343-AFD0-9D46706151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ECABD3-78CC-6E45-B934-B46701BECD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B92D4E-E389-5A4B-8990-DFDD1D8796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6B7A31-8155-954D-AFA6-DD38B53A33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5179D1-B565-914D-81F8-5C20B155A3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A66B4F-BB13-C340-B6D3-A8452866DD7B}"/>
              </a:ext>
            </a:extLst>
          </p:cNvPr>
          <p:cNvSpPr>
            <a:spLocks noGrp="1"/>
          </p:cNvSpPr>
          <p:nvPr>
            <p:ph type="dt" sz="half" idx="10"/>
          </p:nvPr>
        </p:nvSpPr>
        <p:spPr/>
        <p:txBody>
          <a:bodyPr/>
          <a:lstStyle/>
          <a:p>
            <a:fld id="{6DC70CE9-4A4D-5C46-971A-5DF14160F19E}" type="datetimeFigureOut">
              <a:rPr lang="en-US" smtClean="0"/>
              <a:t>9/28/21</a:t>
            </a:fld>
            <a:endParaRPr lang="en-US"/>
          </a:p>
        </p:txBody>
      </p:sp>
      <p:sp>
        <p:nvSpPr>
          <p:cNvPr id="8" name="Footer Placeholder 7">
            <a:extLst>
              <a:ext uri="{FF2B5EF4-FFF2-40B4-BE49-F238E27FC236}">
                <a16:creationId xmlns:a16="http://schemas.microsoft.com/office/drawing/2014/main" id="{AB1CEAB6-B232-B949-AFF9-4DF7D5074D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AF1B3E-8088-BA42-868E-F2218E057199}"/>
              </a:ext>
            </a:extLst>
          </p:cNvPr>
          <p:cNvSpPr>
            <a:spLocks noGrp="1"/>
          </p:cNvSpPr>
          <p:nvPr>
            <p:ph type="sldNum" sz="quarter" idx="12"/>
          </p:nvPr>
        </p:nvSpPr>
        <p:spPr/>
        <p:txBody>
          <a:bodyPr/>
          <a:lstStyle/>
          <a:p>
            <a:fld id="{C2A85389-756F-CC4D-87EC-3B0515FF838D}" type="slidenum">
              <a:rPr lang="en-US" smtClean="0"/>
              <a:t>‹#›</a:t>
            </a:fld>
            <a:endParaRPr lang="en-US"/>
          </a:p>
        </p:txBody>
      </p:sp>
    </p:spTree>
    <p:extLst>
      <p:ext uri="{BB962C8B-B14F-4D97-AF65-F5344CB8AC3E}">
        <p14:creationId xmlns:p14="http://schemas.microsoft.com/office/powerpoint/2010/main" val="1705857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E2EF0-2FA0-6940-B83A-22E8F447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DCAE27-E596-D841-A3DA-BE19F0DBE4C3}"/>
              </a:ext>
            </a:extLst>
          </p:cNvPr>
          <p:cNvSpPr>
            <a:spLocks noGrp="1"/>
          </p:cNvSpPr>
          <p:nvPr>
            <p:ph type="dt" sz="half" idx="10"/>
          </p:nvPr>
        </p:nvSpPr>
        <p:spPr/>
        <p:txBody>
          <a:bodyPr/>
          <a:lstStyle/>
          <a:p>
            <a:fld id="{6DC70CE9-4A4D-5C46-971A-5DF14160F19E}" type="datetimeFigureOut">
              <a:rPr lang="en-US" smtClean="0"/>
              <a:t>9/28/21</a:t>
            </a:fld>
            <a:endParaRPr lang="en-US"/>
          </a:p>
        </p:txBody>
      </p:sp>
      <p:sp>
        <p:nvSpPr>
          <p:cNvPr id="4" name="Footer Placeholder 3">
            <a:extLst>
              <a:ext uri="{FF2B5EF4-FFF2-40B4-BE49-F238E27FC236}">
                <a16:creationId xmlns:a16="http://schemas.microsoft.com/office/drawing/2014/main" id="{A16D2B9C-CC71-7E43-AD47-FF47C440EB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B7C47E-C2B2-7B40-AD6F-F7262CCBC651}"/>
              </a:ext>
            </a:extLst>
          </p:cNvPr>
          <p:cNvSpPr>
            <a:spLocks noGrp="1"/>
          </p:cNvSpPr>
          <p:nvPr>
            <p:ph type="sldNum" sz="quarter" idx="12"/>
          </p:nvPr>
        </p:nvSpPr>
        <p:spPr/>
        <p:txBody>
          <a:bodyPr/>
          <a:lstStyle/>
          <a:p>
            <a:fld id="{C2A85389-756F-CC4D-87EC-3B0515FF838D}" type="slidenum">
              <a:rPr lang="en-US" smtClean="0"/>
              <a:t>‹#›</a:t>
            </a:fld>
            <a:endParaRPr lang="en-US"/>
          </a:p>
        </p:txBody>
      </p:sp>
    </p:spTree>
    <p:extLst>
      <p:ext uri="{BB962C8B-B14F-4D97-AF65-F5344CB8AC3E}">
        <p14:creationId xmlns:p14="http://schemas.microsoft.com/office/powerpoint/2010/main" val="2084567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FE8488-FCD4-B94C-ADF0-DBD5E20F3773}"/>
              </a:ext>
            </a:extLst>
          </p:cNvPr>
          <p:cNvSpPr>
            <a:spLocks noGrp="1"/>
          </p:cNvSpPr>
          <p:nvPr>
            <p:ph type="dt" sz="half" idx="10"/>
          </p:nvPr>
        </p:nvSpPr>
        <p:spPr/>
        <p:txBody>
          <a:bodyPr/>
          <a:lstStyle/>
          <a:p>
            <a:fld id="{6DC70CE9-4A4D-5C46-971A-5DF14160F19E}" type="datetimeFigureOut">
              <a:rPr lang="en-US" smtClean="0"/>
              <a:t>9/28/21</a:t>
            </a:fld>
            <a:endParaRPr lang="en-US"/>
          </a:p>
        </p:txBody>
      </p:sp>
      <p:sp>
        <p:nvSpPr>
          <p:cNvPr id="3" name="Footer Placeholder 2">
            <a:extLst>
              <a:ext uri="{FF2B5EF4-FFF2-40B4-BE49-F238E27FC236}">
                <a16:creationId xmlns:a16="http://schemas.microsoft.com/office/drawing/2014/main" id="{F1CFB499-251D-814C-A746-526604E4B0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01696C-430D-154B-BECE-49520E1E67A8}"/>
              </a:ext>
            </a:extLst>
          </p:cNvPr>
          <p:cNvSpPr>
            <a:spLocks noGrp="1"/>
          </p:cNvSpPr>
          <p:nvPr>
            <p:ph type="sldNum" sz="quarter" idx="12"/>
          </p:nvPr>
        </p:nvSpPr>
        <p:spPr/>
        <p:txBody>
          <a:bodyPr/>
          <a:lstStyle/>
          <a:p>
            <a:fld id="{C2A85389-756F-CC4D-87EC-3B0515FF838D}" type="slidenum">
              <a:rPr lang="en-US" smtClean="0"/>
              <a:t>‹#›</a:t>
            </a:fld>
            <a:endParaRPr lang="en-US"/>
          </a:p>
        </p:txBody>
      </p:sp>
    </p:spTree>
    <p:extLst>
      <p:ext uri="{BB962C8B-B14F-4D97-AF65-F5344CB8AC3E}">
        <p14:creationId xmlns:p14="http://schemas.microsoft.com/office/powerpoint/2010/main" val="1175836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91660-8F5E-7245-AE78-6D31B83A1E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9CE8B3-706D-0F47-AD86-61E0BDB008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D5D60D-2AA0-5E47-98D3-49BE4B509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F87EA9-1F49-624A-97C8-64B976961BE3}"/>
              </a:ext>
            </a:extLst>
          </p:cNvPr>
          <p:cNvSpPr>
            <a:spLocks noGrp="1"/>
          </p:cNvSpPr>
          <p:nvPr>
            <p:ph type="dt" sz="half" idx="10"/>
          </p:nvPr>
        </p:nvSpPr>
        <p:spPr/>
        <p:txBody>
          <a:bodyPr/>
          <a:lstStyle/>
          <a:p>
            <a:fld id="{6DC70CE9-4A4D-5C46-971A-5DF14160F19E}" type="datetimeFigureOut">
              <a:rPr lang="en-US" smtClean="0"/>
              <a:t>9/28/21</a:t>
            </a:fld>
            <a:endParaRPr lang="en-US"/>
          </a:p>
        </p:txBody>
      </p:sp>
      <p:sp>
        <p:nvSpPr>
          <p:cNvPr id="6" name="Footer Placeholder 5">
            <a:extLst>
              <a:ext uri="{FF2B5EF4-FFF2-40B4-BE49-F238E27FC236}">
                <a16:creationId xmlns:a16="http://schemas.microsoft.com/office/drawing/2014/main" id="{9F5E2AF0-014C-364A-A05C-1E3E36298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EE9C7F-D8F2-EB48-B6E1-A7BAB1951148}"/>
              </a:ext>
            </a:extLst>
          </p:cNvPr>
          <p:cNvSpPr>
            <a:spLocks noGrp="1"/>
          </p:cNvSpPr>
          <p:nvPr>
            <p:ph type="sldNum" sz="quarter" idx="12"/>
          </p:nvPr>
        </p:nvSpPr>
        <p:spPr/>
        <p:txBody>
          <a:bodyPr/>
          <a:lstStyle/>
          <a:p>
            <a:fld id="{C2A85389-756F-CC4D-87EC-3B0515FF838D}" type="slidenum">
              <a:rPr lang="en-US" smtClean="0"/>
              <a:t>‹#›</a:t>
            </a:fld>
            <a:endParaRPr lang="en-US"/>
          </a:p>
        </p:txBody>
      </p:sp>
    </p:spTree>
    <p:extLst>
      <p:ext uri="{BB962C8B-B14F-4D97-AF65-F5344CB8AC3E}">
        <p14:creationId xmlns:p14="http://schemas.microsoft.com/office/powerpoint/2010/main" val="1141605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A802-3F55-5746-BE7E-AD0ECC48BE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76A043-A203-6648-9492-B528A09CC0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C575D6-CB35-0C42-A6C6-0A19BBE3B3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771F72-FF1C-214C-8A63-3151000D2738}"/>
              </a:ext>
            </a:extLst>
          </p:cNvPr>
          <p:cNvSpPr>
            <a:spLocks noGrp="1"/>
          </p:cNvSpPr>
          <p:nvPr>
            <p:ph type="dt" sz="half" idx="10"/>
          </p:nvPr>
        </p:nvSpPr>
        <p:spPr/>
        <p:txBody>
          <a:bodyPr/>
          <a:lstStyle/>
          <a:p>
            <a:fld id="{6DC70CE9-4A4D-5C46-971A-5DF14160F19E}" type="datetimeFigureOut">
              <a:rPr lang="en-US" smtClean="0"/>
              <a:t>9/28/21</a:t>
            </a:fld>
            <a:endParaRPr lang="en-US"/>
          </a:p>
        </p:txBody>
      </p:sp>
      <p:sp>
        <p:nvSpPr>
          <p:cNvPr id="6" name="Footer Placeholder 5">
            <a:extLst>
              <a:ext uri="{FF2B5EF4-FFF2-40B4-BE49-F238E27FC236}">
                <a16:creationId xmlns:a16="http://schemas.microsoft.com/office/drawing/2014/main" id="{A188F89A-BDBE-2A40-96DA-1BBC4C0602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FD21E6-918F-1B49-8294-55E03533FB6B}"/>
              </a:ext>
            </a:extLst>
          </p:cNvPr>
          <p:cNvSpPr>
            <a:spLocks noGrp="1"/>
          </p:cNvSpPr>
          <p:nvPr>
            <p:ph type="sldNum" sz="quarter" idx="12"/>
          </p:nvPr>
        </p:nvSpPr>
        <p:spPr/>
        <p:txBody>
          <a:bodyPr/>
          <a:lstStyle/>
          <a:p>
            <a:fld id="{C2A85389-756F-CC4D-87EC-3B0515FF838D}" type="slidenum">
              <a:rPr lang="en-US" smtClean="0"/>
              <a:t>‹#›</a:t>
            </a:fld>
            <a:endParaRPr lang="en-US"/>
          </a:p>
        </p:txBody>
      </p:sp>
    </p:spTree>
    <p:extLst>
      <p:ext uri="{BB962C8B-B14F-4D97-AF65-F5344CB8AC3E}">
        <p14:creationId xmlns:p14="http://schemas.microsoft.com/office/powerpoint/2010/main" val="2917599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D71386-7DE9-C147-9F3C-AA7EA66BA6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5CD723-2919-9146-BE8D-12AB49F4E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C0243-5D76-434B-9977-6D9CDAB72C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70CE9-4A4D-5C46-971A-5DF14160F19E}" type="datetimeFigureOut">
              <a:rPr lang="en-US" smtClean="0"/>
              <a:t>9/28/21</a:t>
            </a:fld>
            <a:endParaRPr lang="en-US"/>
          </a:p>
        </p:txBody>
      </p:sp>
      <p:sp>
        <p:nvSpPr>
          <p:cNvPr id="5" name="Footer Placeholder 4">
            <a:extLst>
              <a:ext uri="{FF2B5EF4-FFF2-40B4-BE49-F238E27FC236}">
                <a16:creationId xmlns:a16="http://schemas.microsoft.com/office/drawing/2014/main" id="{C2EAF6BC-15AF-0E43-9974-3A680483AE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34288D-9A41-C541-AF0E-3575685062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85389-756F-CC4D-87EC-3B0515FF838D}" type="slidenum">
              <a:rPr lang="en-US" smtClean="0"/>
              <a:t>‹#›</a:t>
            </a:fld>
            <a:endParaRPr lang="en-US"/>
          </a:p>
        </p:txBody>
      </p:sp>
    </p:spTree>
    <p:extLst>
      <p:ext uri="{BB962C8B-B14F-4D97-AF65-F5344CB8AC3E}">
        <p14:creationId xmlns:p14="http://schemas.microsoft.com/office/powerpoint/2010/main" val="360580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legbranch.org/about-legbranch/" TargetMode="External"/><Relationship Id="rId2" Type="http://schemas.openxmlformats.org/officeDocument/2006/relationships/hyperlink" Target="https://articleiinitiative.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780"/>
            <a:lum/>
          </a:blip>
          <a:srcRect/>
          <a:stretch>
            <a:fillRect l="-9000" t="-30000" r="-30000" b="-12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42F13-E1CB-D146-8F58-42C22FB5A3B2}"/>
              </a:ext>
            </a:extLst>
          </p:cNvPr>
          <p:cNvSpPr>
            <a:spLocks noGrp="1"/>
          </p:cNvSpPr>
          <p:nvPr>
            <p:ph type="ctrTitle"/>
          </p:nvPr>
        </p:nvSpPr>
        <p:spPr>
          <a:xfrm>
            <a:off x="1524000" y="868363"/>
            <a:ext cx="9144000" cy="2387600"/>
          </a:xfrm>
        </p:spPr>
        <p:txBody>
          <a:bodyPr>
            <a:normAutofit fontScale="90000"/>
          </a:bodyPr>
          <a:lstStyle/>
          <a:p>
            <a:r>
              <a:rPr lang="en-US" dirty="0">
                <a:latin typeface="Calisto MT" panose="02040603050505030304" pitchFamily="18" charset="77"/>
              </a:rPr>
              <a:t>Are There 100 Acts of Congress Everyone Should Know?</a:t>
            </a:r>
          </a:p>
        </p:txBody>
      </p:sp>
      <p:sp>
        <p:nvSpPr>
          <p:cNvPr id="3" name="Subtitle 2">
            <a:extLst>
              <a:ext uri="{FF2B5EF4-FFF2-40B4-BE49-F238E27FC236}">
                <a16:creationId xmlns:a16="http://schemas.microsoft.com/office/drawing/2014/main" id="{61A7D0A9-370F-2A48-9F8C-6D5224170B80}"/>
              </a:ext>
            </a:extLst>
          </p:cNvPr>
          <p:cNvSpPr>
            <a:spLocks noGrp="1"/>
          </p:cNvSpPr>
          <p:nvPr>
            <p:ph type="subTitle" idx="1"/>
          </p:nvPr>
        </p:nvSpPr>
        <p:spPr>
          <a:xfrm>
            <a:off x="1524000" y="3643458"/>
            <a:ext cx="9144000" cy="2522717"/>
          </a:xfrm>
        </p:spPr>
        <p:txBody>
          <a:bodyPr>
            <a:normAutofit lnSpcReduction="10000"/>
          </a:bodyPr>
          <a:lstStyle/>
          <a:p>
            <a:r>
              <a:rPr lang="en-US" sz="2800" dirty="0">
                <a:latin typeface="Calisto MT" panose="02040603050505030304" pitchFamily="18" charset="77"/>
              </a:rPr>
              <a:t>James R. Stoner, Jr. &amp; Hunter Holliday</a:t>
            </a:r>
          </a:p>
          <a:p>
            <a:r>
              <a:rPr lang="en-US" i="1" dirty="0">
                <a:latin typeface="Calisto MT" panose="02040603050505030304" pitchFamily="18" charset="77"/>
              </a:rPr>
              <a:t>Louisiana State University</a:t>
            </a:r>
          </a:p>
          <a:p>
            <a:endParaRPr lang="en-US" i="1" dirty="0">
              <a:latin typeface="Calisto MT" panose="02040603050505030304" pitchFamily="18" charset="77"/>
            </a:endParaRPr>
          </a:p>
          <a:p>
            <a:r>
              <a:rPr lang="en-US" dirty="0">
                <a:latin typeface="Calisto MT" panose="02040603050505030304" pitchFamily="18" charset="77"/>
              </a:rPr>
              <a:t>Prepared for a virtual poster session of the American Political Thought section of the American Political Science Association</a:t>
            </a:r>
          </a:p>
          <a:p>
            <a:r>
              <a:rPr lang="en-US" dirty="0">
                <a:latin typeface="Calisto MT" panose="02040603050505030304" pitchFamily="18" charset="77"/>
              </a:rPr>
              <a:t>October 1, 2021</a:t>
            </a:r>
          </a:p>
        </p:txBody>
      </p:sp>
    </p:spTree>
    <p:extLst>
      <p:ext uri="{BB962C8B-B14F-4D97-AF65-F5344CB8AC3E}">
        <p14:creationId xmlns:p14="http://schemas.microsoft.com/office/powerpoint/2010/main" val="2841212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652D8-F25B-7844-A894-2F1B67A69A4D}"/>
              </a:ext>
            </a:extLst>
          </p:cNvPr>
          <p:cNvSpPr txBox="1"/>
          <p:nvPr/>
        </p:nvSpPr>
        <p:spPr>
          <a:xfrm>
            <a:off x="987425" y="489734"/>
            <a:ext cx="10217150" cy="5878532"/>
          </a:xfrm>
          <a:prstGeom prst="rect">
            <a:avLst/>
          </a:prstGeom>
          <a:noFill/>
        </p:spPr>
        <p:txBody>
          <a:bodyPr wrap="square" rtlCol="0">
            <a:spAutoFit/>
          </a:bodyPr>
          <a:lstStyle/>
          <a:p>
            <a:r>
              <a:rPr lang="en-US" sz="2800" dirty="0">
                <a:latin typeface="Calisto MT" panose="02040603050505030304" pitchFamily="18" charset="77"/>
              </a:rPr>
              <a:t>Omitted Acts</a:t>
            </a:r>
          </a:p>
          <a:p>
            <a:endParaRPr lang="en-US" sz="1200" dirty="0">
              <a:latin typeface="Calisto MT" panose="02040603050505030304" pitchFamily="18" charset="77"/>
            </a:endParaRPr>
          </a:p>
          <a:p>
            <a:pPr marL="457200" indent="-457200">
              <a:buFont typeface="Wingdings" pitchFamily="2" charset="2"/>
              <a:buChar char="§"/>
            </a:pPr>
            <a:r>
              <a:rPr lang="en-US" sz="2400" dirty="0">
                <a:latin typeface="Calisto MT" panose="02040603050505030304" pitchFamily="18" charset="77"/>
              </a:rPr>
              <a:t>Excluded by the survey designers:</a:t>
            </a:r>
          </a:p>
          <a:p>
            <a:pPr marL="914400" lvl="1" indent="-457200">
              <a:buFont typeface="Courier New" panose="02070309020205020404" pitchFamily="49" charset="0"/>
              <a:buChar char="o"/>
            </a:pPr>
            <a:r>
              <a:rPr lang="en-US" sz="2400" dirty="0">
                <a:latin typeface="Calisto MT" panose="02040603050505030304" pitchFamily="18" charset="77"/>
              </a:rPr>
              <a:t>acts establishing government agencies (usually)</a:t>
            </a:r>
          </a:p>
          <a:p>
            <a:pPr marL="914400" lvl="1" indent="-457200">
              <a:buFont typeface="Courier New" panose="02070309020205020404" pitchFamily="49" charset="0"/>
              <a:buChar char="o"/>
            </a:pPr>
            <a:r>
              <a:rPr lang="en-US" sz="2400" dirty="0">
                <a:latin typeface="Calisto MT" panose="02040603050505030304" pitchFamily="18" charset="77"/>
              </a:rPr>
              <a:t>acts admitting states to the Union (usually)</a:t>
            </a:r>
          </a:p>
          <a:p>
            <a:pPr marL="914400" lvl="1" indent="-457200">
              <a:buFont typeface="Courier New" panose="02070309020205020404" pitchFamily="49" charset="0"/>
              <a:buChar char="o"/>
            </a:pPr>
            <a:r>
              <a:rPr lang="en-US" sz="2400" dirty="0">
                <a:latin typeface="Calisto MT" panose="02040603050505030304" pitchFamily="18" charset="77"/>
              </a:rPr>
              <a:t>declarations of war or force authorizations</a:t>
            </a:r>
          </a:p>
          <a:p>
            <a:pPr marL="914400" lvl="1" indent="-457200">
              <a:buFont typeface="Courier New" panose="02070309020205020404" pitchFamily="49" charset="0"/>
              <a:buChar char="o"/>
            </a:pPr>
            <a:r>
              <a:rPr lang="en-US" sz="2400" dirty="0">
                <a:latin typeface="Calisto MT" panose="02040603050505030304" pitchFamily="18" charset="77"/>
              </a:rPr>
              <a:t>routine revenue or spending acts</a:t>
            </a:r>
          </a:p>
          <a:p>
            <a:pPr marL="914400" lvl="1" indent="-457200">
              <a:buFont typeface="Courier New" panose="02070309020205020404" pitchFamily="49" charset="0"/>
              <a:buChar char="o"/>
            </a:pPr>
            <a:r>
              <a:rPr lang="en-US" sz="2400" dirty="0">
                <a:latin typeface="Calisto MT" panose="02040603050505030304" pitchFamily="18" charset="77"/>
              </a:rPr>
              <a:t>minor subsequent amendments to important acts</a:t>
            </a:r>
          </a:p>
          <a:p>
            <a:pPr marL="914400" lvl="1" indent="-457200">
              <a:buFont typeface="Courier New" panose="02070309020205020404" pitchFamily="49" charset="0"/>
              <a:buChar char="o"/>
            </a:pPr>
            <a:r>
              <a:rPr lang="en-US" sz="2400" dirty="0">
                <a:latin typeface="Calisto MT" panose="02040603050505030304" pitchFamily="18" charset="77"/>
              </a:rPr>
              <a:t>early versions of important acts</a:t>
            </a:r>
          </a:p>
          <a:p>
            <a:pPr marL="914400" lvl="1" indent="-457200">
              <a:buFont typeface="Courier New" panose="02070309020205020404" pitchFamily="49" charset="0"/>
              <a:buChar char="o"/>
            </a:pPr>
            <a:r>
              <a:rPr lang="en-US" sz="2400" dirty="0">
                <a:latin typeface="Calisto MT" panose="02040603050505030304" pitchFamily="18" charset="77"/>
              </a:rPr>
              <a:t>Constitutional amendments</a:t>
            </a:r>
          </a:p>
          <a:p>
            <a:pPr marL="457200" indent="-457200">
              <a:buFont typeface="Wingdings" pitchFamily="2" charset="2"/>
              <a:buChar char="§"/>
            </a:pPr>
            <a:r>
              <a:rPr lang="en-US" sz="2400" dirty="0">
                <a:latin typeface="Calisto MT" panose="02040603050505030304" pitchFamily="18" charset="77"/>
              </a:rPr>
              <a:t>Recommended by participants:</a:t>
            </a:r>
          </a:p>
          <a:p>
            <a:pPr marL="914400" lvl="1" indent="-457200">
              <a:buFont typeface="Courier New" panose="02070309020205020404" pitchFamily="49" charset="0"/>
              <a:buChar char="o"/>
            </a:pPr>
            <a:r>
              <a:rPr lang="en-US" sz="2400" dirty="0">
                <a:latin typeface="Calisto MT" panose="02040603050505030304" pitchFamily="18" charset="77"/>
              </a:rPr>
              <a:t>69 additional acts, some falling into the categories above</a:t>
            </a:r>
          </a:p>
          <a:p>
            <a:pPr marL="914400" lvl="1" indent="-457200">
              <a:buFont typeface="Courier New" panose="02070309020205020404" pitchFamily="49" charset="0"/>
              <a:buChar char="o"/>
            </a:pPr>
            <a:r>
              <a:rPr lang="en-US" sz="2400" dirty="0">
                <a:latin typeface="Calisto MT" panose="02040603050505030304" pitchFamily="18" charset="77"/>
              </a:rPr>
              <a:t>other acts recommended by more than one participant: </a:t>
            </a:r>
          </a:p>
          <a:p>
            <a:pPr lvl="2"/>
            <a:r>
              <a:rPr lang="en-US" dirty="0">
                <a:latin typeface="Calisto MT" panose="02040603050505030304" pitchFamily="18" charset="77"/>
              </a:rPr>
              <a:t>Yellowstone National Park Act of 1872, Dawes Act of 1887, Judiciary Act of 1925, Reapportionment Act of 1929, TVA Act of 1933, Rule Enabling Act of 1934, McCarran-Walter (Immigration and Nationality) Act of 1952, Age Discrimination in Employment Act of 1967, Controlled Substance Act of 1970, Pregnancy Discrimination Act of 1978</a:t>
            </a:r>
          </a:p>
        </p:txBody>
      </p:sp>
    </p:spTree>
    <p:extLst>
      <p:ext uri="{BB962C8B-B14F-4D97-AF65-F5344CB8AC3E}">
        <p14:creationId xmlns:p14="http://schemas.microsoft.com/office/powerpoint/2010/main" val="1625646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270474-2CE6-6248-BDEF-0E37709A1FD2}"/>
              </a:ext>
            </a:extLst>
          </p:cNvPr>
          <p:cNvSpPr txBox="1"/>
          <p:nvPr/>
        </p:nvSpPr>
        <p:spPr>
          <a:xfrm>
            <a:off x="1054100" y="1041400"/>
            <a:ext cx="10680700" cy="5262979"/>
          </a:xfrm>
          <a:prstGeom prst="rect">
            <a:avLst/>
          </a:prstGeom>
          <a:noFill/>
        </p:spPr>
        <p:txBody>
          <a:bodyPr wrap="square" rtlCol="0">
            <a:spAutoFit/>
          </a:bodyPr>
          <a:lstStyle/>
          <a:p>
            <a:r>
              <a:rPr lang="en-US" sz="2400" dirty="0">
                <a:latin typeface="Calisto MT" panose="02040603050505030304" pitchFamily="18" charset="77"/>
              </a:rPr>
              <a:t>Different Kinds of Acts</a:t>
            </a:r>
          </a:p>
          <a:p>
            <a:pPr marL="342900" indent="-342900">
              <a:buFont typeface="Wingdings" pitchFamily="2" charset="2"/>
              <a:buChar char="§"/>
            </a:pPr>
            <a:r>
              <a:rPr lang="en-US" sz="2400" dirty="0">
                <a:latin typeface="Calisto MT" panose="02040603050505030304" pitchFamily="18" charset="77"/>
              </a:rPr>
              <a:t>Acts of Purely Historical Interest</a:t>
            </a:r>
          </a:p>
          <a:p>
            <a:pPr marL="800100" lvl="1" indent="-342900">
              <a:buFont typeface="Courier New" panose="02070309020205020404" pitchFamily="49" charset="0"/>
              <a:buChar char="o"/>
            </a:pPr>
            <a:r>
              <a:rPr lang="en-US" dirty="0">
                <a:latin typeface="Calisto MT" panose="02040603050505030304" pitchFamily="18" charset="77"/>
              </a:rPr>
              <a:t>Superseded, expired: Fugitive Slave Act of 1793, Alien &amp; Sedition Acts of 1798, Missouri Compromise of 1820, Indian Removal Act of 1830, Lend-Lease Act of 1941, Marshall Plan of 1948</a:t>
            </a:r>
          </a:p>
          <a:p>
            <a:pPr marL="800100" lvl="1" indent="-342900">
              <a:buFont typeface="Courier New" panose="02070309020205020404" pitchFamily="49" charset="0"/>
              <a:buChar char="o"/>
            </a:pPr>
            <a:r>
              <a:rPr lang="en-US" dirty="0">
                <a:latin typeface="Calisto MT" panose="02040603050505030304" pitchFamily="18" charset="77"/>
              </a:rPr>
              <a:t>Held unconstitutional: Civil Rights Act of 1875, Agricultural Adjustment Act of 1933</a:t>
            </a:r>
          </a:p>
          <a:p>
            <a:pPr marL="800100" lvl="1" indent="-342900">
              <a:buFont typeface="Courier New" panose="02070309020205020404" pitchFamily="49" charset="0"/>
              <a:buChar char="o"/>
            </a:pPr>
            <a:r>
              <a:rPr lang="en-US" dirty="0">
                <a:latin typeface="Calisto MT" panose="02040603050505030304" pitchFamily="18" charset="77"/>
              </a:rPr>
              <a:t>Repealed: Chinese Exclusion Act of 1882, Smoot-Hawley Tariff of 1930, Glass-Steagall Act of 1933</a:t>
            </a:r>
          </a:p>
          <a:p>
            <a:pPr marL="342900" indent="-342900">
              <a:buFont typeface="Wingdings" pitchFamily="2" charset="2"/>
              <a:buChar char="§"/>
            </a:pPr>
            <a:r>
              <a:rPr lang="en-US" sz="2400" dirty="0">
                <a:latin typeface="Calisto MT" panose="02040603050505030304" pitchFamily="18" charset="77"/>
              </a:rPr>
              <a:t>Acts raising revenue</a:t>
            </a:r>
          </a:p>
          <a:p>
            <a:pPr marL="342900" indent="-342900">
              <a:buFont typeface="Wingdings" pitchFamily="2" charset="2"/>
              <a:buChar char="§"/>
            </a:pPr>
            <a:r>
              <a:rPr lang="en-US" sz="2400" dirty="0">
                <a:latin typeface="Calisto MT" panose="02040603050505030304" pitchFamily="18" charset="77"/>
              </a:rPr>
              <a:t>Acts authorizing spending</a:t>
            </a:r>
          </a:p>
          <a:p>
            <a:pPr marL="342900" indent="-342900">
              <a:buFont typeface="Wingdings" pitchFamily="2" charset="2"/>
              <a:buChar char="§"/>
            </a:pPr>
            <a:r>
              <a:rPr lang="en-US" sz="2400" dirty="0">
                <a:latin typeface="Calisto MT" panose="02040603050505030304" pitchFamily="18" charset="77"/>
              </a:rPr>
              <a:t>Acts regulating immigration and naturalization</a:t>
            </a:r>
          </a:p>
          <a:p>
            <a:pPr marL="342900" indent="-342900">
              <a:buFont typeface="Wingdings" pitchFamily="2" charset="2"/>
              <a:buChar char="§"/>
            </a:pPr>
            <a:r>
              <a:rPr lang="en-US" sz="2400" dirty="0">
                <a:latin typeface="Calisto MT" panose="02040603050505030304" pitchFamily="18" charset="77"/>
              </a:rPr>
              <a:t>Acts regulating the value of money</a:t>
            </a:r>
          </a:p>
          <a:p>
            <a:pPr marL="342900" indent="-342900">
              <a:buFont typeface="Wingdings" pitchFamily="2" charset="2"/>
              <a:buChar char="§"/>
            </a:pPr>
            <a:r>
              <a:rPr lang="en-US" sz="2400" dirty="0">
                <a:latin typeface="Calisto MT" panose="02040603050505030304" pitchFamily="18" charset="77"/>
              </a:rPr>
              <a:t>Acts relating to the post office, roads, patents &amp; copyrights</a:t>
            </a:r>
          </a:p>
          <a:p>
            <a:pPr marL="342900" indent="-342900">
              <a:buFont typeface="Wingdings" pitchFamily="2" charset="2"/>
              <a:buChar char="§"/>
            </a:pPr>
            <a:r>
              <a:rPr lang="en-US" sz="2400" dirty="0">
                <a:latin typeface="Calisto MT" panose="02040603050505030304" pitchFamily="18" charset="77"/>
              </a:rPr>
              <a:t>Acts regulating commerce</a:t>
            </a:r>
          </a:p>
          <a:p>
            <a:pPr marL="342900" indent="-342900">
              <a:buFont typeface="Wingdings" pitchFamily="2" charset="2"/>
              <a:buChar char="§"/>
            </a:pPr>
            <a:r>
              <a:rPr lang="en-US" sz="2400" dirty="0">
                <a:latin typeface="Calisto MT" panose="02040603050505030304" pitchFamily="18" charset="77"/>
              </a:rPr>
              <a:t>Acts defining crimes</a:t>
            </a:r>
          </a:p>
          <a:p>
            <a:pPr marL="342900" indent="-342900">
              <a:buFont typeface="Wingdings" pitchFamily="2" charset="2"/>
              <a:buChar char="§"/>
            </a:pPr>
            <a:r>
              <a:rPr lang="en-US" sz="2400" dirty="0">
                <a:latin typeface="Calisto MT" panose="02040603050505030304" pitchFamily="18" charset="77"/>
              </a:rPr>
              <a:t>Acts governing the military</a:t>
            </a:r>
          </a:p>
          <a:p>
            <a:pPr marL="342900" indent="-342900">
              <a:buFont typeface="Wingdings" pitchFamily="2" charset="2"/>
              <a:buChar char="§"/>
            </a:pPr>
            <a:r>
              <a:rPr lang="en-US" sz="2400" dirty="0">
                <a:latin typeface="Calisto MT" panose="02040603050505030304" pitchFamily="18" charset="77"/>
              </a:rPr>
              <a:t>Acts structuring government and its processes</a:t>
            </a:r>
          </a:p>
        </p:txBody>
      </p:sp>
    </p:spTree>
    <p:extLst>
      <p:ext uri="{BB962C8B-B14F-4D97-AF65-F5344CB8AC3E}">
        <p14:creationId xmlns:p14="http://schemas.microsoft.com/office/powerpoint/2010/main" val="4214473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270474-2CE6-6248-BDEF-0E37709A1FD2}"/>
              </a:ext>
            </a:extLst>
          </p:cNvPr>
          <p:cNvSpPr txBox="1"/>
          <p:nvPr/>
        </p:nvSpPr>
        <p:spPr>
          <a:xfrm>
            <a:off x="779462" y="766732"/>
            <a:ext cx="10739438" cy="5693866"/>
          </a:xfrm>
          <a:prstGeom prst="rect">
            <a:avLst/>
          </a:prstGeom>
          <a:noFill/>
        </p:spPr>
        <p:txBody>
          <a:bodyPr wrap="square" rtlCol="0">
            <a:spAutoFit/>
          </a:bodyPr>
          <a:lstStyle/>
          <a:p>
            <a:r>
              <a:rPr lang="en-US" sz="2800" dirty="0">
                <a:latin typeface="Calisto MT" panose="02040603050505030304" pitchFamily="18" charset="77"/>
              </a:rPr>
              <a:t>Criteria of Importance</a:t>
            </a:r>
          </a:p>
          <a:p>
            <a:pPr marL="342900" indent="-342900">
              <a:buFont typeface="Wingdings" pitchFamily="2" charset="2"/>
              <a:buChar char="§"/>
            </a:pPr>
            <a:r>
              <a:rPr lang="en-US" sz="2400" dirty="0">
                <a:latin typeface="Calisto MT" panose="02040603050505030304" pitchFamily="18" charset="77"/>
              </a:rPr>
              <a:t>At the end of the survey, we asked participants to rank the criteria they used in assessing the importance of the acts they had just ranked, giving them six choices and then asking them to list others.  Here are the responses for our six [# ranking this first/ # ranking this second/ # ranking </a:t>
            </a:r>
            <a:r>
              <a:rPr lang="en-US" sz="2400">
                <a:latin typeface="Calisto MT" panose="02040603050505030304" pitchFamily="18" charset="77"/>
              </a:rPr>
              <a:t>this third / etc.] </a:t>
            </a:r>
            <a:r>
              <a:rPr lang="en-US" sz="2400" dirty="0">
                <a:latin typeface="Calisto MT" panose="02040603050505030304" pitchFamily="18" charset="77"/>
              </a:rPr>
              <a:t>:</a:t>
            </a:r>
          </a:p>
          <a:p>
            <a:pPr marL="800100" lvl="1" indent="-342900">
              <a:buFont typeface="Courier New" panose="02070309020205020404" pitchFamily="49" charset="0"/>
              <a:buChar char="o"/>
            </a:pPr>
            <a:r>
              <a:rPr lang="en-US" sz="2400" dirty="0">
                <a:latin typeface="Calisto MT" panose="02040603050505030304" pitchFamily="18" charset="77"/>
              </a:rPr>
              <a:t>Influence on American politics and political history [44/41/18/8/10/6]</a:t>
            </a:r>
          </a:p>
          <a:p>
            <a:pPr marL="800100" lvl="1" indent="-342900">
              <a:buFont typeface="Courier New" panose="02070309020205020404" pitchFamily="49" charset="0"/>
              <a:buChar char="o"/>
            </a:pPr>
            <a:r>
              <a:rPr lang="en-US" sz="2400" dirty="0">
                <a:latin typeface="Calisto MT" panose="02040603050505030304" pitchFamily="18" charset="77"/>
              </a:rPr>
              <a:t>Influence on American Government and its structures [43/35/31/13/4/3]</a:t>
            </a:r>
          </a:p>
          <a:p>
            <a:pPr marL="800100" lvl="1" indent="-342900">
              <a:buFont typeface="Courier New" panose="02070309020205020404" pitchFamily="49" charset="0"/>
              <a:buChar char="o"/>
            </a:pPr>
            <a:r>
              <a:rPr lang="en-US" sz="2400" dirty="0">
                <a:latin typeface="Calisto MT" panose="02040603050505030304" pitchFamily="18" charset="77"/>
              </a:rPr>
              <a:t>Influence on American public policy [28/30/34/27/8/2]</a:t>
            </a:r>
          </a:p>
          <a:p>
            <a:pPr marL="800100" lvl="1" indent="-342900">
              <a:buFont typeface="Courier New" panose="02070309020205020404" pitchFamily="49" charset="0"/>
              <a:buChar char="o"/>
            </a:pPr>
            <a:r>
              <a:rPr lang="en-US" sz="2400" dirty="0">
                <a:latin typeface="Calisto MT" panose="02040603050505030304" pitchFamily="18" charset="77"/>
              </a:rPr>
              <a:t>Influence on American jurisprudence (</a:t>
            </a:r>
            <a:r>
              <a:rPr lang="en-US" sz="2400" dirty="0" err="1">
                <a:latin typeface="Calisto MT" panose="02040603050505030304" pitchFamily="18" charset="77"/>
              </a:rPr>
              <a:t>S.Ct</a:t>
            </a:r>
            <a:r>
              <a:rPr lang="en-US" sz="2400" dirty="0">
                <a:latin typeface="Calisto MT" panose="02040603050505030304" pitchFamily="18" charset="77"/>
              </a:rPr>
              <a:t>. doctrine) [1/11/32/42/28/13]</a:t>
            </a:r>
          </a:p>
          <a:p>
            <a:pPr marL="800100" lvl="1" indent="-342900">
              <a:buFont typeface="Courier New" panose="02070309020205020404" pitchFamily="49" charset="0"/>
              <a:buChar char="o"/>
            </a:pPr>
            <a:r>
              <a:rPr lang="en-US" sz="2400" dirty="0">
                <a:latin typeface="Calisto MT" panose="02040603050505030304" pitchFamily="18" charset="77"/>
              </a:rPr>
              <a:t>Influence on foreign affairs [0/1/5/20/68/29]</a:t>
            </a:r>
          </a:p>
          <a:p>
            <a:pPr marL="800100" lvl="1" indent="-342900">
              <a:buFont typeface="Courier New" panose="02070309020205020404" pitchFamily="49" charset="0"/>
              <a:buChar char="o"/>
            </a:pPr>
            <a:r>
              <a:rPr lang="en-US" sz="2400" dirty="0">
                <a:latin typeface="Calisto MT" panose="02040603050505030304" pitchFamily="18" charset="77"/>
              </a:rPr>
              <a:t>Innovativeness [2/7/8/16/10/71]</a:t>
            </a:r>
          </a:p>
          <a:p>
            <a:pPr marL="342900" indent="-342900">
              <a:buFont typeface="Wingdings" pitchFamily="2" charset="2"/>
              <a:buChar char="§"/>
            </a:pPr>
            <a:r>
              <a:rPr lang="en-US" sz="2400" dirty="0">
                <a:latin typeface="Calisto MT" panose="02040603050505030304" pitchFamily="18" charset="77"/>
              </a:rPr>
              <a:t>Other suggestions fell into several categories, some overlapping those above</a:t>
            </a:r>
          </a:p>
          <a:p>
            <a:pPr marL="800100" lvl="1" indent="-342900">
              <a:buFont typeface="Courier New" panose="02070309020205020404" pitchFamily="49" charset="0"/>
              <a:buChar char="o"/>
            </a:pPr>
            <a:r>
              <a:rPr lang="en-US" sz="2400" dirty="0">
                <a:latin typeface="Calisto MT" panose="02040603050505030304" pitchFamily="18" charset="77"/>
              </a:rPr>
              <a:t>Influence on American society or people’s lives</a:t>
            </a:r>
          </a:p>
          <a:p>
            <a:pPr marL="800100" lvl="1" indent="-342900">
              <a:buFont typeface="Courier New" panose="02070309020205020404" pitchFamily="49" charset="0"/>
              <a:buChar char="o"/>
            </a:pPr>
            <a:r>
              <a:rPr lang="en-US" sz="2400" dirty="0">
                <a:latin typeface="Calisto MT" panose="02040603050505030304" pitchFamily="18" charset="77"/>
              </a:rPr>
              <a:t>Long-term impact or effect</a:t>
            </a:r>
          </a:p>
          <a:p>
            <a:pPr marL="800100" lvl="1" indent="-342900">
              <a:buFont typeface="Courier New" panose="02070309020205020404" pitchFamily="49" charset="0"/>
              <a:buChar char="o"/>
            </a:pPr>
            <a:r>
              <a:rPr lang="en-US" sz="2400" dirty="0">
                <a:latin typeface="Calisto MT" panose="02040603050505030304" pitchFamily="18" charset="77"/>
              </a:rPr>
              <a:t>Historical impact or historical crisis</a:t>
            </a:r>
          </a:p>
        </p:txBody>
      </p:sp>
    </p:spTree>
    <p:extLst>
      <p:ext uri="{BB962C8B-B14F-4D97-AF65-F5344CB8AC3E}">
        <p14:creationId xmlns:p14="http://schemas.microsoft.com/office/powerpoint/2010/main" val="189267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610B0B-085C-2A42-BBD1-FA1EF78C67F3}"/>
              </a:ext>
            </a:extLst>
          </p:cNvPr>
          <p:cNvSpPr txBox="1"/>
          <p:nvPr/>
        </p:nvSpPr>
        <p:spPr>
          <a:xfrm>
            <a:off x="1054100" y="1028700"/>
            <a:ext cx="3784882" cy="523220"/>
          </a:xfrm>
          <a:prstGeom prst="rect">
            <a:avLst/>
          </a:prstGeom>
          <a:noFill/>
        </p:spPr>
        <p:txBody>
          <a:bodyPr wrap="none" rtlCol="0">
            <a:spAutoFit/>
          </a:bodyPr>
          <a:lstStyle/>
          <a:p>
            <a:r>
              <a:rPr lang="en-US" sz="2800" dirty="0">
                <a:latin typeface="Calisto MT" panose="02040603050505030304" pitchFamily="18" charset="77"/>
              </a:rPr>
              <a:t>Participants by Position</a:t>
            </a:r>
          </a:p>
        </p:txBody>
      </p:sp>
      <p:sp>
        <p:nvSpPr>
          <p:cNvPr id="3" name="TextBox 2">
            <a:extLst>
              <a:ext uri="{FF2B5EF4-FFF2-40B4-BE49-F238E27FC236}">
                <a16:creationId xmlns:a16="http://schemas.microsoft.com/office/drawing/2014/main" id="{0768E6D5-A8E7-224E-B31E-8BC0CE506C32}"/>
              </a:ext>
            </a:extLst>
          </p:cNvPr>
          <p:cNvSpPr txBox="1"/>
          <p:nvPr/>
        </p:nvSpPr>
        <p:spPr>
          <a:xfrm>
            <a:off x="1130300" y="1790700"/>
            <a:ext cx="5684890" cy="2862322"/>
          </a:xfrm>
          <a:prstGeom prst="rect">
            <a:avLst/>
          </a:prstGeom>
          <a:noFill/>
        </p:spPr>
        <p:txBody>
          <a:bodyPr wrap="none" rtlCol="0">
            <a:spAutoFit/>
          </a:bodyPr>
          <a:lstStyle/>
          <a:p>
            <a:pPr lvl="1"/>
            <a:r>
              <a:rPr lang="en-US" dirty="0"/>
              <a:t>Q161 Please Describe Yourself:</a:t>
            </a:r>
          </a:p>
          <a:p>
            <a:pPr lvl="2"/>
            <a:r>
              <a:rPr lang="en-US" dirty="0"/>
              <a:t>1. College or university faculty (active or retired):</a:t>
            </a:r>
          </a:p>
          <a:p>
            <a:pPr lvl="3"/>
            <a:r>
              <a:rPr lang="en-US" dirty="0"/>
              <a:t>110 (81.48%)</a:t>
            </a:r>
          </a:p>
          <a:p>
            <a:pPr lvl="2"/>
            <a:r>
              <a:rPr lang="en-US" dirty="0"/>
              <a:t>2. High school faculty (active or retired):</a:t>
            </a:r>
          </a:p>
          <a:p>
            <a:pPr lvl="3"/>
            <a:r>
              <a:rPr lang="en-US" dirty="0"/>
              <a:t>14 (10.37%)</a:t>
            </a:r>
          </a:p>
          <a:p>
            <a:pPr lvl="2"/>
            <a:r>
              <a:rPr lang="en-US" dirty="0"/>
              <a:t>3. Graduate Student:</a:t>
            </a:r>
          </a:p>
          <a:p>
            <a:pPr lvl="3"/>
            <a:r>
              <a:rPr lang="en-US" dirty="0"/>
              <a:t>6 (4.44%)</a:t>
            </a:r>
          </a:p>
          <a:p>
            <a:pPr lvl="2"/>
            <a:r>
              <a:rPr lang="en-US" dirty="0"/>
              <a:t>4. Other</a:t>
            </a:r>
          </a:p>
          <a:p>
            <a:pPr lvl="3"/>
            <a:r>
              <a:rPr lang="en-US" dirty="0"/>
              <a:t>5 (3.70%)</a:t>
            </a:r>
          </a:p>
          <a:p>
            <a:endParaRPr lang="en-US" dirty="0"/>
          </a:p>
        </p:txBody>
      </p:sp>
    </p:spTree>
    <p:extLst>
      <p:ext uri="{BB962C8B-B14F-4D97-AF65-F5344CB8AC3E}">
        <p14:creationId xmlns:p14="http://schemas.microsoft.com/office/powerpoint/2010/main" val="2724343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610B0B-085C-2A42-BBD1-FA1EF78C67F3}"/>
              </a:ext>
            </a:extLst>
          </p:cNvPr>
          <p:cNvSpPr txBox="1"/>
          <p:nvPr/>
        </p:nvSpPr>
        <p:spPr>
          <a:xfrm>
            <a:off x="1054100" y="1028700"/>
            <a:ext cx="3323346" cy="523220"/>
          </a:xfrm>
          <a:prstGeom prst="rect">
            <a:avLst/>
          </a:prstGeom>
          <a:noFill/>
        </p:spPr>
        <p:txBody>
          <a:bodyPr wrap="none" rtlCol="0">
            <a:spAutoFit/>
          </a:bodyPr>
          <a:lstStyle/>
          <a:p>
            <a:r>
              <a:rPr lang="en-US" sz="2800" dirty="0">
                <a:latin typeface="Calisto MT" panose="02040603050505030304" pitchFamily="18" charset="77"/>
              </a:rPr>
              <a:t>Participants by Field</a:t>
            </a:r>
          </a:p>
        </p:txBody>
      </p:sp>
      <p:sp>
        <p:nvSpPr>
          <p:cNvPr id="3" name="TextBox 2">
            <a:extLst>
              <a:ext uri="{FF2B5EF4-FFF2-40B4-BE49-F238E27FC236}">
                <a16:creationId xmlns:a16="http://schemas.microsoft.com/office/drawing/2014/main" id="{68F2F6C4-0EA4-1647-8AA3-984178B0DEAF}"/>
              </a:ext>
            </a:extLst>
          </p:cNvPr>
          <p:cNvSpPr txBox="1"/>
          <p:nvPr/>
        </p:nvSpPr>
        <p:spPr>
          <a:xfrm>
            <a:off x="1168400" y="1866900"/>
            <a:ext cx="5288051" cy="2308324"/>
          </a:xfrm>
          <a:prstGeom prst="rect">
            <a:avLst/>
          </a:prstGeom>
          <a:noFill/>
        </p:spPr>
        <p:txBody>
          <a:bodyPr wrap="none" rtlCol="0">
            <a:spAutoFit/>
          </a:bodyPr>
          <a:lstStyle/>
          <a:p>
            <a:pPr lvl="1"/>
            <a:r>
              <a:rPr lang="en-US" dirty="0"/>
              <a:t>Q162 Please indicate your principal field of study:</a:t>
            </a:r>
          </a:p>
          <a:p>
            <a:pPr lvl="2"/>
            <a:r>
              <a:rPr lang="en-US" dirty="0"/>
              <a:t>1. Political Science or Civics</a:t>
            </a:r>
          </a:p>
          <a:p>
            <a:pPr lvl="3"/>
            <a:r>
              <a:rPr lang="en-US" dirty="0"/>
              <a:t>72 (53.73%)</a:t>
            </a:r>
          </a:p>
          <a:p>
            <a:pPr lvl="2"/>
            <a:r>
              <a:rPr lang="en-US" dirty="0"/>
              <a:t>2. History</a:t>
            </a:r>
          </a:p>
          <a:p>
            <a:pPr lvl="3"/>
            <a:r>
              <a:rPr lang="en-US" dirty="0"/>
              <a:t>45 (33.58%)</a:t>
            </a:r>
          </a:p>
          <a:p>
            <a:pPr lvl="2"/>
            <a:r>
              <a:rPr lang="en-US" dirty="0"/>
              <a:t>3. Other (mostly Law)</a:t>
            </a:r>
          </a:p>
          <a:p>
            <a:pPr lvl="3"/>
            <a:r>
              <a:rPr lang="en-US" dirty="0"/>
              <a:t>17 (12.69%)</a:t>
            </a:r>
          </a:p>
          <a:p>
            <a:endParaRPr lang="en-US" dirty="0"/>
          </a:p>
        </p:txBody>
      </p:sp>
    </p:spTree>
    <p:extLst>
      <p:ext uri="{BB962C8B-B14F-4D97-AF65-F5344CB8AC3E}">
        <p14:creationId xmlns:p14="http://schemas.microsoft.com/office/powerpoint/2010/main" val="1988756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610B0B-085C-2A42-BBD1-FA1EF78C67F3}"/>
              </a:ext>
            </a:extLst>
          </p:cNvPr>
          <p:cNvSpPr txBox="1"/>
          <p:nvPr/>
        </p:nvSpPr>
        <p:spPr>
          <a:xfrm>
            <a:off x="1054100" y="1028700"/>
            <a:ext cx="3154774" cy="523220"/>
          </a:xfrm>
          <a:prstGeom prst="rect">
            <a:avLst/>
          </a:prstGeom>
          <a:noFill/>
        </p:spPr>
        <p:txBody>
          <a:bodyPr wrap="none" rtlCol="0">
            <a:spAutoFit/>
          </a:bodyPr>
          <a:lstStyle/>
          <a:p>
            <a:r>
              <a:rPr lang="en-US" sz="2800" dirty="0">
                <a:latin typeface="Calisto MT" panose="02040603050505030304" pitchFamily="18" charset="77"/>
              </a:rPr>
              <a:t>Participants by Age</a:t>
            </a:r>
          </a:p>
        </p:txBody>
      </p:sp>
      <p:sp>
        <p:nvSpPr>
          <p:cNvPr id="3" name="TextBox 2">
            <a:extLst>
              <a:ext uri="{FF2B5EF4-FFF2-40B4-BE49-F238E27FC236}">
                <a16:creationId xmlns:a16="http://schemas.microsoft.com/office/drawing/2014/main" id="{48011EA7-3FB0-C14D-9389-0FF53E5203C5}"/>
              </a:ext>
            </a:extLst>
          </p:cNvPr>
          <p:cNvSpPr txBox="1"/>
          <p:nvPr/>
        </p:nvSpPr>
        <p:spPr>
          <a:xfrm>
            <a:off x="1155700" y="2032000"/>
            <a:ext cx="5966505" cy="3970318"/>
          </a:xfrm>
          <a:prstGeom prst="rect">
            <a:avLst/>
          </a:prstGeom>
          <a:noFill/>
        </p:spPr>
        <p:txBody>
          <a:bodyPr wrap="none" rtlCol="0">
            <a:spAutoFit/>
          </a:bodyPr>
          <a:lstStyle/>
          <a:p>
            <a:pPr lvl="1"/>
            <a:r>
              <a:rPr lang="en-US" dirty="0"/>
              <a:t>Q163 Please indicate the decade in which you were born</a:t>
            </a:r>
          </a:p>
          <a:p>
            <a:pPr lvl="2"/>
            <a:r>
              <a:rPr lang="en-US" dirty="0"/>
              <a:t>1. Before 1950</a:t>
            </a:r>
          </a:p>
          <a:p>
            <a:pPr lvl="3"/>
            <a:r>
              <a:rPr lang="en-US" dirty="0"/>
              <a:t>21 (15.79%)</a:t>
            </a:r>
          </a:p>
          <a:p>
            <a:pPr lvl="2"/>
            <a:r>
              <a:rPr lang="en-US" dirty="0"/>
              <a:t>2. 1950s</a:t>
            </a:r>
          </a:p>
          <a:p>
            <a:pPr lvl="3"/>
            <a:r>
              <a:rPr lang="en-US" dirty="0"/>
              <a:t>20 (15.04%)</a:t>
            </a:r>
          </a:p>
          <a:p>
            <a:pPr lvl="2"/>
            <a:r>
              <a:rPr lang="en-US" dirty="0"/>
              <a:t>3. 1960s</a:t>
            </a:r>
          </a:p>
          <a:p>
            <a:pPr lvl="3"/>
            <a:r>
              <a:rPr lang="en-US" dirty="0"/>
              <a:t>31 (23.31%)</a:t>
            </a:r>
          </a:p>
          <a:p>
            <a:pPr lvl="2"/>
            <a:r>
              <a:rPr lang="en-US" dirty="0"/>
              <a:t>4. 1970s</a:t>
            </a:r>
          </a:p>
          <a:p>
            <a:pPr lvl="3"/>
            <a:r>
              <a:rPr lang="en-US" dirty="0"/>
              <a:t>27 (20.30%)</a:t>
            </a:r>
          </a:p>
          <a:p>
            <a:pPr lvl="2"/>
            <a:r>
              <a:rPr lang="en-US" dirty="0"/>
              <a:t>5. 1980s</a:t>
            </a:r>
          </a:p>
          <a:p>
            <a:pPr lvl="3"/>
            <a:r>
              <a:rPr lang="en-US" dirty="0"/>
              <a:t>24 (18.05%)</a:t>
            </a:r>
          </a:p>
          <a:p>
            <a:pPr lvl="2"/>
            <a:r>
              <a:rPr lang="en-US" dirty="0"/>
              <a:t>6. 1990s</a:t>
            </a:r>
          </a:p>
          <a:p>
            <a:pPr lvl="3"/>
            <a:r>
              <a:rPr lang="en-US" dirty="0"/>
              <a:t>9 (6.77%)</a:t>
            </a:r>
          </a:p>
          <a:p>
            <a:endParaRPr lang="en-US" dirty="0"/>
          </a:p>
        </p:txBody>
      </p:sp>
    </p:spTree>
    <p:extLst>
      <p:ext uri="{BB962C8B-B14F-4D97-AF65-F5344CB8AC3E}">
        <p14:creationId xmlns:p14="http://schemas.microsoft.com/office/powerpoint/2010/main" val="1203179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275ED4-B2BE-C548-AA43-A52D6BAB5CD5}"/>
              </a:ext>
            </a:extLst>
          </p:cNvPr>
          <p:cNvSpPr txBox="1"/>
          <p:nvPr/>
        </p:nvSpPr>
        <p:spPr>
          <a:xfrm>
            <a:off x="964406" y="582067"/>
            <a:ext cx="10263188" cy="5693866"/>
          </a:xfrm>
          <a:prstGeom prst="rect">
            <a:avLst/>
          </a:prstGeom>
          <a:noFill/>
        </p:spPr>
        <p:txBody>
          <a:bodyPr wrap="square" rtlCol="0">
            <a:spAutoFit/>
          </a:bodyPr>
          <a:lstStyle/>
          <a:p>
            <a:r>
              <a:rPr lang="en-US" sz="2800" dirty="0">
                <a:latin typeface="Calisto MT" panose="02040603050505030304" pitchFamily="18" charset="77"/>
              </a:rPr>
              <a:t>Items for future research and analysis</a:t>
            </a:r>
            <a:endParaRPr lang="en-US" sz="2400" dirty="0">
              <a:latin typeface="Calisto MT" panose="02040603050505030304" pitchFamily="18" charset="77"/>
            </a:endParaRPr>
          </a:p>
          <a:p>
            <a:pPr marL="457200" indent="-457200">
              <a:buFont typeface="Arial" panose="020B0604020202020204" pitchFamily="34" charset="0"/>
              <a:buChar char="•"/>
            </a:pPr>
            <a:r>
              <a:rPr lang="en-US" sz="2400" dirty="0">
                <a:latin typeface="Calisto MT" panose="02040603050505030304" pitchFamily="18" charset="77"/>
              </a:rPr>
              <a:t>If kinds of legislation were categorized, would importance be easier to assess and would the results be more satisfying?</a:t>
            </a:r>
          </a:p>
          <a:p>
            <a:pPr marL="457200" indent="-457200">
              <a:buFont typeface="Arial" panose="020B0604020202020204" pitchFamily="34" charset="0"/>
              <a:buChar char="•"/>
            </a:pPr>
            <a:r>
              <a:rPr lang="en-US" sz="2400" dirty="0">
                <a:latin typeface="Calisto MT" panose="02040603050505030304" pitchFamily="18" charset="77"/>
              </a:rPr>
              <a:t>Are there measures of the impact of legislation that might be correlated with the judgments of importance registered here?</a:t>
            </a:r>
          </a:p>
          <a:p>
            <a:pPr marL="457200" indent="-457200">
              <a:buFont typeface="Arial" panose="020B0604020202020204" pitchFamily="34" charset="0"/>
              <a:buChar char="•"/>
            </a:pPr>
            <a:r>
              <a:rPr lang="en-US" sz="2400" dirty="0">
                <a:latin typeface="Calisto MT" panose="02040603050505030304" pitchFamily="18" charset="77"/>
              </a:rPr>
              <a:t>Can we learn from the 100 most important acts when Congress is likely to succeed in legislation? When it is likely to fail?</a:t>
            </a:r>
          </a:p>
          <a:p>
            <a:pPr marL="457200" indent="-457200">
              <a:buFont typeface="Arial" panose="020B0604020202020204" pitchFamily="34" charset="0"/>
              <a:buChar char="•"/>
            </a:pPr>
            <a:r>
              <a:rPr lang="en-US" sz="2400" dirty="0">
                <a:latin typeface="Calisto MT" panose="02040603050505030304" pitchFamily="18" charset="77"/>
              </a:rPr>
              <a:t>Can we discern any elements that describe and account for legislative success?  (…for legislative failure?)</a:t>
            </a:r>
          </a:p>
          <a:p>
            <a:pPr marL="457200" indent="-457200">
              <a:buFont typeface="Arial" panose="020B0604020202020204" pitchFamily="34" charset="0"/>
              <a:buChar char="•"/>
            </a:pPr>
            <a:r>
              <a:rPr lang="en-US" sz="2400" dirty="0">
                <a:latin typeface="Calisto MT" panose="02040603050505030304" pitchFamily="18" charset="77"/>
              </a:rPr>
              <a:t>Are there any characteristics of more successful acts that might guide Congress in drafting legislation?</a:t>
            </a:r>
          </a:p>
          <a:p>
            <a:pPr marL="457200" indent="-457200">
              <a:buFont typeface="Arial" panose="020B0604020202020204" pitchFamily="34" charset="0"/>
              <a:buChar char="•"/>
            </a:pPr>
            <a:r>
              <a:rPr lang="en-US" sz="2400" dirty="0">
                <a:latin typeface="Calisto MT" panose="02040603050505030304" pitchFamily="18" charset="77"/>
              </a:rPr>
              <a:t>Can we find any evidence for the perceived decline of Congress in recent years?</a:t>
            </a:r>
          </a:p>
          <a:p>
            <a:pPr marL="457200" indent="-457200">
              <a:buFont typeface="Arial" panose="020B0604020202020204" pitchFamily="34" charset="0"/>
              <a:buChar char="•"/>
            </a:pPr>
            <a:r>
              <a:rPr lang="en-US" sz="2400" dirty="0">
                <a:latin typeface="Calisto MT" panose="02040603050505030304" pitchFamily="18" charset="77"/>
              </a:rPr>
              <a:t>Would sophisticated analysis of the data should significant variation in responses by different groups of survey respondents?</a:t>
            </a:r>
          </a:p>
        </p:txBody>
      </p:sp>
    </p:spTree>
    <p:extLst>
      <p:ext uri="{BB962C8B-B14F-4D97-AF65-F5344CB8AC3E}">
        <p14:creationId xmlns:p14="http://schemas.microsoft.com/office/powerpoint/2010/main" val="1958982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93C90E-748C-1947-A2AC-E6E1EED3D9FB}"/>
              </a:ext>
            </a:extLst>
          </p:cNvPr>
          <p:cNvSpPr txBox="1"/>
          <p:nvPr/>
        </p:nvSpPr>
        <p:spPr>
          <a:xfrm>
            <a:off x="868383" y="548580"/>
            <a:ext cx="10942932" cy="5940088"/>
          </a:xfrm>
          <a:prstGeom prst="rect">
            <a:avLst/>
          </a:prstGeom>
          <a:noFill/>
        </p:spPr>
        <p:txBody>
          <a:bodyPr wrap="none" rtlCol="0">
            <a:spAutoFit/>
          </a:bodyPr>
          <a:lstStyle/>
          <a:p>
            <a:r>
              <a:rPr lang="en-US" sz="2800" dirty="0">
                <a:latin typeface="Calisto MT" panose="02040603050505030304" pitchFamily="18" charset="77"/>
              </a:rPr>
              <a:t>The question in the background: </a:t>
            </a:r>
          </a:p>
          <a:p>
            <a:pPr lvl="1"/>
            <a:r>
              <a:rPr lang="en-US" sz="2800" dirty="0">
                <a:latin typeface="Calisto MT" panose="02040603050505030304" pitchFamily="18" charset="77"/>
              </a:rPr>
              <a:t>Has Congress lost the legislative power?</a:t>
            </a:r>
          </a:p>
          <a:p>
            <a:endParaRPr lang="en-US" sz="1200" dirty="0">
              <a:latin typeface="Calisto MT" panose="02040603050505030304" pitchFamily="18" charset="77"/>
            </a:endParaRPr>
          </a:p>
          <a:p>
            <a:pPr marL="342900" indent="-342900">
              <a:buFont typeface="Wingdings" pitchFamily="2" charset="2"/>
              <a:buChar char="§"/>
            </a:pPr>
            <a:r>
              <a:rPr lang="en-US" sz="2400" dirty="0">
                <a:latin typeface="Calisto MT" panose="02040603050505030304" pitchFamily="18" charset="77"/>
              </a:rPr>
              <a:t>Dominance of other branches over the law</a:t>
            </a:r>
          </a:p>
          <a:p>
            <a:pPr marL="800100" lvl="1" indent="-342900">
              <a:buFont typeface="Courier New" panose="02070309020205020404" pitchFamily="49" charset="0"/>
              <a:buChar char="o"/>
            </a:pPr>
            <a:r>
              <a:rPr lang="en-US" sz="2400" dirty="0">
                <a:latin typeface="Calisto MT" panose="02040603050505030304" pitchFamily="18" charset="77"/>
              </a:rPr>
              <a:t>Courts and judicial activism</a:t>
            </a:r>
          </a:p>
          <a:p>
            <a:pPr marL="800100" lvl="1" indent="-342900">
              <a:buFont typeface="Courier New" panose="02070309020205020404" pitchFamily="49" charset="0"/>
              <a:buChar char="o"/>
            </a:pPr>
            <a:r>
              <a:rPr lang="en-US" sz="2400" dirty="0">
                <a:latin typeface="Calisto MT" panose="02040603050505030304" pitchFamily="18" charset="77"/>
              </a:rPr>
              <a:t>The Executive and the Administrative State</a:t>
            </a:r>
          </a:p>
          <a:p>
            <a:pPr marL="342900" indent="-342900">
              <a:buFont typeface="Wingdings" pitchFamily="2" charset="2"/>
              <a:buChar char="§"/>
            </a:pPr>
            <a:r>
              <a:rPr lang="en-US" sz="2400" dirty="0">
                <a:latin typeface="Calisto MT" panose="02040603050505030304" pitchFamily="18" charset="77"/>
              </a:rPr>
              <a:t>Political Science diagnoses</a:t>
            </a:r>
          </a:p>
          <a:p>
            <a:pPr marL="800100" lvl="1" indent="-342900">
              <a:buFont typeface="Courier New" panose="02070309020205020404" pitchFamily="49" charset="0"/>
              <a:buChar char="o"/>
            </a:pPr>
            <a:r>
              <a:rPr lang="en-US" sz="2400" dirty="0">
                <a:latin typeface="Calisto MT" panose="02040603050505030304" pitchFamily="18" charset="77"/>
              </a:rPr>
              <a:t>T. Mann &amp; N. Ornstein, </a:t>
            </a:r>
            <a:r>
              <a:rPr lang="en-US" sz="2400" i="1" dirty="0">
                <a:latin typeface="Calisto MT" panose="02040603050505030304" pitchFamily="18" charset="77"/>
              </a:rPr>
              <a:t>The Broken Branch</a:t>
            </a:r>
            <a:r>
              <a:rPr lang="en-US" sz="2400" dirty="0">
                <a:latin typeface="Calisto MT" panose="02040603050505030304" pitchFamily="18" charset="77"/>
              </a:rPr>
              <a:t> (Oxford, 2006)</a:t>
            </a:r>
          </a:p>
          <a:p>
            <a:pPr marL="800100" lvl="1" indent="-342900">
              <a:buFont typeface="Courier New" panose="02070309020205020404" pitchFamily="49" charset="0"/>
              <a:buChar char="o"/>
            </a:pPr>
            <a:r>
              <a:rPr lang="en-US" sz="2400" dirty="0">
                <a:latin typeface="Calisto MT" panose="02040603050505030304" pitchFamily="18" charset="77"/>
              </a:rPr>
              <a:t>R. Bauman &amp; T. </a:t>
            </a:r>
            <a:r>
              <a:rPr lang="en-US" sz="2400" dirty="0" err="1">
                <a:latin typeface="Calisto MT" panose="02040603050505030304" pitchFamily="18" charset="77"/>
              </a:rPr>
              <a:t>Kahana</a:t>
            </a:r>
            <a:r>
              <a:rPr lang="en-US" sz="2400" dirty="0">
                <a:latin typeface="Calisto MT" panose="02040603050505030304" pitchFamily="18" charset="77"/>
              </a:rPr>
              <a:t>, </a:t>
            </a:r>
            <a:r>
              <a:rPr lang="en-US" sz="2400" i="1" dirty="0">
                <a:latin typeface="Calisto MT" panose="02040603050505030304" pitchFamily="18" charset="77"/>
              </a:rPr>
              <a:t>The Least Examined Branch </a:t>
            </a:r>
            <a:r>
              <a:rPr lang="en-US" sz="2400" dirty="0">
                <a:latin typeface="Calisto MT" panose="02040603050505030304" pitchFamily="18" charset="77"/>
              </a:rPr>
              <a:t>(Cambridge, 2006)</a:t>
            </a:r>
          </a:p>
          <a:p>
            <a:pPr marL="342900" indent="-342900">
              <a:buFont typeface="Wingdings" pitchFamily="2" charset="2"/>
              <a:buChar char="§"/>
            </a:pPr>
            <a:r>
              <a:rPr lang="en-US" sz="2400" dirty="0">
                <a:latin typeface="Calisto MT" panose="02040603050505030304" pitchFamily="18" charset="77"/>
              </a:rPr>
              <a:t>Think Tank Projects</a:t>
            </a:r>
          </a:p>
          <a:p>
            <a:pPr marL="800100" lvl="1" indent="-342900">
              <a:buFont typeface="Courier New" panose="02070309020205020404" pitchFamily="49" charset="0"/>
              <a:buChar char="o"/>
            </a:pPr>
            <a:r>
              <a:rPr lang="en-US" sz="2400" dirty="0">
                <a:latin typeface="Calisto MT" panose="02040603050505030304" pitchFamily="18" charset="77"/>
              </a:rPr>
              <a:t>Federalist Society, “</a:t>
            </a:r>
            <a:r>
              <a:rPr lang="en-US" sz="2400" dirty="0">
                <a:latin typeface="Calisto MT" panose="02040603050505030304" pitchFamily="18" charset="77"/>
                <a:hlinkClick r:id="rId2"/>
              </a:rPr>
              <a:t>Article One Initiative</a:t>
            </a:r>
            <a:r>
              <a:rPr lang="en-US" sz="2400" dirty="0">
                <a:latin typeface="Calisto MT" panose="02040603050505030304" pitchFamily="18" charset="77"/>
              </a:rPr>
              <a:t>”</a:t>
            </a:r>
          </a:p>
          <a:p>
            <a:pPr marL="800100" lvl="1" indent="-342900">
              <a:buFont typeface="Courier New" panose="02070309020205020404" pitchFamily="49" charset="0"/>
              <a:buChar char="o"/>
            </a:pPr>
            <a:r>
              <a:rPr lang="en-US" sz="2400" dirty="0">
                <a:latin typeface="Calisto MT" panose="02040603050505030304" pitchFamily="18" charset="77"/>
              </a:rPr>
              <a:t>AEI/R Street &amp; New America: </a:t>
            </a:r>
            <a:r>
              <a:rPr lang="en-US" sz="2400" dirty="0">
                <a:latin typeface="Calisto MT" panose="02040603050505030304" pitchFamily="18" charset="77"/>
                <a:hlinkClick r:id="rId3"/>
              </a:rPr>
              <a:t>Legislative Branch Capacity Working Group</a:t>
            </a:r>
            <a:endParaRPr lang="en-US" sz="2400" dirty="0">
              <a:latin typeface="Calisto MT" panose="02040603050505030304" pitchFamily="18" charset="77"/>
            </a:endParaRPr>
          </a:p>
          <a:p>
            <a:pPr marL="800100" lvl="1" indent="-342900">
              <a:buFont typeface="Courier New" panose="02070309020205020404" pitchFamily="49" charset="0"/>
              <a:buChar char="o"/>
            </a:pPr>
            <a:r>
              <a:rPr lang="en-US" sz="2400" dirty="0">
                <a:latin typeface="Calisto MT" panose="02040603050505030304" pitchFamily="18" charset="77"/>
              </a:rPr>
              <a:t>T. </a:t>
            </a:r>
            <a:r>
              <a:rPr lang="en-US" sz="2400" dirty="0" err="1">
                <a:latin typeface="Calisto MT" panose="02040603050505030304" pitchFamily="18" charset="77"/>
              </a:rPr>
              <a:t>LaPira</a:t>
            </a:r>
            <a:r>
              <a:rPr lang="en-US" sz="2400" dirty="0">
                <a:latin typeface="Calisto MT" panose="02040603050505030304" pitchFamily="18" charset="77"/>
              </a:rPr>
              <a:t>, L. </a:t>
            </a:r>
            <a:r>
              <a:rPr lang="en-US" sz="2400" dirty="0" err="1">
                <a:latin typeface="Calisto MT" panose="02040603050505030304" pitchFamily="18" charset="77"/>
              </a:rPr>
              <a:t>Drutman</a:t>
            </a:r>
            <a:r>
              <a:rPr lang="en-US" sz="2400" dirty="0">
                <a:latin typeface="Calisto MT" panose="02040603050505030304" pitchFamily="18" charset="77"/>
              </a:rPr>
              <a:t>, &amp; K. </a:t>
            </a:r>
            <a:r>
              <a:rPr lang="en-US" sz="2400" dirty="0" err="1">
                <a:latin typeface="Calisto MT" panose="02040603050505030304" pitchFamily="18" charset="77"/>
              </a:rPr>
              <a:t>Kosar</a:t>
            </a:r>
            <a:r>
              <a:rPr lang="en-US" sz="2400" dirty="0">
                <a:latin typeface="Calisto MT" panose="02040603050505030304" pitchFamily="18" charset="77"/>
              </a:rPr>
              <a:t>, </a:t>
            </a:r>
            <a:r>
              <a:rPr lang="en-US" sz="2400" i="1" dirty="0">
                <a:latin typeface="Calisto MT" panose="02040603050505030304" pitchFamily="18" charset="77"/>
              </a:rPr>
              <a:t>Congress Overwhelmed </a:t>
            </a:r>
            <a:r>
              <a:rPr lang="en-US" sz="2400" dirty="0">
                <a:latin typeface="Calisto MT" panose="02040603050505030304" pitchFamily="18" charset="77"/>
              </a:rPr>
              <a:t>(Chicago, 2020)</a:t>
            </a:r>
          </a:p>
          <a:p>
            <a:pPr marL="342900" indent="-342900">
              <a:buFont typeface="Wingdings" pitchFamily="2" charset="2"/>
              <a:buChar char="§"/>
            </a:pPr>
            <a:r>
              <a:rPr lang="en-US" sz="2400" dirty="0">
                <a:latin typeface="Calisto MT" panose="02040603050505030304" pitchFamily="18" charset="77"/>
              </a:rPr>
              <a:t>OUR IDEA: Look at the substance of legislation, not the legislative process:</a:t>
            </a:r>
          </a:p>
          <a:p>
            <a:pPr marL="800100" lvl="1" indent="-342900">
              <a:buFont typeface="Courier New" panose="02070309020205020404" pitchFamily="49" charset="0"/>
              <a:buChar char="o"/>
            </a:pPr>
            <a:r>
              <a:rPr lang="en-US" sz="2400" dirty="0">
                <a:latin typeface="Calisto MT" panose="02040603050505030304" pitchFamily="18" charset="77"/>
              </a:rPr>
              <a:t>What has Congress done successfully in the past?</a:t>
            </a:r>
          </a:p>
          <a:p>
            <a:pPr marL="800100" lvl="1" indent="-342900">
              <a:buFont typeface="Courier New" panose="02070309020205020404" pitchFamily="49" charset="0"/>
              <a:buChar char="o"/>
            </a:pPr>
            <a:r>
              <a:rPr lang="en-US" sz="2400" dirty="0">
                <a:latin typeface="Calisto MT" panose="02040603050505030304" pitchFamily="18" charset="77"/>
              </a:rPr>
              <a:t>What might be learned for successful legislative action now?</a:t>
            </a:r>
          </a:p>
        </p:txBody>
      </p:sp>
    </p:spTree>
    <p:extLst>
      <p:ext uri="{BB962C8B-B14F-4D97-AF65-F5344CB8AC3E}">
        <p14:creationId xmlns:p14="http://schemas.microsoft.com/office/powerpoint/2010/main" val="1209137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BD7C60-1C19-6A4E-A000-C26F33F8EC10}"/>
              </a:ext>
            </a:extLst>
          </p:cNvPr>
          <p:cNvSpPr txBox="1"/>
          <p:nvPr/>
        </p:nvSpPr>
        <p:spPr>
          <a:xfrm>
            <a:off x="589756" y="246062"/>
            <a:ext cx="11012488" cy="6432530"/>
          </a:xfrm>
          <a:prstGeom prst="rect">
            <a:avLst/>
          </a:prstGeom>
          <a:noFill/>
        </p:spPr>
        <p:txBody>
          <a:bodyPr wrap="square" rtlCol="0">
            <a:spAutoFit/>
          </a:bodyPr>
          <a:lstStyle/>
          <a:p>
            <a:r>
              <a:rPr lang="en-US" sz="2800" dirty="0">
                <a:latin typeface="Calisto MT" panose="02040603050505030304" pitchFamily="18" charset="77"/>
              </a:rPr>
              <a:t>The Survey:</a:t>
            </a:r>
          </a:p>
          <a:p>
            <a:pPr marL="285750" indent="-285750">
              <a:buFont typeface="Arial" panose="020B0604020202020204" pitchFamily="34" charset="0"/>
              <a:buChar char="•"/>
            </a:pPr>
            <a:r>
              <a:rPr lang="en-US" sz="2400" dirty="0">
                <a:latin typeface="Calisto MT" panose="02040603050505030304" pitchFamily="18" charset="77"/>
              </a:rPr>
              <a:t>What was asked?</a:t>
            </a:r>
          </a:p>
          <a:p>
            <a:pPr marL="800100" lvl="1" indent="-342900">
              <a:buFont typeface="Courier New" panose="02070309020205020404" pitchFamily="49" charset="0"/>
              <a:buChar char="o"/>
            </a:pPr>
            <a:r>
              <a:rPr lang="en-US" dirty="0">
                <a:latin typeface="Calisto MT" panose="02040603050505030304" pitchFamily="18" charset="77"/>
              </a:rPr>
              <a:t>156 major acts of Congress were identified by the primary researcher (Stoner), drawing on Stephen W. </a:t>
            </a:r>
            <a:r>
              <a:rPr lang="en-US" dirty="0" err="1">
                <a:latin typeface="Calisto MT" panose="02040603050505030304" pitchFamily="18" charset="77"/>
              </a:rPr>
              <a:t>Stathis</a:t>
            </a:r>
            <a:r>
              <a:rPr lang="en-US" dirty="0">
                <a:latin typeface="Calisto MT" panose="02040603050505030304" pitchFamily="18" charset="77"/>
              </a:rPr>
              <a:t>, </a:t>
            </a:r>
            <a:r>
              <a:rPr lang="en-US" i="1" dirty="0">
                <a:latin typeface="Calisto MT" panose="02040603050505030304" pitchFamily="18" charset="77"/>
              </a:rPr>
              <a:t>Landmark Legislation</a:t>
            </a:r>
            <a:r>
              <a:rPr lang="en-US" dirty="0">
                <a:latin typeface="Calisto MT" panose="02040603050505030304" pitchFamily="18" charset="77"/>
              </a:rPr>
              <a:t> (CQ Press, 2014) and David Mayhew, </a:t>
            </a:r>
            <a:r>
              <a:rPr lang="en-US" i="1" dirty="0">
                <a:latin typeface="Calisto MT" panose="02040603050505030304" pitchFamily="18" charset="77"/>
              </a:rPr>
              <a:t>Divided We Govern</a:t>
            </a:r>
            <a:r>
              <a:rPr lang="en-US" dirty="0">
                <a:latin typeface="Calisto MT" panose="02040603050505030304" pitchFamily="18" charset="77"/>
              </a:rPr>
              <a:t> (Yale, 2005), cross-checked by the secondary researcher (Holliday) through textbook indexes</a:t>
            </a:r>
          </a:p>
          <a:p>
            <a:pPr marL="800100" lvl="1" indent="-342900">
              <a:buFont typeface="Courier New" panose="02070309020205020404" pitchFamily="49" charset="0"/>
              <a:buChar char="o"/>
            </a:pPr>
            <a:r>
              <a:rPr lang="en-US" dirty="0">
                <a:latin typeface="Calisto MT" panose="02040603050505030304" pitchFamily="18" charset="77"/>
              </a:rPr>
              <a:t>Participants were asked to rank each act as “extremely important,” “very important,” “moderately important,” “slightly important,” and “not at all important”</a:t>
            </a:r>
          </a:p>
          <a:p>
            <a:pPr marL="800100" lvl="1" indent="-342900">
              <a:buFont typeface="Courier New" panose="02070309020205020404" pitchFamily="49" charset="0"/>
              <a:buChar char="o"/>
            </a:pPr>
            <a:r>
              <a:rPr lang="en-US" dirty="0">
                <a:latin typeface="Calisto MT" panose="02040603050505030304" pitchFamily="18" charset="77"/>
              </a:rPr>
              <a:t>At the end of the survey, participants were asked to rank the factors that led them to judge an act important</a:t>
            </a:r>
          </a:p>
          <a:p>
            <a:pPr marL="800100" lvl="1" indent="-342900">
              <a:buFont typeface="Courier New" panose="02070309020205020404" pitchFamily="49" charset="0"/>
              <a:buChar char="o"/>
            </a:pPr>
            <a:r>
              <a:rPr lang="en-US" dirty="0">
                <a:latin typeface="Calisto MT" panose="02040603050505030304" pitchFamily="18" charset="77"/>
              </a:rPr>
              <a:t>Also, they were asked about themselves (academic position, principal field of study, decade of birth)</a:t>
            </a:r>
          </a:p>
          <a:p>
            <a:pPr marL="285750" indent="-285750">
              <a:buFont typeface="Arial" panose="020B0604020202020204" pitchFamily="34" charset="0"/>
              <a:buChar char="•"/>
            </a:pPr>
            <a:r>
              <a:rPr lang="en-US" sz="2400" dirty="0">
                <a:latin typeface="Calisto MT" panose="02040603050505030304" pitchFamily="18" charset="77"/>
              </a:rPr>
              <a:t>How was it asked?</a:t>
            </a:r>
          </a:p>
          <a:p>
            <a:pPr marL="800100" lvl="1" indent="-342900">
              <a:buFont typeface="Courier New" panose="02070309020205020404" pitchFamily="49" charset="0"/>
              <a:buChar char="o"/>
            </a:pPr>
            <a:r>
              <a:rPr lang="en-US" dirty="0">
                <a:latin typeface="Calisto MT" panose="02040603050505030304" pitchFamily="18" charset="77"/>
              </a:rPr>
              <a:t>Computer-based survey, software by Qualtrics</a:t>
            </a:r>
          </a:p>
          <a:p>
            <a:pPr marL="285750" indent="-285750">
              <a:buFont typeface="Arial" panose="020B0604020202020204" pitchFamily="34" charset="0"/>
              <a:buChar char="•"/>
            </a:pPr>
            <a:r>
              <a:rPr lang="en-US" sz="2400" dirty="0">
                <a:latin typeface="Calisto MT" panose="02040603050505030304" pitchFamily="18" charset="77"/>
              </a:rPr>
              <a:t>Who was asked?</a:t>
            </a:r>
          </a:p>
          <a:p>
            <a:pPr marL="800100" lvl="1" indent="-342900">
              <a:buFont typeface="Courier New" panose="02070309020205020404" pitchFamily="49" charset="0"/>
              <a:buChar char="o"/>
            </a:pPr>
            <a:r>
              <a:rPr lang="en-US" dirty="0">
                <a:latin typeface="Calisto MT" panose="02040603050505030304" pitchFamily="18" charset="77"/>
              </a:rPr>
              <a:t>Colleagues and professional contacts of the primary researcher; members of the APSA Law &amp; Courts and Legislative Studies sections; members of the </a:t>
            </a:r>
            <a:r>
              <a:rPr lang="en-US" dirty="0" err="1">
                <a:latin typeface="Calisto MT" panose="02040603050505030304" pitchFamily="18" charset="77"/>
              </a:rPr>
              <a:t>conlawprof</a:t>
            </a:r>
            <a:r>
              <a:rPr lang="en-US" dirty="0">
                <a:latin typeface="Calisto MT" panose="02040603050505030304" pitchFamily="18" charset="77"/>
              </a:rPr>
              <a:t> listserv; members of the American Historical Association through their online Forum; teachers who read the </a:t>
            </a:r>
            <a:r>
              <a:rPr lang="en-US" dirty="0" err="1">
                <a:latin typeface="Calisto MT" panose="02040603050505030304" pitchFamily="18" charset="77"/>
              </a:rPr>
              <a:t>iCivics</a:t>
            </a:r>
            <a:r>
              <a:rPr lang="en-US" dirty="0">
                <a:latin typeface="Calisto MT" panose="02040603050505030304" pitchFamily="18" charset="77"/>
              </a:rPr>
              <a:t> Newsletter or the Jack Miller Center Newsletter</a:t>
            </a:r>
          </a:p>
          <a:p>
            <a:pPr marL="800100" lvl="1" indent="-342900">
              <a:buFont typeface="Courier New" panose="02070309020205020404" pitchFamily="49" charset="0"/>
              <a:buChar char="o"/>
            </a:pPr>
            <a:r>
              <a:rPr lang="en-US" dirty="0">
                <a:latin typeface="Calisto MT" panose="02040603050505030304" pitchFamily="18" charset="77"/>
              </a:rPr>
              <a:t>Well over 1000 scholars and teachers subscribe to these lists; 249 surveys were recorded; about 133 were completed</a:t>
            </a:r>
          </a:p>
          <a:p>
            <a:pPr marL="285750" indent="-285750">
              <a:buFont typeface="Arial" panose="020B0604020202020204" pitchFamily="34" charset="0"/>
              <a:buChar char="•"/>
            </a:pPr>
            <a:r>
              <a:rPr lang="en-US" sz="2400" dirty="0">
                <a:latin typeface="Calisto MT" panose="02040603050505030304" pitchFamily="18" charset="77"/>
              </a:rPr>
              <a:t>When were they asked?</a:t>
            </a:r>
          </a:p>
          <a:p>
            <a:pPr marL="742950" lvl="1" indent="-285750">
              <a:buFont typeface="Courier New" panose="02070309020205020404" pitchFamily="49" charset="0"/>
              <a:buChar char="o"/>
            </a:pPr>
            <a:r>
              <a:rPr lang="en-US" dirty="0">
                <a:latin typeface="Calisto MT" panose="02040603050505030304" pitchFamily="18" charset="77"/>
              </a:rPr>
              <a:t>Survey opened May 18, 2021, and closed June 30, 2021</a:t>
            </a:r>
          </a:p>
        </p:txBody>
      </p:sp>
    </p:spTree>
    <p:extLst>
      <p:ext uri="{BB962C8B-B14F-4D97-AF65-F5344CB8AC3E}">
        <p14:creationId xmlns:p14="http://schemas.microsoft.com/office/powerpoint/2010/main" val="854346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8290A6-5219-DC44-8987-47999F4A3518}"/>
              </a:ext>
            </a:extLst>
          </p:cNvPr>
          <p:cNvSpPr txBox="1"/>
          <p:nvPr/>
        </p:nvSpPr>
        <p:spPr>
          <a:xfrm>
            <a:off x="635000" y="850900"/>
            <a:ext cx="5555816" cy="523220"/>
          </a:xfrm>
          <a:prstGeom prst="rect">
            <a:avLst/>
          </a:prstGeom>
          <a:noFill/>
        </p:spPr>
        <p:txBody>
          <a:bodyPr wrap="none" rtlCol="0">
            <a:spAutoFit/>
          </a:bodyPr>
          <a:lstStyle/>
          <a:p>
            <a:r>
              <a:rPr lang="en-US" sz="2800" dirty="0">
                <a:latin typeface="Calisto MT" panose="02040603050505030304" pitchFamily="18" charset="77"/>
              </a:rPr>
              <a:t>Distribution of Acts by Importance</a:t>
            </a:r>
          </a:p>
        </p:txBody>
      </p:sp>
      <p:pic>
        <p:nvPicPr>
          <p:cNvPr id="6" name="Picture 5" descr="Chart, bar chart&#10;&#10;Description automatically generated">
            <a:extLst>
              <a:ext uri="{FF2B5EF4-FFF2-40B4-BE49-F238E27FC236}">
                <a16:creationId xmlns:a16="http://schemas.microsoft.com/office/drawing/2014/main" id="{2E987315-B8CF-AF43-ADB6-0A1BBA1C2A32}"/>
              </a:ext>
            </a:extLst>
          </p:cNvPr>
          <p:cNvPicPr>
            <a:picLocks noChangeAspect="1"/>
          </p:cNvPicPr>
          <p:nvPr/>
        </p:nvPicPr>
        <p:blipFill>
          <a:blip r:embed="rId2"/>
          <a:stretch>
            <a:fillRect/>
          </a:stretch>
        </p:blipFill>
        <p:spPr>
          <a:xfrm>
            <a:off x="204158" y="1456684"/>
            <a:ext cx="11783683" cy="4550416"/>
          </a:xfrm>
          <a:prstGeom prst="rect">
            <a:avLst/>
          </a:prstGeom>
        </p:spPr>
      </p:pic>
    </p:spTree>
    <p:extLst>
      <p:ext uri="{BB962C8B-B14F-4D97-AF65-F5344CB8AC3E}">
        <p14:creationId xmlns:p14="http://schemas.microsoft.com/office/powerpoint/2010/main" val="735511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652D8-F25B-7844-A894-2F1B67A69A4D}"/>
              </a:ext>
            </a:extLst>
          </p:cNvPr>
          <p:cNvSpPr txBox="1"/>
          <p:nvPr/>
        </p:nvSpPr>
        <p:spPr>
          <a:xfrm>
            <a:off x="1155700" y="1041400"/>
            <a:ext cx="6399509" cy="523220"/>
          </a:xfrm>
          <a:prstGeom prst="rect">
            <a:avLst/>
          </a:prstGeom>
          <a:noFill/>
        </p:spPr>
        <p:txBody>
          <a:bodyPr wrap="none" rtlCol="0">
            <a:spAutoFit/>
          </a:bodyPr>
          <a:lstStyle/>
          <a:p>
            <a:r>
              <a:rPr lang="en-US" sz="2800" dirty="0">
                <a:latin typeface="Calisto MT" panose="02040603050505030304" pitchFamily="18" charset="77"/>
              </a:rPr>
              <a:t>The Extremely Important Acts (4.5 - 5.0)</a:t>
            </a:r>
          </a:p>
        </p:txBody>
      </p:sp>
      <p:pic>
        <p:nvPicPr>
          <p:cNvPr id="6" name="Picture 5">
            <a:extLst>
              <a:ext uri="{FF2B5EF4-FFF2-40B4-BE49-F238E27FC236}">
                <a16:creationId xmlns:a16="http://schemas.microsoft.com/office/drawing/2014/main" id="{EBF9C691-DF31-8A48-A3B6-7C436CFBF3ED}"/>
              </a:ext>
            </a:extLst>
          </p:cNvPr>
          <p:cNvPicPr>
            <a:picLocks noChangeAspect="1"/>
          </p:cNvPicPr>
          <p:nvPr/>
        </p:nvPicPr>
        <p:blipFill>
          <a:blip r:embed="rId2"/>
          <a:stretch>
            <a:fillRect/>
          </a:stretch>
        </p:blipFill>
        <p:spPr>
          <a:xfrm>
            <a:off x="965200" y="3041650"/>
            <a:ext cx="10261600" cy="774700"/>
          </a:xfrm>
          <a:prstGeom prst="rect">
            <a:avLst/>
          </a:prstGeom>
        </p:spPr>
      </p:pic>
      <p:pic>
        <p:nvPicPr>
          <p:cNvPr id="4" name="Picture 3">
            <a:extLst>
              <a:ext uri="{FF2B5EF4-FFF2-40B4-BE49-F238E27FC236}">
                <a16:creationId xmlns:a16="http://schemas.microsoft.com/office/drawing/2014/main" id="{8CE445A6-A19E-6742-809A-640D781271B3}"/>
              </a:ext>
            </a:extLst>
          </p:cNvPr>
          <p:cNvPicPr>
            <a:picLocks noChangeAspect="1"/>
          </p:cNvPicPr>
          <p:nvPr/>
        </p:nvPicPr>
        <p:blipFill>
          <a:blip r:embed="rId3"/>
          <a:stretch>
            <a:fillRect/>
          </a:stretch>
        </p:blipFill>
        <p:spPr>
          <a:xfrm>
            <a:off x="711200" y="3206750"/>
            <a:ext cx="254000" cy="609600"/>
          </a:xfrm>
          <a:prstGeom prst="rect">
            <a:avLst/>
          </a:prstGeom>
        </p:spPr>
      </p:pic>
    </p:spTree>
    <p:extLst>
      <p:ext uri="{BB962C8B-B14F-4D97-AF65-F5344CB8AC3E}">
        <p14:creationId xmlns:p14="http://schemas.microsoft.com/office/powerpoint/2010/main" val="1643256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652D8-F25B-7844-A894-2F1B67A69A4D}"/>
              </a:ext>
            </a:extLst>
          </p:cNvPr>
          <p:cNvSpPr txBox="1"/>
          <p:nvPr/>
        </p:nvSpPr>
        <p:spPr>
          <a:xfrm>
            <a:off x="1155700" y="1041400"/>
            <a:ext cx="5540106" cy="523220"/>
          </a:xfrm>
          <a:prstGeom prst="rect">
            <a:avLst/>
          </a:prstGeom>
          <a:noFill/>
        </p:spPr>
        <p:txBody>
          <a:bodyPr wrap="none" rtlCol="0">
            <a:spAutoFit/>
          </a:bodyPr>
          <a:lstStyle/>
          <a:p>
            <a:r>
              <a:rPr lang="en-US" sz="2800" dirty="0">
                <a:latin typeface="Calisto MT" panose="02040603050505030304" pitchFamily="18" charset="77"/>
              </a:rPr>
              <a:t>The Very Important Acts (4.0 - 4.5)</a:t>
            </a:r>
          </a:p>
        </p:txBody>
      </p:sp>
      <p:pic>
        <p:nvPicPr>
          <p:cNvPr id="4" name="Picture 3" descr="Graphical user interface, text, application, email&#10;&#10;Description automatically generated">
            <a:extLst>
              <a:ext uri="{FF2B5EF4-FFF2-40B4-BE49-F238E27FC236}">
                <a16:creationId xmlns:a16="http://schemas.microsoft.com/office/drawing/2014/main" id="{B836EC22-EEF6-B64E-A170-923D410D1953}"/>
              </a:ext>
            </a:extLst>
          </p:cNvPr>
          <p:cNvPicPr>
            <a:picLocks noChangeAspect="1"/>
          </p:cNvPicPr>
          <p:nvPr/>
        </p:nvPicPr>
        <p:blipFill>
          <a:blip r:embed="rId2"/>
          <a:stretch>
            <a:fillRect/>
          </a:stretch>
        </p:blipFill>
        <p:spPr>
          <a:xfrm>
            <a:off x="952500" y="1778000"/>
            <a:ext cx="10287000" cy="4038600"/>
          </a:xfrm>
          <a:prstGeom prst="rect">
            <a:avLst/>
          </a:prstGeom>
        </p:spPr>
      </p:pic>
      <p:pic>
        <p:nvPicPr>
          <p:cNvPr id="5" name="Picture 4">
            <a:extLst>
              <a:ext uri="{FF2B5EF4-FFF2-40B4-BE49-F238E27FC236}">
                <a16:creationId xmlns:a16="http://schemas.microsoft.com/office/drawing/2014/main" id="{8AB6638C-1697-E24B-AE6F-826E3392F5AC}"/>
              </a:ext>
            </a:extLst>
          </p:cNvPr>
          <p:cNvPicPr>
            <a:picLocks noChangeAspect="1"/>
          </p:cNvPicPr>
          <p:nvPr/>
        </p:nvPicPr>
        <p:blipFill>
          <a:blip r:embed="rId3"/>
          <a:stretch>
            <a:fillRect/>
          </a:stretch>
        </p:blipFill>
        <p:spPr>
          <a:xfrm>
            <a:off x="685800" y="1778000"/>
            <a:ext cx="266700" cy="4000500"/>
          </a:xfrm>
          <a:prstGeom prst="rect">
            <a:avLst/>
          </a:prstGeom>
        </p:spPr>
      </p:pic>
    </p:spTree>
    <p:extLst>
      <p:ext uri="{BB962C8B-B14F-4D97-AF65-F5344CB8AC3E}">
        <p14:creationId xmlns:p14="http://schemas.microsoft.com/office/powerpoint/2010/main" val="2339043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652D8-F25B-7844-A894-2F1B67A69A4D}"/>
              </a:ext>
            </a:extLst>
          </p:cNvPr>
          <p:cNvSpPr txBox="1"/>
          <p:nvPr/>
        </p:nvSpPr>
        <p:spPr>
          <a:xfrm>
            <a:off x="1190205" y="547298"/>
            <a:ext cx="5054653" cy="461665"/>
          </a:xfrm>
          <a:prstGeom prst="rect">
            <a:avLst/>
          </a:prstGeom>
          <a:noFill/>
        </p:spPr>
        <p:txBody>
          <a:bodyPr wrap="none" rtlCol="0">
            <a:spAutoFit/>
          </a:bodyPr>
          <a:lstStyle/>
          <a:p>
            <a:r>
              <a:rPr lang="en-US" sz="2400" dirty="0">
                <a:latin typeface="Calisto MT" panose="02040603050505030304" pitchFamily="18" charset="77"/>
              </a:rPr>
              <a:t>The Rather Important Acts (3.5 - 4.0)</a:t>
            </a:r>
          </a:p>
        </p:txBody>
      </p:sp>
      <p:pic>
        <p:nvPicPr>
          <p:cNvPr id="4" name="Picture 3" descr="Text, letter&#10;&#10;Description automatically generated">
            <a:extLst>
              <a:ext uri="{FF2B5EF4-FFF2-40B4-BE49-F238E27FC236}">
                <a16:creationId xmlns:a16="http://schemas.microsoft.com/office/drawing/2014/main" id="{5A6AE4F3-65D9-A040-A886-6F72A79D276C}"/>
              </a:ext>
            </a:extLst>
          </p:cNvPr>
          <p:cNvPicPr>
            <a:picLocks noChangeAspect="1"/>
          </p:cNvPicPr>
          <p:nvPr/>
        </p:nvPicPr>
        <p:blipFill>
          <a:blip r:embed="rId2"/>
          <a:stretch>
            <a:fillRect/>
          </a:stretch>
        </p:blipFill>
        <p:spPr>
          <a:xfrm>
            <a:off x="965200" y="1306902"/>
            <a:ext cx="10261600" cy="5003800"/>
          </a:xfrm>
          <a:prstGeom prst="rect">
            <a:avLst/>
          </a:prstGeom>
        </p:spPr>
      </p:pic>
      <p:pic>
        <p:nvPicPr>
          <p:cNvPr id="5" name="Picture 4">
            <a:extLst>
              <a:ext uri="{FF2B5EF4-FFF2-40B4-BE49-F238E27FC236}">
                <a16:creationId xmlns:a16="http://schemas.microsoft.com/office/drawing/2014/main" id="{735673E1-979D-E545-AFB5-4937E338A802}"/>
              </a:ext>
            </a:extLst>
          </p:cNvPr>
          <p:cNvPicPr>
            <a:picLocks noChangeAspect="1"/>
          </p:cNvPicPr>
          <p:nvPr/>
        </p:nvPicPr>
        <p:blipFill>
          <a:blip r:embed="rId3"/>
          <a:stretch>
            <a:fillRect/>
          </a:stretch>
        </p:blipFill>
        <p:spPr>
          <a:xfrm>
            <a:off x="711200" y="1306902"/>
            <a:ext cx="254000" cy="4953000"/>
          </a:xfrm>
          <a:prstGeom prst="rect">
            <a:avLst/>
          </a:prstGeom>
        </p:spPr>
      </p:pic>
    </p:spTree>
    <p:extLst>
      <p:ext uri="{BB962C8B-B14F-4D97-AF65-F5344CB8AC3E}">
        <p14:creationId xmlns:p14="http://schemas.microsoft.com/office/powerpoint/2010/main" val="924577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652D8-F25B-7844-A894-2F1B67A69A4D}"/>
              </a:ext>
            </a:extLst>
          </p:cNvPr>
          <p:cNvSpPr txBox="1"/>
          <p:nvPr/>
        </p:nvSpPr>
        <p:spPr>
          <a:xfrm>
            <a:off x="952499" y="542626"/>
            <a:ext cx="2276521" cy="1200329"/>
          </a:xfrm>
          <a:prstGeom prst="rect">
            <a:avLst/>
          </a:prstGeom>
          <a:noFill/>
        </p:spPr>
        <p:txBody>
          <a:bodyPr wrap="none" rtlCol="0">
            <a:spAutoFit/>
          </a:bodyPr>
          <a:lstStyle/>
          <a:p>
            <a:r>
              <a:rPr lang="en-US" sz="2400" dirty="0">
                <a:latin typeface="Calisto MT" panose="02040603050505030304" pitchFamily="18" charset="77"/>
              </a:rPr>
              <a:t>The Moderately</a:t>
            </a:r>
          </a:p>
          <a:p>
            <a:r>
              <a:rPr lang="en-US" sz="2400" dirty="0">
                <a:latin typeface="Calisto MT" panose="02040603050505030304" pitchFamily="18" charset="77"/>
              </a:rPr>
              <a:t>Important Acts</a:t>
            </a:r>
          </a:p>
          <a:p>
            <a:r>
              <a:rPr lang="en-US" sz="2400" dirty="0">
                <a:latin typeface="Calisto MT" panose="02040603050505030304" pitchFamily="18" charset="77"/>
              </a:rPr>
              <a:t>(3.0 - 3.5)</a:t>
            </a:r>
          </a:p>
        </p:txBody>
      </p:sp>
      <p:pic>
        <p:nvPicPr>
          <p:cNvPr id="4" name="Picture 3" descr="Text, letter&#10;&#10;Description automatically generated">
            <a:extLst>
              <a:ext uri="{FF2B5EF4-FFF2-40B4-BE49-F238E27FC236}">
                <a16:creationId xmlns:a16="http://schemas.microsoft.com/office/drawing/2014/main" id="{0E31A198-E044-3A42-A55E-DA78338ED088}"/>
              </a:ext>
            </a:extLst>
          </p:cNvPr>
          <p:cNvPicPr>
            <a:picLocks noChangeAspect="1"/>
          </p:cNvPicPr>
          <p:nvPr/>
        </p:nvPicPr>
        <p:blipFill>
          <a:blip r:embed="rId2"/>
          <a:stretch>
            <a:fillRect/>
          </a:stretch>
        </p:blipFill>
        <p:spPr>
          <a:xfrm>
            <a:off x="3621177" y="542626"/>
            <a:ext cx="7415123" cy="4384992"/>
          </a:xfrm>
          <a:prstGeom prst="rect">
            <a:avLst/>
          </a:prstGeom>
        </p:spPr>
      </p:pic>
      <p:pic>
        <p:nvPicPr>
          <p:cNvPr id="6" name="Picture 5" descr="Background pattern&#10;&#10;Description automatically generated with low confidence">
            <a:extLst>
              <a:ext uri="{FF2B5EF4-FFF2-40B4-BE49-F238E27FC236}">
                <a16:creationId xmlns:a16="http://schemas.microsoft.com/office/drawing/2014/main" id="{4A0573CA-137A-4148-8DD7-F38170DD43BD}"/>
              </a:ext>
            </a:extLst>
          </p:cNvPr>
          <p:cNvPicPr>
            <a:picLocks noChangeAspect="1"/>
          </p:cNvPicPr>
          <p:nvPr/>
        </p:nvPicPr>
        <p:blipFill>
          <a:blip r:embed="rId3"/>
          <a:stretch>
            <a:fillRect/>
          </a:stretch>
        </p:blipFill>
        <p:spPr>
          <a:xfrm>
            <a:off x="3621177" y="4927618"/>
            <a:ext cx="7415123" cy="1684423"/>
          </a:xfrm>
          <a:prstGeom prst="rect">
            <a:avLst/>
          </a:prstGeom>
        </p:spPr>
      </p:pic>
      <p:pic>
        <p:nvPicPr>
          <p:cNvPr id="8" name="Picture 7">
            <a:extLst>
              <a:ext uri="{FF2B5EF4-FFF2-40B4-BE49-F238E27FC236}">
                <a16:creationId xmlns:a16="http://schemas.microsoft.com/office/drawing/2014/main" id="{0F8ECF73-EEA6-BE41-A036-DFEE7E5907C1}"/>
              </a:ext>
            </a:extLst>
          </p:cNvPr>
          <p:cNvPicPr>
            <a:picLocks noChangeAspect="1"/>
          </p:cNvPicPr>
          <p:nvPr/>
        </p:nvPicPr>
        <p:blipFill>
          <a:blip r:embed="rId4"/>
          <a:stretch>
            <a:fillRect/>
          </a:stretch>
        </p:blipFill>
        <p:spPr>
          <a:xfrm>
            <a:off x="3420382" y="542416"/>
            <a:ext cx="200795" cy="4143674"/>
          </a:xfrm>
          <a:prstGeom prst="rect">
            <a:avLst/>
          </a:prstGeom>
        </p:spPr>
      </p:pic>
      <p:pic>
        <p:nvPicPr>
          <p:cNvPr id="10" name="Picture 9">
            <a:extLst>
              <a:ext uri="{FF2B5EF4-FFF2-40B4-BE49-F238E27FC236}">
                <a16:creationId xmlns:a16="http://schemas.microsoft.com/office/drawing/2014/main" id="{91F4E4D2-E8D8-E04B-9F8D-D7DB2919925B}"/>
              </a:ext>
            </a:extLst>
          </p:cNvPr>
          <p:cNvPicPr>
            <a:picLocks noChangeAspect="1"/>
          </p:cNvPicPr>
          <p:nvPr/>
        </p:nvPicPr>
        <p:blipFill>
          <a:blip r:embed="rId5"/>
          <a:stretch>
            <a:fillRect/>
          </a:stretch>
        </p:blipFill>
        <p:spPr>
          <a:xfrm>
            <a:off x="3421664" y="4686090"/>
            <a:ext cx="199513" cy="1913507"/>
          </a:xfrm>
          <a:prstGeom prst="rect">
            <a:avLst/>
          </a:prstGeom>
        </p:spPr>
      </p:pic>
    </p:spTree>
    <p:extLst>
      <p:ext uri="{BB962C8B-B14F-4D97-AF65-F5344CB8AC3E}">
        <p14:creationId xmlns:p14="http://schemas.microsoft.com/office/powerpoint/2010/main" val="1381607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652D8-F25B-7844-A894-2F1B67A69A4D}"/>
              </a:ext>
            </a:extLst>
          </p:cNvPr>
          <p:cNvSpPr txBox="1"/>
          <p:nvPr/>
        </p:nvSpPr>
        <p:spPr>
          <a:xfrm>
            <a:off x="1155700" y="1041400"/>
            <a:ext cx="4750083" cy="461665"/>
          </a:xfrm>
          <a:prstGeom prst="rect">
            <a:avLst/>
          </a:prstGeom>
          <a:noFill/>
        </p:spPr>
        <p:txBody>
          <a:bodyPr wrap="none" rtlCol="0">
            <a:spAutoFit/>
          </a:bodyPr>
          <a:lstStyle/>
          <a:p>
            <a:r>
              <a:rPr lang="en-US" sz="2400" dirty="0">
                <a:latin typeface="Calisto MT" panose="02040603050505030304" pitchFamily="18" charset="77"/>
              </a:rPr>
              <a:t>The Less Important Acts (1.8 - 3.0)</a:t>
            </a:r>
          </a:p>
        </p:txBody>
      </p:sp>
      <p:pic>
        <p:nvPicPr>
          <p:cNvPr id="6" name="Picture 5" descr="Text, letter&#10;&#10;Description automatically generated">
            <a:extLst>
              <a:ext uri="{FF2B5EF4-FFF2-40B4-BE49-F238E27FC236}">
                <a16:creationId xmlns:a16="http://schemas.microsoft.com/office/drawing/2014/main" id="{F8248F8D-8A79-4D41-BE27-0EA601272F11}"/>
              </a:ext>
            </a:extLst>
          </p:cNvPr>
          <p:cNvPicPr>
            <a:picLocks noChangeAspect="1"/>
          </p:cNvPicPr>
          <p:nvPr/>
        </p:nvPicPr>
        <p:blipFill>
          <a:blip r:embed="rId2"/>
          <a:stretch>
            <a:fillRect/>
          </a:stretch>
        </p:blipFill>
        <p:spPr>
          <a:xfrm>
            <a:off x="946150" y="2010350"/>
            <a:ext cx="5149850" cy="2965450"/>
          </a:xfrm>
          <a:prstGeom prst="rect">
            <a:avLst/>
          </a:prstGeom>
        </p:spPr>
      </p:pic>
      <p:pic>
        <p:nvPicPr>
          <p:cNvPr id="8" name="Picture 7" descr="Text, letter&#10;&#10;Description automatically generated">
            <a:extLst>
              <a:ext uri="{FF2B5EF4-FFF2-40B4-BE49-F238E27FC236}">
                <a16:creationId xmlns:a16="http://schemas.microsoft.com/office/drawing/2014/main" id="{838CA005-6809-7646-8826-F0619E36C3E9}"/>
              </a:ext>
            </a:extLst>
          </p:cNvPr>
          <p:cNvPicPr>
            <a:picLocks noChangeAspect="1"/>
          </p:cNvPicPr>
          <p:nvPr/>
        </p:nvPicPr>
        <p:blipFill>
          <a:blip r:embed="rId3"/>
          <a:stretch>
            <a:fillRect/>
          </a:stretch>
        </p:blipFill>
        <p:spPr>
          <a:xfrm>
            <a:off x="6493252" y="2010350"/>
            <a:ext cx="4946931" cy="2837300"/>
          </a:xfrm>
          <a:prstGeom prst="rect">
            <a:avLst/>
          </a:prstGeom>
        </p:spPr>
      </p:pic>
    </p:spTree>
    <p:extLst>
      <p:ext uri="{BB962C8B-B14F-4D97-AF65-F5344CB8AC3E}">
        <p14:creationId xmlns:p14="http://schemas.microsoft.com/office/powerpoint/2010/main" val="2256066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964</TotalTime>
  <Words>1165</Words>
  <Application>Microsoft Macintosh PowerPoint</Application>
  <PresentationFormat>Widescreen</PresentationFormat>
  <Paragraphs>123</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Calisto MT</vt:lpstr>
      <vt:lpstr>Courier New</vt:lpstr>
      <vt:lpstr>Wingdings</vt:lpstr>
      <vt:lpstr>Office Theme</vt:lpstr>
      <vt:lpstr>Are There 100 Acts of Congress Everyone Should Know?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There 100 Acts of Congress Everyone Should Know?</dc:title>
  <dc:creator>James Stoner</dc:creator>
  <cp:lastModifiedBy>James Stoner</cp:lastModifiedBy>
  <cp:revision>10</cp:revision>
  <dcterms:created xsi:type="dcterms:W3CDTF">2021-09-25T21:31:53Z</dcterms:created>
  <dcterms:modified xsi:type="dcterms:W3CDTF">2021-09-29T02:48:59Z</dcterms:modified>
</cp:coreProperties>
</file>